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2AB_CD2A1734.xml" ContentType="application/vnd.ms-powerpoint.comments+xml"/>
  <Override PartName="/ppt/notesSlides/notesSlide7.xml" ContentType="application/vnd.openxmlformats-officedocument.presentationml.notesSlide+xml"/>
  <Override PartName="/ppt/comments/modernComment_2CE_B7594355.xml" ContentType="application/vnd.ms-powerpoint.comments+xml"/>
  <Override PartName="/ppt/notesSlides/notesSlide8.xml" ContentType="application/vnd.openxmlformats-officedocument.presentationml.notesSlide+xml"/>
  <Override PartName="/ppt/comments/modernComment_2CF_B50B9BE0.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2B3_77203A78.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modernComment_289_997501C9.xml" ContentType="application/vnd.ms-powerpoint.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11"/>
  </p:notesMasterIdLst>
  <p:sldIdLst>
    <p:sldId id="630" r:id="rId5"/>
    <p:sldId id="657" r:id="rId6"/>
    <p:sldId id="720" r:id="rId7"/>
    <p:sldId id="721" r:id="rId8"/>
    <p:sldId id="679" r:id="rId9"/>
    <p:sldId id="683" r:id="rId10"/>
    <p:sldId id="718" r:id="rId11"/>
    <p:sldId id="719" r:id="rId12"/>
    <p:sldId id="695" r:id="rId13"/>
    <p:sldId id="717" r:id="rId14"/>
    <p:sldId id="681" r:id="rId15"/>
    <p:sldId id="682" r:id="rId16"/>
    <p:sldId id="730" r:id="rId17"/>
    <p:sldId id="731" r:id="rId18"/>
    <p:sldId id="685" r:id="rId19"/>
    <p:sldId id="691" r:id="rId20"/>
    <p:sldId id="692" r:id="rId21"/>
    <p:sldId id="674" r:id="rId22"/>
    <p:sldId id="640" r:id="rId23"/>
    <p:sldId id="643" r:id="rId24"/>
    <p:sldId id="642" r:id="rId25"/>
    <p:sldId id="660" r:id="rId26"/>
    <p:sldId id="621" r:id="rId27"/>
    <p:sldId id="716" r:id="rId28"/>
    <p:sldId id="667" r:id="rId29"/>
    <p:sldId id="626" r:id="rId30"/>
    <p:sldId id="696" r:id="rId31"/>
    <p:sldId id="648" r:id="rId32"/>
    <p:sldId id="676" r:id="rId33"/>
    <p:sldId id="649" r:id="rId34"/>
    <p:sldId id="654" r:id="rId35"/>
    <p:sldId id="668" r:id="rId36"/>
    <p:sldId id="622" r:id="rId37"/>
    <p:sldId id="715" r:id="rId38"/>
    <p:sldId id="650" r:id="rId39"/>
    <p:sldId id="669" r:id="rId40"/>
    <p:sldId id="664" r:id="rId41"/>
    <p:sldId id="689" r:id="rId42"/>
    <p:sldId id="697" r:id="rId43"/>
    <p:sldId id="656" r:id="rId44"/>
    <p:sldId id="671" r:id="rId45"/>
    <p:sldId id="655" r:id="rId46"/>
    <p:sldId id="651" r:id="rId47"/>
    <p:sldId id="613" r:id="rId48"/>
    <p:sldId id="722" r:id="rId49"/>
    <p:sldId id="659" r:id="rId50"/>
    <p:sldId id="678" r:id="rId51"/>
    <p:sldId id="707" r:id="rId52"/>
    <p:sldId id="713" r:id="rId53"/>
    <p:sldId id="709" r:id="rId54"/>
    <p:sldId id="710" r:id="rId55"/>
    <p:sldId id="706" r:id="rId56"/>
    <p:sldId id="711" r:id="rId57"/>
    <p:sldId id="712" r:id="rId58"/>
    <p:sldId id="708" r:id="rId59"/>
    <p:sldId id="714" r:id="rId60"/>
    <p:sldId id="629" r:id="rId61"/>
    <p:sldId id="658" r:id="rId62"/>
    <p:sldId id="624" r:id="rId63"/>
    <p:sldId id="612" r:id="rId64"/>
    <p:sldId id="625" r:id="rId65"/>
    <p:sldId id="611" r:id="rId66"/>
    <p:sldId id="614" r:id="rId67"/>
    <p:sldId id="615" r:id="rId68"/>
    <p:sldId id="616" r:id="rId69"/>
    <p:sldId id="617" r:id="rId70"/>
    <p:sldId id="596" r:id="rId71"/>
    <p:sldId id="597" r:id="rId72"/>
    <p:sldId id="606" r:id="rId73"/>
    <p:sldId id="600" r:id="rId74"/>
    <p:sldId id="607" r:id="rId75"/>
    <p:sldId id="608" r:id="rId76"/>
    <p:sldId id="610" r:id="rId77"/>
    <p:sldId id="598" r:id="rId78"/>
    <p:sldId id="602" r:id="rId79"/>
    <p:sldId id="603" r:id="rId80"/>
    <p:sldId id="605" r:id="rId81"/>
    <p:sldId id="604" r:id="rId82"/>
    <p:sldId id="619" r:id="rId83"/>
    <p:sldId id="631" r:id="rId84"/>
    <p:sldId id="632" r:id="rId85"/>
    <p:sldId id="633" r:id="rId86"/>
    <p:sldId id="634" r:id="rId87"/>
    <p:sldId id="635" r:id="rId88"/>
    <p:sldId id="258" r:id="rId89"/>
    <p:sldId id="662" r:id="rId90"/>
    <p:sldId id="663" r:id="rId91"/>
    <p:sldId id="686" r:id="rId92"/>
    <p:sldId id="703" r:id="rId93"/>
    <p:sldId id="687" r:id="rId94"/>
    <p:sldId id="256" r:id="rId95"/>
    <p:sldId id="688" r:id="rId96"/>
    <p:sldId id="734" r:id="rId97"/>
    <p:sldId id="661" r:id="rId98"/>
    <p:sldId id="675" r:id="rId99"/>
    <p:sldId id="693" r:id="rId100"/>
    <p:sldId id="698" r:id="rId101"/>
    <p:sldId id="700" r:id="rId102"/>
    <p:sldId id="723" r:id="rId103"/>
    <p:sldId id="724" r:id="rId104"/>
    <p:sldId id="725" r:id="rId105"/>
    <p:sldId id="729" r:id="rId106"/>
    <p:sldId id="726" r:id="rId107"/>
    <p:sldId id="727" r:id="rId108"/>
    <p:sldId id="728" r:id="rId109"/>
    <p:sldId id="732" r:id="rId110"/>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논문전략" id="{257A78DC-9F00-45D3-93FE-136FE76B4D3C}">
          <p14:sldIdLst>
            <p14:sldId id="630"/>
            <p14:sldId id="657"/>
            <p14:sldId id="720"/>
            <p14:sldId id="721"/>
            <p14:sldId id="679"/>
            <p14:sldId id="683"/>
            <p14:sldId id="718"/>
            <p14:sldId id="719"/>
            <p14:sldId id="695"/>
            <p14:sldId id="717"/>
            <p14:sldId id="681"/>
            <p14:sldId id="682"/>
            <p14:sldId id="730"/>
            <p14:sldId id="731"/>
            <p14:sldId id="685"/>
            <p14:sldId id="691"/>
            <p14:sldId id="692"/>
            <p14:sldId id="674"/>
            <p14:sldId id="640"/>
            <p14:sldId id="643"/>
            <p14:sldId id="642"/>
            <p14:sldId id="660"/>
            <p14:sldId id="621"/>
            <p14:sldId id="716"/>
            <p14:sldId id="667"/>
            <p14:sldId id="626"/>
            <p14:sldId id="696"/>
            <p14:sldId id="648"/>
            <p14:sldId id="676"/>
            <p14:sldId id="649"/>
            <p14:sldId id="654"/>
            <p14:sldId id="668"/>
            <p14:sldId id="622"/>
            <p14:sldId id="715"/>
            <p14:sldId id="650"/>
            <p14:sldId id="669"/>
            <p14:sldId id="664"/>
            <p14:sldId id="689"/>
            <p14:sldId id="697"/>
            <p14:sldId id="656"/>
            <p14:sldId id="671"/>
            <p14:sldId id="655"/>
            <p14:sldId id="651"/>
            <p14:sldId id="613"/>
            <p14:sldId id="722"/>
            <p14:sldId id="659"/>
            <p14:sldId id="678"/>
            <p14:sldId id="707"/>
            <p14:sldId id="713"/>
            <p14:sldId id="709"/>
            <p14:sldId id="710"/>
            <p14:sldId id="706"/>
            <p14:sldId id="711"/>
            <p14:sldId id="712"/>
            <p14:sldId id="708"/>
            <p14:sldId id="714"/>
            <p14:sldId id="629"/>
            <p14:sldId id="658"/>
          </p14:sldIdLst>
        </p14:section>
        <p14:section name="시뮬레이션 계획" id="{908D0CE1-68EB-4477-8AA4-0B11E8C39FE7}">
          <p14:sldIdLst>
            <p14:sldId id="624"/>
            <p14:sldId id="612"/>
            <p14:sldId id="625"/>
            <p14:sldId id="611"/>
            <p14:sldId id="614"/>
            <p14:sldId id="615"/>
            <p14:sldId id="616"/>
            <p14:sldId id="617"/>
            <p14:sldId id="596"/>
          </p14:sldIdLst>
        </p14:section>
        <p14:section name="Sidewall [2]" id="{B5A3F370-E62E-41DD-B1A9-A737B19A6CFD}">
          <p14:sldIdLst>
            <p14:sldId id="597"/>
            <p14:sldId id="606"/>
          </p14:sldIdLst>
        </p14:section>
        <p14:section name="Sidewall [3]" id="{62218EE0-D6E0-4F85-988A-3A1698423891}">
          <p14:sldIdLst>
            <p14:sldId id="600"/>
            <p14:sldId id="607"/>
            <p14:sldId id="608"/>
            <p14:sldId id="610"/>
          </p14:sldIdLst>
        </p14:section>
        <p14:section name="Sidewall [4]" id="{072FD2E9-27A1-4175-88C8-E9971BB18116}">
          <p14:sldIdLst>
            <p14:sldId id="598"/>
          </p14:sldIdLst>
        </p14:section>
        <p14:section name="Pyramid [1]" id="{DD1B3D7C-088E-4B19-9319-A3D17F04BDDB}">
          <p14:sldIdLst/>
        </p14:section>
        <p14:section name="Pyramid [2]" id="{A0EBC871-1AC3-4DB3-8463-6406D49BFC24}">
          <p14:sldIdLst>
            <p14:sldId id="602"/>
            <p14:sldId id="603"/>
            <p14:sldId id="605"/>
            <p14:sldId id="604"/>
          </p14:sldIdLst>
        </p14:section>
        <p14:section name="Pyramid [3]" id="{AC5735F2-151D-4907-907D-355D570AB048}">
          <p14:sldIdLst>
            <p14:sldId id="619"/>
            <p14:sldId id="631"/>
            <p14:sldId id="632"/>
            <p14:sldId id="633"/>
            <p14:sldId id="634"/>
            <p14:sldId id="635"/>
          </p14:sldIdLst>
        </p14:section>
        <p14:section name="피드백" id="{286DD797-9DED-4DB5-AF9F-20A6F9FBE446}">
          <p14:sldIdLst>
            <p14:sldId id="258"/>
            <p14:sldId id="662"/>
            <p14:sldId id="663"/>
            <p14:sldId id="686"/>
            <p14:sldId id="703"/>
            <p14:sldId id="687"/>
            <p14:sldId id="256"/>
            <p14:sldId id="688"/>
            <p14:sldId id="734"/>
            <p14:sldId id="661"/>
            <p14:sldId id="675"/>
            <p14:sldId id="693"/>
            <p14:sldId id="698"/>
          </p14:sldIdLst>
        </p14:section>
        <p14:section name="제출 Figure" id="{D5DE0804-21FA-4C82-B5EE-1315A7EB411B}">
          <p14:sldIdLst>
            <p14:sldId id="700"/>
            <p14:sldId id="723"/>
            <p14:sldId id="724"/>
            <p14:sldId id="725"/>
            <p14:sldId id="729"/>
            <p14:sldId id="726"/>
            <p14:sldId id="727"/>
            <p14:sldId id="728"/>
            <p14:sldId id="73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8C2BB17-B326-0FFC-9FEF-CF06D6F1884F}" name="주기준" initials="주" userId="주기준" providerId="None"/>
  <p188:author id="{41FAC7C7-AA0F-766E-77B9-490AEA7DF82A}" name="Younghyun Kim" initials="YK" userId="Younghyun Kim"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D966"/>
    <a:srgbClr val="955F41"/>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55A18F-A51D-4D14-8635-4049CF6F40B4}" v="137" dt="2023-06-21T08:08:33.282"/>
    <p1510:client id="{F200BAF0-2EFC-4EC2-A09A-11D8A53A91A1}" v="103" dt="2023-06-21T03:37:04.3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68" d="100"/>
          <a:sy n="68" d="100"/>
        </p:scale>
        <p:origin x="592"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microsoft.com/office/2015/10/relationships/revisionInfo" Target="revisionInfo.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presProps" Target="pres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viewProps" Target="viewProps.xml"/><Relationship Id="rId118" Type="http://schemas.microsoft.com/office/2018/10/relationships/authors" Target="author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notesMaster" Target="notesMasters/notesMaster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mKang Seok" userId="120aa508-39b4-42a1-935b-c567a4fc76c8" providerId="ADAL" clId="{F200BAF0-2EFC-4EC2-A09A-11D8A53A91A1}"/>
    <pc:docChg chg="undo custSel modSld">
      <pc:chgData name="KimKang Seok" userId="120aa508-39b4-42a1-935b-c567a4fc76c8" providerId="ADAL" clId="{F200BAF0-2EFC-4EC2-A09A-11D8A53A91A1}" dt="2023-06-21T03:37:04.384" v="98" actId="1076"/>
      <pc:docMkLst>
        <pc:docMk/>
      </pc:docMkLst>
      <pc:sldChg chg="addSp delSp modSp mod">
        <pc:chgData name="KimKang Seok" userId="120aa508-39b4-42a1-935b-c567a4fc76c8" providerId="ADAL" clId="{F200BAF0-2EFC-4EC2-A09A-11D8A53A91A1}" dt="2023-06-21T03:37:04.384" v="98" actId="1076"/>
        <pc:sldMkLst>
          <pc:docMk/>
          <pc:sldMk cId="2850095546" sldId="732"/>
        </pc:sldMkLst>
        <pc:spChg chg="del">
          <ac:chgData name="KimKang Seok" userId="120aa508-39b4-42a1-935b-c567a4fc76c8" providerId="ADAL" clId="{F200BAF0-2EFC-4EC2-A09A-11D8A53A91A1}" dt="2023-06-21T03:11:52.274" v="0" actId="478"/>
          <ac:spMkLst>
            <pc:docMk/>
            <pc:sldMk cId="2850095546" sldId="732"/>
            <ac:spMk id="2" creationId="{DCEB2BAE-498F-76FD-8CE1-0BC757137944}"/>
          </ac:spMkLst>
        </pc:spChg>
        <pc:spChg chg="add del mod">
          <ac:chgData name="KimKang Seok" userId="120aa508-39b4-42a1-935b-c567a4fc76c8" providerId="ADAL" clId="{F200BAF0-2EFC-4EC2-A09A-11D8A53A91A1}" dt="2023-06-21T03:18:44.846" v="23" actId="478"/>
          <ac:spMkLst>
            <pc:docMk/>
            <pc:sldMk cId="2850095546" sldId="732"/>
            <ac:spMk id="4" creationId="{1DD4A38C-7708-B299-1AE1-F26B8A084D38}"/>
          </ac:spMkLst>
        </pc:spChg>
        <pc:spChg chg="add del mod">
          <ac:chgData name="KimKang Seok" userId="120aa508-39b4-42a1-935b-c567a4fc76c8" providerId="ADAL" clId="{F200BAF0-2EFC-4EC2-A09A-11D8A53A91A1}" dt="2023-06-21T03:30:20.161" v="40" actId="478"/>
          <ac:spMkLst>
            <pc:docMk/>
            <pc:sldMk cId="2850095546" sldId="732"/>
            <ac:spMk id="5" creationId="{D1003B4D-D335-6242-6A20-5F059CB30279}"/>
          </ac:spMkLst>
        </pc:spChg>
        <pc:spChg chg="mod">
          <ac:chgData name="KimKang Seok" userId="120aa508-39b4-42a1-935b-c567a4fc76c8" providerId="ADAL" clId="{F200BAF0-2EFC-4EC2-A09A-11D8A53A91A1}" dt="2023-06-21T03:36:43.420" v="92" actId="1076"/>
          <ac:spMkLst>
            <pc:docMk/>
            <pc:sldMk cId="2850095546" sldId="732"/>
            <ac:spMk id="10" creationId="{F14E7D95-C54B-C5D5-DB26-77088F22E425}"/>
          </ac:spMkLst>
        </pc:spChg>
        <pc:spChg chg="add del">
          <ac:chgData name="KimKang Seok" userId="120aa508-39b4-42a1-935b-c567a4fc76c8" providerId="ADAL" clId="{F200BAF0-2EFC-4EC2-A09A-11D8A53A91A1}" dt="2023-06-21T03:31:14.276" v="47" actId="478"/>
          <ac:spMkLst>
            <pc:docMk/>
            <pc:sldMk cId="2850095546" sldId="732"/>
            <ac:spMk id="13" creationId="{50C5F4FC-4E58-872C-EB9D-555A04DC10D2}"/>
          </ac:spMkLst>
        </pc:spChg>
        <pc:spChg chg="add del mod">
          <ac:chgData name="KimKang Seok" userId="120aa508-39b4-42a1-935b-c567a4fc76c8" providerId="ADAL" clId="{F200BAF0-2EFC-4EC2-A09A-11D8A53A91A1}" dt="2023-06-21T03:36:02.383" v="83" actId="478"/>
          <ac:spMkLst>
            <pc:docMk/>
            <pc:sldMk cId="2850095546" sldId="732"/>
            <ac:spMk id="25" creationId="{32B61306-0D64-FF6E-88DE-1728C9740EF8}"/>
          </ac:spMkLst>
        </pc:spChg>
        <pc:spChg chg="add mod">
          <ac:chgData name="KimKang Seok" userId="120aa508-39b4-42a1-935b-c567a4fc76c8" providerId="ADAL" clId="{F200BAF0-2EFC-4EC2-A09A-11D8A53A91A1}" dt="2023-06-21T03:37:04.384" v="98" actId="1076"/>
          <ac:spMkLst>
            <pc:docMk/>
            <pc:sldMk cId="2850095546" sldId="732"/>
            <ac:spMk id="30" creationId="{6CFEED0D-F31F-E117-C008-E0811B6C7237}"/>
          </ac:spMkLst>
        </pc:spChg>
        <pc:picChg chg="add del mod">
          <ac:chgData name="KimKang Seok" userId="120aa508-39b4-42a1-935b-c567a4fc76c8" providerId="ADAL" clId="{F200BAF0-2EFC-4EC2-A09A-11D8A53A91A1}" dt="2023-06-21T03:33:21.564" v="63" actId="478"/>
          <ac:picMkLst>
            <pc:docMk/>
            <pc:sldMk cId="2850095546" sldId="732"/>
            <ac:picMk id="3" creationId="{05C07572-0292-F453-6EFA-D829969F5C2A}"/>
          </ac:picMkLst>
        </pc:picChg>
        <pc:picChg chg="add del mod">
          <ac:chgData name="KimKang Seok" userId="120aa508-39b4-42a1-935b-c567a4fc76c8" providerId="ADAL" clId="{F200BAF0-2EFC-4EC2-A09A-11D8A53A91A1}" dt="2023-06-21T03:30:08.031" v="36" actId="478"/>
          <ac:picMkLst>
            <pc:docMk/>
            <pc:sldMk cId="2850095546" sldId="732"/>
            <ac:picMk id="7" creationId="{CEE875DE-1ED0-EA48-FA93-DF6DADAA947E}"/>
          </ac:picMkLst>
        </pc:picChg>
        <pc:picChg chg="add del mod">
          <ac:chgData name="KimKang Seok" userId="120aa508-39b4-42a1-935b-c567a4fc76c8" providerId="ADAL" clId="{F200BAF0-2EFC-4EC2-A09A-11D8A53A91A1}" dt="2023-06-21T03:32:59.279" v="59" actId="478"/>
          <ac:picMkLst>
            <pc:docMk/>
            <pc:sldMk cId="2850095546" sldId="732"/>
            <ac:picMk id="9" creationId="{C6940ABC-531C-93C1-7CB0-96BFF22D9906}"/>
          </ac:picMkLst>
        </pc:picChg>
        <pc:picChg chg="add del mod">
          <ac:chgData name="KimKang Seok" userId="120aa508-39b4-42a1-935b-c567a4fc76c8" providerId="ADAL" clId="{F200BAF0-2EFC-4EC2-A09A-11D8A53A91A1}" dt="2023-06-21T03:32:54.843" v="58" actId="478"/>
          <ac:picMkLst>
            <pc:docMk/>
            <pc:sldMk cId="2850095546" sldId="732"/>
            <ac:picMk id="11" creationId="{467DE1A4-4271-B5C6-87EA-0F64E393BC85}"/>
          </ac:picMkLst>
        </pc:picChg>
        <pc:picChg chg="add del mod">
          <ac:chgData name="KimKang Seok" userId="120aa508-39b4-42a1-935b-c567a4fc76c8" providerId="ADAL" clId="{F200BAF0-2EFC-4EC2-A09A-11D8A53A91A1}" dt="2023-06-21T03:32:52.529" v="57" actId="478"/>
          <ac:picMkLst>
            <pc:docMk/>
            <pc:sldMk cId="2850095546" sldId="732"/>
            <ac:picMk id="17" creationId="{22E0E3CE-8A98-CC78-4A3A-20EDC629E81A}"/>
          </ac:picMkLst>
        </pc:picChg>
        <pc:picChg chg="add del mod">
          <ac:chgData name="KimKang Seok" userId="120aa508-39b4-42a1-935b-c567a4fc76c8" providerId="ADAL" clId="{F200BAF0-2EFC-4EC2-A09A-11D8A53A91A1}" dt="2023-06-21T03:36:00.759" v="82" actId="478"/>
          <ac:picMkLst>
            <pc:docMk/>
            <pc:sldMk cId="2850095546" sldId="732"/>
            <ac:picMk id="19" creationId="{FC1ED1AF-44D3-B261-D919-1934D5F840A1}"/>
          </ac:picMkLst>
        </pc:picChg>
        <pc:cxnChg chg="mod">
          <ac:chgData name="KimKang Seok" userId="120aa508-39b4-42a1-935b-c567a4fc76c8" providerId="ADAL" clId="{F200BAF0-2EFC-4EC2-A09A-11D8A53A91A1}" dt="2023-06-21T03:36:39.732" v="91" actId="1076"/>
          <ac:cxnSpMkLst>
            <pc:docMk/>
            <pc:sldMk cId="2850095546" sldId="732"/>
            <ac:cxnSpMk id="8" creationId="{C57F4108-4EE6-CEF8-46A7-8BF2B5639233}"/>
          </ac:cxnSpMkLst>
        </pc:cxnChg>
        <pc:cxnChg chg="add del mod">
          <ac:chgData name="KimKang Seok" userId="120aa508-39b4-42a1-935b-c567a4fc76c8" providerId="ADAL" clId="{F200BAF0-2EFC-4EC2-A09A-11D8A53A91A1}" dt="2023-06-21T03:32:54.843" v="58" actId="478"/>
          <ac:cxnSpMkLst>
            <pc:docMk/>
            <pc:sldMk cId="2850095546" sldId="732"/>
            <ac:cxnSpMk id="15" creationId="{0865348D-DACB-54DB-0D35-4E691CAD7606}"/>
          </ac:cxnSpMkLst>
        </pc:cxnChg>
        <pc:cxnChg chg="add del mod">
          <ac:chgData name="KimKang Seok" userId="120aa508-39b4-42a1-935b-c567a4fc76c8" providerId="ADAL" clId="{F200BAF0-2EFC-4EC2-A09A-11D8A53A91A1}" dt="2023-06-21T03:35:02.368" v="74" actId="478"/>
          <ac:cxnSpMkLst>
            <pc:docMk/>
            <pc:sldMk cId="2850095546" sldId="732"/>
            <ac:cxnSpMk id="21" creationId="{615EB0BC-AAD5-2422-7457-3899658BC3D2}"/>
          </ac:cxnSpMkLst>
        </pc:cxnChg>
        <pc:cxnChg chg="add del mod">
          <ac:chgData name="KimKang Seok" userId="120aa508-39b4-42a1-935b-c567a4fc76c8" providerId="ADAL" clId="{F200BAF0-2EFC-4EC2-A09A-11D8A53A91A1}" dt="2023-06-21T03:36:02.383" v="83" actId="478"/>
          <ac:cxnSpMkLst>
            <pc:docMk/>
            <pc:sldMk cId="2850095546" sldId="732"/>
            <ac:cxnSpMk id="24" creationId="{E48497C5-58F9-6BA9-7241-8D9A71C0FE97}"/>
          </ac:cxnSpMkLst>
        </pc:cxnChg>
        <pc:cxnChg chg="add mod">
          <ac:chgData name="KimKang Seok" userId="120aa508-39b4-42a1-935b-c567a4fc76c8" providerId="ADAL" clId="{F200BAF0-2EFC-4EC2-A09A-11D8A53A91A1}" dt="2023-06-21T03:37:01.615" v="97" actId="14100"/>
          <ac:cxnSpMkLst>
            <pc:docMk/>
            <pc:sldMk cId="2850095546" sldId="732"/>
            <ac:cxnSpMk id="29" creationId="{CE80A7ED-18AF-1403-C8E6-B8A8901C1A0B}"/>
          </ac:cxnSpMkLst>
        </pc:cxnChg>
      </pc:sldChg>
    </pc:docChg>
  </pc:docChgLst>
  <pc:docChgLst>
    <pc:chgData name="주기준" userId="511e8e3b-14c6-452f-a86a-c2fb22f7bcd3" providerId="ADAL" clId="{24B4ED1D-A15A-4ADC-A5A1-2C46BC77E1F2}"/>
    <pc:docChg chg="undo custSel addSld modSld">
      <pc:chgData name="주기준" userId="511e8e3b-14c6-452f-a86a-c2fb22f7bcd3" providerId="ADAL" clId="{24B4ED1D-A15A-4ADC-A5A1-2C46BC77E1F2}" dt="2023-06-19T06:07:27.624" v="48" actId="164"/>
      <pc:docMkLst>
        <pc:docMk/>
      </pc:docMkLst>
      <pc:sldChg chg="add">
        <pc:chgData name="주기준" userId="511e8e3b-14c6-452f-a86a-c2fb22f7bcd3" providerId="ADAL" clId="{24B4ED1D-A15A-4ADC-A5A1-2C46BC77E1F2}" dt="2023-06-19T06:01:31.533" v="0"/>
        <pc:sldMkLst>
          <pc:docMk/>
          <pc:sldMk cId="3544918838" sldId="256"/>
        </pc:sldMkLst>
      </pc:sldChg>
      <pc:sldChg chg="addSp delSp modSp">
        <pc:chgData name="주기준" userId="511e8e3b-14c6-452f-a86a-c2fb22f7bcd3" providerId="ADAL" clId="{24B4ED1D-A15A-4ADC-A5A1-2C46BC77E1F2}" dt="2023-06-19T06:02:20.052" v="9"/>
        <pc:sldMkLst>
          <pc:docMk/>
          <pc:sldMk cId="3113791965" sldId="688"/>
        </pc:sldMkLst>
        <pc:spChg chg="mod ord">
          <ac:chgData name="주기준" userId="511e8e3b-14c6-452f-a86a-c2fb22f7bcd3" providerId="ADAL" clId="{24B4ED1D-A15A-4ADC-A5A1-2C46BC77E1F2}" dt="2023-06-19T06:02:13.097" v="7" actId="14100"/>
          <ac:spMkLst>
            <pc:docMk/>
            <pc:sldMk cId="3113791965" sldId="688"/>
            <ac:spMk id="10" creationId="{0533BE3D-5502-E00F-79E4-F2631BAC3407}"/>
          </ac:spMkLst>
        </pc:spChg>
        <pc:grpChg chg="add del">
          <ac:chgData name="주기준" userId="511e8e3b-14c6-452f-a86a-c2fb22f7bcd3" providerId="ADAL" clId="{24B4ED1D-A15A-4ADC-A5A1-2C46BC77E1F2}" dt="2023-06-19T06:02:20.052" v="9"/>
          <ac:grpSpMkLst>
            <pc:docMk/>
            <pc:sldMk cId="3113791965" sldId="688"/>
            <ac:grpSpMk id="3" creationId="{EBEBECB5-29F3-ABDE-BA20-A69E4A9548CB}"/>
          </ac:grpSpMkLst>
        </pc:grpChg>
      </pc:sldChg>
      <pc:sldChg chg="addSp delSp modSp">
        <pc:chgData name="주기준" userId="511e8e3b-14c6-452f-a86a-c2fb22f7bcd3" providerId="ADAL" clId="{24B4ED1D-A15A-4ADC-A5A1-2C46BC77E1F2}" dt="2023-06-19T06:07:27.624" v="48" actId="164"/>
        <pc:sldMkLst>
          <pc:docMk/>
          <pc:sldMk cId="4221018171" sldId="700"/>
        </pc:sldMkLst>
        <pc:grpChg chg="add mod">
          <ac:chgData name="주기준" userId="511e8e3b-14c6-452f-a86a-c2fb22f7bcd3" providerId="ADAL" clId="{24B4ED1D-A15A-4ADC-A5A1-2C46BC77E1F2}" dt="2023-06-19T06:07:27.624" v="48" actId="164"/>
          <ac:grpSpMkLst>
            <pc:docMk/>
            <pc:sldMk cId="4221018171" sldId="700"/>
            <ac:grpSpMk id="3" creationId="{A78A79BA-1773-4723-B271-2B1666D01136}"/>
          </ac:grpSpMkLst>
        </pc:grpChg>
        <pc:grpChg chg="add del mod">
          <ac:chgData name="주기준" userId="511e8e3b-14c6-452f-a86a-c2fb22f7bcd3" providerId="ADAL" clId="{24B4ED1D-A15A-4ADC-A5A1-2C46BC77E1F2}" dt="2023-06-19T06:07:27.624" v="48" actId="164"/>
          <ac:grpSpMkLst>
            <pc:docMk/>
            <pc:sldMk cId="4221018171" sldId="700"/>
            <ac:grpSpMk id="4" creationId="{BD557E6E-1BA4-3856-0AE7-A4E2885037CF}"/>
          </ac:grpSpMkLst>
        </pc:grpChg>
        <pc:grpChg chg="add del mod">
          <ac:chgData name="주기준" userId="511e8e3b-14c6-452f-a86a-c2fb22f7bcd3" providerId="ADAL" clId="{24B4ED1D-A15A-4ADC-A5A1-2C46BC77E1F2}" dt="2023-06-19T06:02:40.345" v="13"/>
          <ac:grpSpMkLst>
            <pc:docMk/>
            <pc:sldMk cId="4221018171" sldId="700"/>
            <ac:grpSpMk id="9" creationId="{78BF8BBB-94E2-4FFA-84D1-E99ABE945B0C}"/>
          </ac:grpSpMkLst>
        </pc:grpChg>
        <pc:picChg chg="add mod ord">
          <ac:chgData name="주기준" userId="511e8e3b-14c6-452f-a86a-c2fb22f7bcd3" providerId="ADAL" clId="{24B4ED1D-A15A-4ADC-A5A1-2C46BC77E1F2}" dt="2023-06-19T06:07:27.624" v="48" actId="164"/>
          <ac:picMkLst>
            <pc:docMk/>
            <pc:sldMk cId="4221018171" sldId="700"/>
            <ac:picMk id="2" creationId="{5A1E0A2F-A4C6-4707-8466-C8D41C02FB41}"/>
          </ac:picMkLst>
        </pc:picChg>
        <pc:picChg chg="del">
          <ac:chgData name="주기준" userId="511e8e3b-14c6-452f-a86a-c2fb22f7bcd3" providerId="ADAL" clId="{24B4ED1D-A15A-4ADC-A5A1-2C46BC77E1F2}" dt="2023-06-19T06:03:29.280" v="45" actId="478"/>
          <ac:picMkLst>
            <pc:docMk/>
            <pc:sldMk cId="4221018171" sldId="700"/>
            <ac:picMk id="6" creationId="{2F0F02D4-FB39-FDCD-E652-7B7298781454}"/>
          </ac:picMkLst>
        </pc:picChg>
      </pc:sldChg>
    </pc:docChg>
  </pc:docChgLst>
  <pc:docChgLst>
    <pc:chgData name="KimKang Seok" userId="120aa508-39b4-42a1-935b-c567a4fc76c8" providerId="ADAL" clId="{1EFF6D32-56BB-47B5-BA2D-4F6B9647C497}"/>
    <pc:docChg chg="undo redo custSel addSld modSld">
      <pc:chgData name="KimKang Seok" userId="120aa508-39b4-42a1-935b-c567a4fc76c8" providerId="ADAL" clId="{1EFF6D32-56BB-47B5-BA2D-4F6B9647C497}" dt="2023-04-24T03:06:29.699" v="9940" actId="1076"/>
      <pc:docMkLst>
        <pc:docMk/>
      </pc:docMkLst>
      <pc:sldChg chg="addSp delSp modSp mod">
        <pc:chgData name="KimKang Seok" userId="120aa508-39b4-42a1-935b-c567a4fc76c8" providerId="ADAL" clId="{1EFF6D32-56BB-47B5-BA2D-4F6B9647C497}" dt="2023-03-28T08:56:21.545" v="105" actId="478"/>
        <pc:sldMkLst>
          <pc:docMk/>
          <pc:sldMk cId="791816419" sldId="685"/>
        </pc:sldMkLst>
        <pc:spChg chg="del mod">
          <ac:chgData name="KimKang Seok" userId="120aa508-39b4-42a1-935b-c567a4fc76c8" providerId="ADAL" clId="{1EFF6D32-56BB-47B5-BA2D-4F6B9647C497}" dt="2023-03-28T08:54:41.257" v="50" actId="478"/>
          <ac:spMkLst>
            <pc:docMk/>
            <pc:sldMk cId="791816419" sldId="685"/>
            <ac:spMk id="7" creationId="{D5C88FBD-04FB-EDA6-5C4D-DBC6B63C97D3}"/>
          </ac:spMkLst>
        </pc:spChg>
        <pc:spChg chg="del mod">
          <ac:chgData name="KimKang Seok" userId="120aa508-39b4-42a1-935b-c567a4fc76c8" providerId="ADAL" clId="{1EFF6D32-56BB-47B5-BA2D-4F6B9647C497}" dt="2023-03-28T08:54:43.233" v="51" actId="478"/>
          <ac:spMkLst>
            <pc:docMk/>
            <pc:sldMk cId="791816419" sldId="685"/>
            <ac:spMk id="8" creationId="{F705E92D-53F5-CB88-E938-90A7DFD7C718}"/>
          </ac:spMkLst>
        </pc:spChg>
        <pc:spChg chg="del mod">
          <ac:chgData name="KimKang Seok" userId="120aa508-39b4-42a1-935b-c567a4fc76c8" providerId="ADAL" clId="{1EFF6D32-56BB-47B5-BA2D-4F6B9647C497}" dt="2023-03-28T08:54:45.363" v="52" actId="478"/>
          <ac:spMkLst>
            <pc:docMk/>
            <pc:sldMk cId="791816419" sldId="685"/>
            <ac:spMk id="9" creationId="{3E4895FC-07B5-06AA-38C8-2E64BDCFD817}"/>
          </ac:spMkLst>
        </pc:spChg>
        <pc:spChg chg="add del mod">
          <ac:chgData name="KimKang Seok" userId="120aa508-39b4-42a1-935b-c567a4fc76c8" providerId="ADAL" clId="{1EFF6D32-56BB-47B5-BA2D-4F6B9647C497}" dt="2023-03-28T08:56:21.545" v="105" actId="478"/>
          <ac:spMkLst>
            <pc:docMk/>
            <pc:sldMk cId="791816419" sldId="685"/>
            <ac:spMk id="10" creationId="{72D7FF12-72A9-957A-6112-A8C5948649A2}"/>
          </ac:spMkLst>
        </pc:spChg>
        <pc:grpChg chg="mod">
          <ac:chgData name="KimKang Seok" userId="120aa508-39b4-42a1-935b-c567a4fc76c8" providerId="ADAL" clId="{1EFF6D32-56BB-47B5-BA2D-4F6B9647C497}" dt="2023-03-28T08:54:35.233" v="48" actId="1037"/>
          <ac:grpSpMkLst>
            <pc:docMk/>
            <pc:sldMk cId="791816419" sldId="685"/>
            <ac:grpSpMk id="2" creationId="{5FCCAE29-563D-36CB-60A9-161714FC674B}"/>
          </ac:grpSpMkLst>
        </pc:grpChg>
        <pc:grpChg chg="add mod">
          <ac:chgData name="KimKang Seok" userId="120aa508-39b4-42a1-935b-c567a4fc76c8" providerId="ADAL" clId="{1EFF6D32-56BB-47B5-BA2D-4F6B9647C497}" dt="2023-03-28T08:54:38.755" v="49" actId="1076"/>
          <ac:grpSpMkLst>
            <pc:docMk/>
            <pc:sldMk cId="791816419" sldId="685"/>
            <ac:grpSpMk id="3" creationId="{B550C5D7-0502-354E-6383-7C4A4119F466}"/>
          </ac:grpSpMkLst>
        </pc:grpChg>
        <pc:picChg chg="mod">
          <ac:chgData name="KimKang Seok" userId="120aa508-39b4-42a1-935b-c567a4fc76c8" providerId="ADAL" clId="{1EFF6D32-56BB-47B5-BA2D-4F6B9647C497}" dt="2023-03-28T08:54:51.408" v="69" actId="1035"/>
          <ac:picMkLst>
            <pc:docMk/>
            <pc:sldMk cId="791816419" sldId="685"/>
            <ac:picMk id="4" creationId="{0F55CB56-E871-7E1B-BBF5-C5BDCC7D5BBB}"/>
          </ac:picMkLst>
        </pc:picChg>
        <pc:picChg chg="mod">
          <ac:chgData name="KimKang Seok" userId="120aa508-39b4-42a1-935b-c567a4fc76c8" providerId="ADAL" clId="{1EFF6D32-56BB-47B5-BA2D-4F6B9647C497}" dt="2023-03-28T08:54:31.910" v="0" actId="571"/>
          <ac:picMkLst>
            <pc:docMk/>
            <pc:sldMk cId="791816419" sldId="685"/>
            <ac:picMk id="5" creationId="{420AB142-CBE9-4486-D875-006190FDDFE9}"/>
          </ac:picMkLst>
        </pc:picChg>
        <pc:picChg chg="mod">
          <ac:chgData name="KimKang Seok" userId="120aa508-39b4-42a1-935b-c567a4fc76c8" providerId="ADAL" clId="{1EFF6D32-56BB-47B5-BA2D-4F6B9647C497}" dt="2023-03-28T08:54:55.305" v="88" actId="1036"/>
          <ac:picMkLst>
            <pc:docMk/>
            <pc:sldMk cId="791816419" sldId="685"/>
            <ac:picMk id="6" creationId="{45A611CF-0397-49B5-1830-AE266752F065}"/>
          </ac:picMkLst>
        </pc:picChg>
      </pc:sldChg>
      <pc:sldChg chg="modSp mod">
        <pc:chgData name="KimKang Seok" userId="120aa508-39b4-42a1-935b-c567a4fc76c8" providerId="ADAL" clId="{1EFF6D32-56BB-47B5-BA2D-4F6B9647C497}" dt="2023-03-30T07:27:46.170" v="122" actId="1037"/>
        <pc:sldMkLst>
          <pc:docMk/>
          <pc:sldMk cId="58720314" sldId="696"/>
        </pc:sldMkLst>
        <pc:spChg chg="mod">
          <ac:chgData name="KimKang Seok" userId="120aa508-39b4-42a1-935b-c567a4fc76c8" providerId="ADAL" clId="{1EFF6D32-56BB-47B5-BA2D-4F6B9647C497}" dt="2023-03-30T07:27:27.366" v="118" actId="1076"/>
          <ac:spMkLst>
            <pc:docMk/>
            <pc:sldMk cId="58720314" sldId="696"/>
            <ac:spMk id="54" creationId="{3FA78745-F661-2643-0031-5351C87E446F}"/>
          </ac:spMkLst>
        </pc:spChg>
        <pc:spChg chg="mod">
          <ac:chgData name="KimKang Seok" userId="120aa508-39b4-42a1-935b-c567a4fc76c8" providerId="ADAL" clId="{1EFF6D32-56BB-47B5-BA2D-4F6B9647C497}" dt="2023-03-30T07:27:33.398" v="119" actId="1076"/>
          <ac:spMkLst>
            <pc:docMk/>
            <pc:sldMk cId="58720314" sldId="696"/>
            <ac:spMk id="56" creationId="{275BC608-60C8-8547-EBD8-3289E62B6AD3}"/>
          </ac:spMkLst>
        </pc:spChg>
        <pc:spChg chg="mod">
          <ac:chgData name="KimKang Seok" userId="120aa508-39b4-42a1-935b-c567a4fc76c8" providerId="ADAL" clId="{1EFF6D32-56BB-47B5-BA2D-4F6B9647C497}" dt="2023-03-30T07:27:36.766" v="120" actId="1076"/>
          <ac:spMkLst>
            <pc:docMk/>
            <pc:sldMk cId="58720314" sldId="696"/>
            <ac:spMk id="63" creationId="{621CE330-E450-F644-6748-F0593BC44850}"/>
          </ac:spMkLst>
        </pc:spChg>
        <pc:picChg chg="mod">
          <ac:chgData name="KimKang Seok" userId="120aa508-39b4-42a1-935b-c567a4fc76c8" providerId="ADAL" clId="{1EFF6D32-56BB-47B5-BA2D-4F6B9647C497}" dt="2023-03-30T07:27:46.170" v="122" actId="1037"/>
          <ac:picMkLst>
            <pc:docMk/>
            <pc:sldMk cId="58720314" sldId="696"/>
            <ac:picMk id="38" creationId="{8DA8A737-9B26-5EA4-8BE2-24BCD7686453}"/>
          </ac:picMkLst>
        </pc:picChg>
      </pc:sldChg>
      <pc:sldChg chg="delSp modSp mod">
        <pc:chgData name="KimKang Seok" userId="120aa508-39b4-42a1-935b-c567a4fc76c8" providerId="ADAL" clId="{1EFF6D32-56BB-47B5-BA2D-4F6B9647C497}" dt="2023-04-24T03:06:29.699" v="9940" actId="1076"/>
        <pc:sldMkLst>
          <pc:docMk/>
          <pc:sldMk cId="4221018171" sldId="700"/>
        </pc:sldMkLst>
        <pc:spChg chg="del mod">
          <ac:chgData name="KimKang Seok" userId="120aa508-39b4-42a1-935b-c567a4fc76c8" providerId="ADAL" clId="{1EFF6D32-56BB-47B5-BA2D-4F6B9647C497}" dt="2023-04-24T03:06:16.132" v="9935" actId="478"/>
          <ac:spMkLst>
            <pc:docMk/>
            <pc:sldMk cId="4221018171" sldId="700"/>
            <ac:spMk id="9" creationId="{72F400C1-4C63-630F-CD12-075356784D24}"/>
          </ac:spMkLst>
        </pc:spChg>
        <pc:spChg chg="del mod">
          <ac:chgData name="KimKang Seok" userId="120aa508-39b4-42a1-935b-c567a4fc76c8" providerId="ADAL" clId="{1EFF6D32-56BB-47B5-BA2D-4F6B9647C497}" dt="2023-04-24T03:06:17.445" v="9936" actId="478"/>
          <ac:spMkLst>
            <pc:docMk/>
            <pc:sldMk cId="4221018171" sldId="700"/>
            <ac:spMk id="10" creationId="{9672E909-B6B4-F424-D578-F5069BBF2983}"/>
          </ac:spMkLst>
        </pc:spChg>
        <pc:spChg chg="del mod">
          <ac:chgData name="KimKang Seok" userId="120aa508-39b4-42a1-935b-c567a4fc76c8" providerId="ADAL" clId="{1EFF6D32-56BB-47B5-BA2D-4F6B9647C497}" dt="2023-04-24T03:06:19.068" v="9937" actId="478"/>
          <ac:spMkLst>
            <pc:docMk/>
            <pc:sldMk cId="4221018171" sldId="700"/>
            <ac:spMk id="11" creationId="{61BACFA7-D94B-9188-7EA0-E31BDF03DDDA}"/>
          </ac:spMkLst>
        </pc:spChg>
        <pc:grpChg chg="mod">
          <ac:chgData name="KimKang Seok" userId="120aa508-39b4-42a1-935b-c567a4fc76c8" providerId="ADAL" clId="{1EFF6D32-56BB-47B5-BA2D-4F6B9647C497}" dt="2023-04-24T03:06:14.740" v="9934" actId="1076"/>
          <ac:grpSpMkLst>
            <pc:docMk/>
            <pc:sldMk cId="4221018171" sldId="700"/>
            <ac:grpSpMk id="4" creationId="{BD557E6E-1BA4-3856-0AE7-A4E2885037CF}"/>
          </ac:grpSpMkLst>
        </pc:grpChg>
        <pc:picChg chg="mod">
          <ac:chgData name="KimKang Seok" userId="120aa508-39b4-42a1-935b-c567a4fc76c8" providerId="ADAL" clId="{1EFF6D32-56BB-47B5-BA2D-4F6B9647C497}" dt="2023-04-24T03:06:25.218" v="9939" actId="1076"/>
          <ac:picMkLst>
            <pc:docMk/>
            <pc:sldMk cId="4221018171" sldId="700"/>
            <ac:picMk id="6" creationId="{2F0F02D4-FB39-FDCD-E652-7B7298781454}"/>
          </ac:picMkLst>
        </pc:picChg>
        <pc:picChg chg="mod">
          <ac:chgData name="KimKang Seok" userId="120aa508-39b4-42a1-935b-c567a4fc76c8" providerId="ADAL" clId="{1EFF6D32-56BB-47B5-BA2D-4F6B9647C497}" dt="2023-04-24T03:06:22.835" v="9938" actId="1076"/>
          <ac:picMkLst>
            <pc:docMk/>
            <pc:sldMk cId="4221018171" sldId="700"/>
            <ac:picMk id="7" creationId="{04CFEEDE-CB91-41C3-BADE-647E059F5B2D}"/>
          </ac:picMkLst>
        </pc:picChg>
        <pc:picChg chg="mod">
          <ac:chgData name="KimKang Seok" userId="120aa508-39b4-42a1-935b-c567a4fc76c8" providerId="ADAL" clId="{1EFF6D32-56BB-47B5-BA2D-4F6B9647C497}" dt="2023-04-24T03:06:29.699" v="9940" actId="1076"/>
          <ac:picMkLst>
            <pc:docMk/>
            <pc:sldMk cId="4221018171" sldId="700"/>
            <ac:picMk id="8" creationId="{E27918CF-FC47-DADA-4FC0-A986895253FA}"/>
          </ac:picMkLst>
        </pc:picChg>
      </pc:sldChg>
      <pc:sldChg chg="modSp mod">
        <pc:chgData name="KimKang Seok" userId="120aa508-39b4-42a1-935b-c567a4fc76c8" providerId="ADAL" clId="{1EFF6D32-56BB-47B5-BA2D-4F6B9647C497}" dt="2023-03-30T07:45:13.405" v="195" actId="1037"/>
        <pc:sldMkLst>
          <pc:docMk/>
          <pc:sldMk cId="4197257890" sldId="715"/>
        </pc:sldMkLst>
        <pc:spChg chg="mod">
          <ac:chgData name="KimKang Seok" userId="120aa508-39b4-42a1-935b-c567a4fc76c8" providerId="ADAL" clId="{1EFF6D32-56BB-47B5-BA2D-4F6B9647C497}" dt="2023-03-30T07:45:13.405" v="195" actId="1037"/>
          <ac:spMkLst>
            <pc:docMk/>
            <pc:sldMk cId="4197257890" sldId="715"/>
            <ac:spMk id="16" creationId="{E156FB71-9E06-30A8-EDC4-4890485EF46C}"/>
          </ac:spMkLst>
        </pc:spChg>
        <pc:spChg chg="mod">
          <ac:chgData name="KimKang Seok" userId="120aa508-39b4-42a1-935b-c567a4fc76c8" providerId="ADAL" clId="{1EFF6D32-56BB-47B5-BA2D-4F6B9647C497}" dt="2023-03-30T07:45:03.869" v="156" actId="1037"/>
          <ac:spMkLst>
            <pc:docMk/>
            <pc:sldMk cId="4197257890" sldId="715"/>
            <ac:spMk id="17" creationId="{F4914B3A-6783-0447-A84D-1882EE674764}"/>
          </ac:spMkLst>
        </pc:spChg>
      </pc:sldChg>
      <pc:sldChg chg="delSp modSp mod">
        <pc:chgData name="KimKang Seok" userId="120aa508-39b4-42a1-935b-c567a4fc76c8" providerId="ADAL" clId="{1EFF6D32-56BB-47B5-BA2D-4F6B9647C497}" dt="2023-03-29T04:28:50.224" v="116" actId="1076"/>
        <pc:sldMkLst>
          <pc:docMk/>
          <pc:sldMk cId="2773248177" sldId="723"/>
        </pc:sldMkLst>
        <pc:spChg chg="del">
          <ac:chgData name="KimKang Seok" userId="120aa508-39b4-42a1-935b-c567a4fc76c8" providerId="ADAL" clId="{1EFF6D32-56BB-47B5-BA2D-4F6B9647C497}" dt="2023-03-28T09:09:37.186" v="115" actId="478"/>
          <ac:spMkLst>
            <pc:docMk/>
            <pc:sldMk cId="2773248177" sldId="723"/>
            <ac:spMk id="19" creationId="{892CC7C1-5566-D552-374D-29295E3D991D}"/>
          </ac:spMkLst>
        </pc:spChg>
        <pc:spChg chg="del">
          <ac:chgData name="KimKang Seok" userId="120aa508-39b4-42a1-935b-c567a4fc76c8" providerId="ADAL" clId="{1EFF6D32-56BB-47B5-BA2D-4F6B9647C497}" dt="2023-03-28T09:09:34.850" v="114" actId="478"/>
          <ac:spMkLst>
            <pc:docMk/>
            <pc:sldMk cId="2773248177" sldId="723"/>
            <ac:spMk id="23" creationId="{7D62694A-2308-780B-C5ED-52CBE3CF09D4}"/>
          </ac:spMkLst>
        </pc:spChg>
        <pc:grpChg chg="mod">
          <ac:chgData name="KimKang Seok" userId="120aa508-39b4-42a1-935b-c567a4fc76c8" providerId="ADAL" clId="{1EFF6D32-56BB-47B5-BA2D-4F6B9647C497}" dt="2023-03-29T04:28:50.224" v="116" actId="1076"/>
          <ac:grpSpMkLst>
            <pc:docMk/>
            <pc:sldMk cId="2773248177" sldId="723"/>
            <ac:grpSpMk id="2" creationId="{C2503DC7-1178-0CE6-3D8E-547F466F8DB6}"/>
          </ac:grpSpMkLst>
        </pc:grpChg>
        <pc:grpChg chg="del">
          <ac:chgData name="KimKang Seok" userId="120aa508-39b4-42a1-935b-c567a4fc76c8" providerId="ADAL" clId="{1EFF6D32-56BB-47B5-BA2D-4F6B9647C497}" dt="2023-03-28T09:09:34.850" v="114" actId="478"/>
          <ac:grpSpMkLst>
            <pc:docMk/>
            <pc:sldMk cId="2773248177" sldId="723"/>
            <ac:grpSpMk id="16" creationId="{44884052-2E1A-CCA8-C982-8ED5D2D6849B}"/>
          </ac:grpSpMkLst>
        </pc:grpChg>
        <pc:grpChg chg="del">
          <ac:chgData name="KimKang Seok" userId="120aa508-39b4-42a1-935b-c567a4fc76c8" providerId="ADAL" clId="{1EFF6D32-56BB-47B5-BA2D-4F6B9647C497}" dt="2023-03-28T09:09:37.186" v="115" actId="478"/>
          <ac:grpSpMkLst>
            <pc:docMk/>
            <pc:sldMk cId="2773248177" sldId="723"/>
            <ac:grpSpMk id="17" creationId="{BB6CE1C6-3494-9635-ABE0-4FC169A0F982}"/>
          </ac:grpSpMkLst>
        </pc:grpChg>
      </pc:sldChg>
      <pc:sldChg chg="modSp mod">
        <pc:chgData name="KimKang Seok" userId="120aa508-39b4-42a1-935b-c567a4fc76c8" providerId="ADAL" clId="{1EFF6D32-56BB-47B5-BA2D-4F6B9647C497}" dt="2023-03-30T08:15:55.761" v="197" actId="1076"/>
        <pc:sldMkLst>
          <pc:docMk/>
          <pc:sldMk cId="2321631178" sldId="726"/>
        </pc:sldMkLst>
        <pc:spChg chg="mod">
          <ac:chgData name="KimKang Seok" userId="120aa508-39b4-42a1-935b-c567a4fc76c8" providerId="ADAL" clId="{1EFF6D32-56BB-47B5-BA2D-4F6B9647C497}" dt="2023-03-30T08:15:51.046" v="196" actId="1076"/>
          <ac:spMkLst>
            <pc:docMk/>
            <pc:sldMk cId="2321631178" sldId="726"/>
            <ac:spMk id="76" creationId="{3D412FB5-46AB-479C-3129-4ABBAB191480}"/>
          </ac:spMkLst>
        </pc:spChg>
        <pc:spChg chg="mod">
          <ac:chgData name="KimKang Seok" userId="120aa508-39b4-42a1-935b-c567a4fc76c8" providerId="ADAL" clId="{1EFF6D32-56BB-47B5-BA2D-4F6B9647C497}" dt="2023-03-30T08:15:55.761" v="197" actId="1076"/>
          <ac:spMkLst>
            <pc:docMk/>
            <pc:sldMk cId="2321631178" sldId="726"/>
            <ac:spMk id="77" creationId="{4164B1FB-5B89-9E4F-1399-EC31FF36E696}"/>
          </ac:spMkLst>
        </pc:spChg>
      </pc:sldChg>
      <pc:sldChg chg="modSp mod">
        <pc:chgData name="KimKang Seok" userId="120aa508-39b4-42a1-935b-c567a4fc76c8" providerId="ADAL" clId="{1EFF6D32-56BB-47B5-BA2D-4F6B9647C497}" dt="2023-03-30T08:23:40.576" v="230" actId="1037"/>
        <pc:sldMkLst>
          <pc:docMk/>
          <pc:sldMk cId="3559919100" sldId="727"/>
        </pc:sldMkLst>
        <pc:picChg chg="mod">
          <ac:chgData name="KimKang Seok" userId="120aa508-39b4-42a1-935b-c567a4fc76c8" providerId="ADAL" clId="{1EFF6D32-56BB-47B5-BA2D-4F6B9647C497}" dt="2023-03-30T08:22:41.047" v="198" actId="1076"/>
          <ac:picMkLst>
            <pc:docMk/>
            <pc:sldMk cId="3559919100" sldId="727"/>
            <ac:picMk id="3" creationId="{E99F82F5-AC68-10D9-0DB9-24F6B415F6D1}"/>
          </ac:picMkLst>
        </pc:picChg>
        <pc:picChg chg="mod">
          <ac:chgData name="KimKang Seok" userId="120aa508-39b4-42a1-935b-c567a4fc76c8" providerId="ADAL" clId="{1EFF6D32-56BB-47B5-BA2D-4F6B9647C497}" dt="2023-03-30T08:23:07.016" v="216" actId="1036"/>
          <ac:picMkLst>
            <pc:docMk/>
            <pc:sldMk cId="3559919100" sldId="727"/>
            <ac:picMk id="5" creationId="{DAB80781-3AF0-CB72-04A3-879D5E1644C1}"/>
          </ac:picMkLst>
        </pc:picChg>
        <pc:picChg chg="mod">
          <ac:chgData name="KimKang Seok" userId="120aa508-39b4-42a1-935b-c567a4fc76c8" providerId="ADAL" clId="{1EFF6D32-56BB-47B5-BA2D-4F6B9647C497}" dt="2023-03-30T08:23:21.496" v="223" actId="1038"/>
          <ac:picMkLst>
            <pc:docMk/>
            <pc:sldMk cId="3559919100" sldId="727"/>
            <ac:picMk id="13" creationId="{2A2E07A0-4E07-A6FD-2718-051781B76B58}"/>
          </ac:picMkLst>
        </pc:picChg>
        <pc:picChg chg="mod">
          <ac:chgData name="KimKang Seok" userId="120aa508-39b4-42a1-935b-c567a4fc76c8" providerId="ADAL" clId="{1EFF6D32-56BB-47B5-BA2D-4F6B9647C497}" dt="2023-03-30T08:23:40.576" v="230" actId="1037"/>
          <ac:picMkLst>
            <pc:docMk/>
            <pc:sldMk cId="3559919100" sldId="727"/>
            <ac:picMk id="14" creationId="{351DEE8F-F9A7-011A-889A-EEB165B5FC90}"/>
          </ac:picMkLst>
        </pc:picChg>
      </pc:sldChg>
      <pc:sldChg chg="modSp mod">
        <pc:chgData name="KimKang Seok" userId="120aa508-39b4-42a1-935b-c567a4fc76c8" providerId="ADAL" clId="{1EFF6D32-56BB-47B5-BA2D-4F6B9647C497}" dt="2023-03-30T08:30:55.479" v="233" actId="1076"/>
        <pc:sldMkLst>
          <pc:docMk/>
          <pc:sldMk cId="154165749" sldId="728"/>
        </pc:sldMkLst>
        <pc:spChg chg="mod">
          <ac:chgData name="KimKang Seok" userId="120aa508-39b4-42a1-935b-c567a4fc76c8" providerId="ADAL" clId="{1EFF6D32-56BB-47B5-BA2D-4F6B9647C497}" dt="2023-03-30T08:30:49.406" v="231" actId="1076"/>
          <ac:spMkLst>
            <pc:docMk/>
            <pc:sldMk cId="154165749" sldId="728"/>
            <ac:spMk id="7" creationId="{473D6243-6FE3-D916-1C16-50897D135720}"/>
          </ac:spMkLst>
        </pc:spChg>
        <pc:spChg chg="mod">
          <ac:chgData name="KimKang Seok" userId="120aa508-39b4-42a1-935b-c567a4fc76c8" providerId="ADAL" clId="{1EFF6D32-56BB-47B5-BA2D-4F6B9647C497}" dt="2023-03-30T08:30:52.719" v="232" actId="1076"/>
          <ac:spMkLst>
            <pc:docMk/>
            <pc:sldMk cId="154165749" sldId="728"/>
            <ac:spMk id="8" creationId="{29F33397-63E4-72F4-7E30-AE8E734D6D2B}"/>
          </ac:spMkLst>
        </pc:spChg>
        <pc:spChg chg="mod">
          <ac:chgData name="KimKang Seok" userId="120aa508-39b4-42a1-935b-c567a4fc76c8" providerId="ADAL" clId="{1EFF6D32-56BB-47B5-BA2D-4F6B9647C497}" dt="2023-03-30T08:30:55.479" v="233" actId="1076"/>
          <ac:spMkLst>
            <pc:docMk/>
            <pc:sldMk cId="154165749" sldId="728"/>
            <ac:spMk id="9" creationId="{48B07C82-23A9-0588-124F-DD1C106EF9C5}"/>
          </ac:spMkLst>
        </pc:spChg>
      </pc:sldChg>
      <pc:sldChg chg="addSp delSp modSp add mod">
        <pc:chgData name="KimKang Seok" userId="120aa508-39b4-42a1-935b-c567a4fc76c8" providerId="ADAL" clId="{1EFF6D32-56BB-47B5-BA2D-4F6B9647C497}" dt="2023-03-28T09:08:40.797" v="113" actId="478"/>
        <pc:sldMkLst>
          <pc:docMk/>
          <pc:sldMk cId="763276944" sldId="729"/>
        </pc:sldMkLst>
        <pc:spChg chg="add del mod">
          <ac:chgData name="KimKang Seok" userId="120aa508-39b4-42a1-935b-c567a4fc76c8" providerId="ADAL" clId="{1EFF6D32-56BB-47B5-BA2D-4F6B9647C497}" dt="2023-03-28T09:08:34.036" v="112" actId="478"/>
          <ac:spMkLst>
            <pc:docMk/>
            <pc:sldMk cId="763276944" sldId="729"/>
            <ac:spMk id="22" creationId="{7709C4A5-ECA5-6372-3D1F-55A4140BF412}"/>
          </ac:spMkLst>
        </pc:spChg>
        <pc:spChg chg="del">
          <ac:chgData name="KimKang Seok" userId="120aa508-39b4-42a1-935b-c567a4fc76c8" providerId="ADAL" clId="{1EFF6D32-56BB-47B5-BA2D-4F6B9647C497}" dt="2023-03-28T09:08:40.797" v="113" actId="478"/>
          <ac:spMkLst>
            <pc:docMk/>
            <pc:sldMk cId="763276944" sldId="729"/>
            <ac:spMk id="70" creationId="{1E4913AA-AF30-787B-D4BE-3F8DF64EFA4F}"/>
          </ac:spMkLst>
        </pc:spChg>
        <pc:grpChg chg="del">
          <ac:chgData name="KimKang Seok" userId="120aa508-39b4-42a1-935b-c567a4fc76c8" providerId="ADAL" clId="{1EFF6D32-56BB-47B5-BA2D-4F6B9647C497}" dt="2023-03-28T09:08:40.797" v="113" actId="478"/>
          <ac:grpSpMkLst>
            <pc:docMk/>
            <pc:sldMk cId="763276944" sldId="729"/>
            <ac:grpSpMk id="17" creationId="{82540788-EE87-1D25-DFE6-D9F1F3D59E69}"/>
          </ac:grpSpMkLst>
        </pc:grpChg>
        <pc:grpChg chg="add del">
          <ac:chgData name="KimKang Seok" userId="120aa508-39b4-42a1-935b-c567a4fc76c8" providerId="ADAL" clId="{1EFF6D32-56BB-47B5-BA2D-4F6B9647C497}" dt="2023-03-28T09:08:34.036" v="112" actId="478"/>
          <ac:grpSpMkLst>
            <pc:docMk/>
            <pc:sldMk cId="763276944" sldId="729"/>
            <ac:grpSpMk id="19" creationId="{55372E9B-138F-317F-C67A-15D453450705}"/>
          </ac:grpSpMkLst>
        </pc:grpChg>
        <pc:grpChg chg="mod">
          <ac:chgData name="KimKang Seok" userId="120aa508-39b4-42a1-935b-c567a4fc76c8" providerId="ADAL" clId="{1EFF6D32-56BB-47B5-BA2D-4F6B9647C497}" dt="2023-03-28T09:08:32.487" v="111" actId="478"/>
          <ac:grpSpMkLst>
            <pc:docMk/>
            <pc:sldMk cId="763276944" sldId="729"/>
            <ac:grpSpMk id="23" creationId="{91F03476-58BA-E91D-3CB3-9203648A26FE}"/>
          </ac:grpSpMkLst>
        </pc:grpChg>
        <pc:picChg chg="mod">
          <ac:chgData name="KimKang Seok" userId="120aa508-39b4-42a1-935b-c567a4fc76c8" providerId="ADAL" clId="{1EFF6D32-56BB-47B5-BA2D-4F6B9647C497}" dt="2023-03-28T09:08:31.750" v="110" actId="1035"/>
          <ac:picMkLst>
            <pc:docMk/>
            <pc:sldMk cId="763276944" sldId="729"/>
            <ac:picMk id="28" creationId="{DD62ADE1-D41E-E39E-3577-620295677522}"/>
          </ac:picMkLst>
        </pc:picChg>
      </pc:sldChg>
      <pc:sldChg chg="addSp delSp modSp add mod">
        <pc:chgData name="KimKang Seok" userId="120aa508-39b4-42a1-935b-c567a4fc76c8" providerId="ADAL" clId="{1EFF6D32-56BB-47B5-BA2D-4F6B9647C497}" dt="2023-04-07T02:51:56.469" v="4825" actId="1076"/>
        <pc:sldMkLst>
          <pc:docMk/>
          <pc:sldMk cId="3905280413" sldId="730"/>
        </pc:sldMkLst>
        <pc:spChg chg="add del mod">
          <ac:chgData name="KimKang Seok" userId="120aa508-39b4-42a1-935b-c567a4fc76c8" providerId="ADAL" clId="{1EFF6D32-56BB-47B5-BA2D-4F6B9647C497}" dt="2023-04-07T02:51:30.367" v="4809" actId="478"/>
          <ac:spMkLst>
            <pc:docMk/>
            <pc:sldMk cId="3905280413" sldId="730"/>
            <ac:spMk id="2" creationId="{1B1BE160-3CCE-A488-73EE-4A07DCC1EC99}"/>
          </ac:spMkLst>
        </pc:spChg>
        <pc:spChg chg="add mod">
          <ac:chgData name="KimKang Seok" userId="120aa508-39b4-42a1-935b-c567a4fc76c8" providerId="ADAL" clId="{1EFF6D32-56BB-47B5-BA2D-4F6B9647C497}" dt="2023-04-07T02:51:56.469" v="4825" actId="1076"/>
          <ac:spMkLst>
            <pc:docMk/>
            <pc:sldMk cId="3905280413" sldId="730"/>
            <ac:spMk id="3" creationId="{44E7C066-FEE4-89B8-28DF-F844B79DD2B9}"/>
          </ac:spMkLst>
        </pc:spChg>
        <pc:spChg chg="del mod">
          <ac:chgData name="KimKang Seok" userId="120aa508-39b4-42a1-935b-c567a4fc76c8" providerId="ADAL" clId="{1EFF6D32-56BB-47B5-BA2D-4F6B9647C497}" dt="2023-04-07T02:51:32.760" v="4810" actId="478"/>
          <ac:spMkLst>
            <pc:docMk/>
            <pc:sldMk cId="3905280413" sldId="730"/>
            <ac:spMk id="5" creationId="{60801CB6-0BA1-C54B-E10B-4DBBA6F52808}"/>
          </ac:spMkLst>
        </pc:spChg>
        <pc:spChg chg="del mod">
          <ac:chgData name="KimKang Seok" userId="120aa508-39b4-42a1-935b-c567a4fc76c8" providerId="ADAL" clId="{1EFF6D32-56BB-47B5-BA2D-4F6B9647C497}" dt="2023-04-06T00:36:24.923" v="1339" actId="478"/>
          <ac:spMkLst>
            <pc:docMk/>
            <pc:sldMk cId="3905280413" sldId="730"/>
            <ac:spMk id="7" creationId="{6E6B412C-0004-0A15-3D95-D15B372085A2}"/>
          </ac:spMkLst>
        </pc:spChg>
      </pc:sldChg>
      <pc:sldChg chg="addSp delSp modSp add mod">
        <pc:chgData name="KimKang Seok" userId="120aa508-39b4-42a1-935b-c567a4fc76c8" providerId="ADAL" clId="{1EFF6D32-56BB-47B5-BA2D-4F6B9647C497}" dt="2023-04-11T07:52:58.782" v="9881" actId="1037"/>
        <pc:sldMkLst>
          <pc:docMk/>
          <pc:sldMk cId="1170382492" sldId="731"/>
        </pc:sldMkLst>
        <pc:spChg chg="add del mod">
          <ac:chgData name="KimKang Seok" userId="120aa508-39b4-42a1-935b-c567a4fc76c8" providerId="ADAL" clId="{1EFF6D32-56BB-47B5-BA2D-4F6B9647C497}" dt="2023-04-07T02:54:33" v="4831" actId="478"/>
          <ac:spMkLst>
            <pc:docMk/>
            <pc:sldMk cId="1170382492" sldId="731"/>
            <ac:spMk id="2" creationId="{093B73F2-0226-4E2C-490B-665181A0A455}"/>
          </ac:spMkLst>
        </pc:spChg>
        <pc:spChg chg="del">
          <ac:chgData name="KimKang Seok" userId="120aa508-39b4-42a1-935b-c567a4fc76c8" providerId="ADAL" clId="{1EFF6D32-56BB-47B5-BA2D-4F6B9647C497}" dt="2023-04-06T07:24:54.890" v="3415" actId="478"/>
          <ac:spMkLst>
            <pc:docMk/>
            <pc:sldMk cId="1170382492" sldId="731"/>
            <ac:spMk id="2" creationId="{1B1BE160-3CCE-A488-73EE-4A07DCC1EC99}"/>
          </ac:spMkLst>
        </pc:spChg>
        <pc:spChg chg="add del mod">
          <ac:chgData name="KimKang Seok" userId="120aa508-39b4-42a1-935b-c567a4fc76c8" providerId="ADAL" clId="{1EFF6D32-56BB-47B5-BA2D-4F6B9647C497}" dt="2023-04-06T07:26:49.825" v="3419"/>
          <ac:spMkLst>
            <pc:docMk/>
            <pc:sldMk cId="1170382492" sldId="731"/>
            <ac:spMk id="3" creationId="{18768DB5-C393-02AB-8CA2-2481D9F35BC8}"/>
          </ac:spMkLst>
        </pc:spChg>
        <pc:spChg chg="mod">
          <ac:chgData name="KimKang Seok" userId="120aa508-39b4-42a1-935b-c567a4fc76c8" providerId="ADAL" clId="{1EFF6D32-56BB-47B5-BA2D-4F6B9647C497}" dt="2023-04-07T02:44:05.212" v="4773" actId="1035"/>
          <ac:spMkLst>
            <pc:docMk/>
            <pc:sldMk cId="1170382492" sldId="731"/>
            <ac:spMk id="4" creationId="{9267B5AE-7D99-14F9-2439-761FE938183D}"/>
          </ac:spMkLst>
        </pc:spChg>
        <pc:spChg chg="mod">
          <ac:chgData name="KimKang Seok" userId="120aa508-39b4-42a1-935b-c567a4fc76c8" providerId="ADAL" clId="{1EFF6D32-56BB-47B5-BA2D-4F6B9647C497}" dt="2023-04-11T07:52:58.782" v="9881" actId="1037"/>
          <ac:spMkLst>
            <pc:docMk/>
            <pc:sldMk cId="1170382492" sldId="731"/>
            <ac:spMk id="5" creationId="{60801CB6-0BA1-C54B-E10B-4DBBA6F52808}"/>
          </ac:spMkLst>
        </pc:spChg>
        <pc:spChg chg="add mod">
          <ac:chgData name="KimKang Seok" userId="120aa508-39b4-42a1-935b-c567a4fc76c8" providerId="ADAL" clId="{1EFF6D32-56BB-47B5-BA2D-4F6B9647C497}" dt="2023-04-11T07:51:45.857" v="9734"/>
          <ac:spMkLst>
            <pc:docMk/>
            <pc:sldMk cId="1170382492" sldId="731"/>
            <ac:spMk id="7" creationId="{B058670F-0468-2B3E-1342-138F28A19AB0}"/>
          </ac:spMkLst>
        </pc:spChg>
        <pc:spChg chg="add del mod">
          <ac:chgData name="KimKang Seok" userId="120aa508-39b4-42a1-935b-c567a4fc76c8" providerId="ADAL" clId="{1EFF6D32-56BB-47B5-BA2D-4F6B9647C497}" dt="2023-04-11T07:48:08.902" v="9528" actId="478"/>
          <ac:spMkLst>
            <pc:docMk/>
            <pc:sldMk cId="1170382492" sldId="731"/>
            <ac:spMk id="8" creationId="{23773714-CDAA-CB70-3A4F-A0F649052626}"/>
          </ac:spMkLst>
        </pc:spChg>
        <pc:cxnChg chg="add mod">
          <ac:chgData name="KimKang Seok" userId="120aa508-39b4-42a1-935b-c567a4fc76c8" providerId="ADAL" clId="{1EFF6D32-56BB-47B5-BA2D-4F6B9647C497}" dt="2023-04-11T07:46:40.582" v="9523" actId="1036"/>
          <ac:cxnSpMkLst>
            <pc:docMk/>
            <pc:sldMk cId="1170382492" sldId="731"/>
            <ac:cxnSpMk id="3" creationId="{44CB822B-7C80-2955-82E7-9C944522149E}"/>
          </ac:cxnSpMkLst>
        </pc:cxnChg>
      </pc:sldChg>
      <pc:sldChg chg="addSp delSp modSp add mod">
        <pc:chgData name="KimKang Seok" userId="120aa508-39b4-42a1-935b-c567a4fc76c8" providerId="ADAL" clId="{1EFF6D32-56BB-47B5-BA2D-4F6B9647C497}" dt="2023-04-11T07:34:30.481" v="9501" actId="5793"/>
        <pc:sldMkLst>
          <pc:docMk/>
          <pc:sldMk cId="2850095546" sldId="732"/>
        </pc:sldMkLst>
        <pc:spChg chg="add mod">
          <ac:chgData name="KimKang Seok" userId="120aa508-39b4-42a1-935b-c567a4fc76c8" providerId="ADAL" clId="{1EFF6D32-56BB-47B5-BA2D-4F6B9647C497}" dt="2023-04-11T07:34:30.481" v="9501" actId="5793"/>
          <ac:spMkLst>
            <pc:docMk/>
            <pc:sldMk cId="2850095546" sldId="732"/>
            <ac:spMk id="2" creationId="{DCEB2BAE-498F-76FD-8CE1-0BC757137944}"/>
          </ac:spMkLst>
        </pc:spChg>
        <pc:grpChg chg="del">
          <ac:chgData name="KimKang Seok" userId="120aa508-39b4-42a1-935b-c567a4fc76c8" providerId="ADAL" clId="{1EFF6D32-56BB-47B5-BA2D-4F6B9647C497}" dt="2023-04-11T07:32:41.976" v="9467" actId="478"/>
          <ac:grpSpMkLst>
            <pc:docMk/>
            <pc:sldMk cId="2850095546" sldId="732"/>
            <ac:grpSpMk id="4" creationId="{60B8A953-6BB6-C46B-BEDF-6A1750B35AEE}"/>
          </ac:grpSpMkLst>
        </pc:grpChg>
      </pc:sldChg>
    </pc:docChg>
  </pc:docChgLst>
  <pc:docChgLst>
    <pc:chgData name="주기준" userId="511e8e3b-14c6-452f-a86a-c2fb22f7bcd3" providerId="ADAL" clId="{4F55A18F-A51D-4D14-8635-4049CF6F40B4}"/>
    <pc:docChg chg="undo custSel addSld delSld modSld sldOrd modSection">
      <pc:chgData name="주기준" userId="511e8e3b-14c6-452f-a86a-c2fb22f7bcd3" providerId="ADAL" clId="{4F55A18F-A51D-4D14-8635-4049CF6F40B4}" dt="2023-06-21T08:08:33.282" v="460" actId="164"/>
      <pc:docMkLst>
        <pc:docMk/>
      </pc:docMkLst>
      <pc:sldChg chg="addSp delSp modSp mod">
        <pc:chgData name="주기준" userId="511e8e3b-14c6-452f-a86a-c2fb22f7bcd3" providerId="ADAL" clId="{4F55A18F-A51D-4D14-8635-4049CF6F40B4}" dt="2023-06-19T12:45:03.155" v="192" actId="1037"/>
        <pc:sldMkLst>
          <pc:docMk/>
          <pc:sldMk cId="3544918838" sldId="256"/>
        </pc:sldMkLst>
        <pc:spChg chg="mod">
          <ac:chgData name="주기준" userId="511e8e3b-14c6-452f-a86a-c2fb22f7bcd3" providerId="ADAL" clId="{4F55A18F-A51D-4D14-8635-4049CF6F40B4}" dt="2023-06-19T12:35:43.402" v="15"/>
          <ac:spMkLst>
            <pc:docMk/>
            <pc:sldMk cId="3544918838" sldId="256"/>
            <ac:spMk id="9" creationId="{A806949E-748A-DF23-DB15-7E0193FC974F}"/>
          </ac:spMkLst>
        </pc:spChg>
        <pc:spChg chg="mod">
          <ac:chgData name="주기준" userId="511e8e3b-14c6-452f-a86a-c2fb22f7bcd3" providerId="ADAL" clId="{4F55A18F-A51D-4D14-8635-4049CF6F40B4}" dt="2023-06-19T12:35:43.402" v="15"/>
          <ac:spMkLst>
            <pc:docMk/>
            <pc:sldMk cId="3544918838" sldId="256"/>
            <ac:spMk id="10" creationId="{A08B4C3F-05AD-F54A-5479-8D8D9254D84F}"/>
          </ac:spMkLst>
        </pc:spChg>
        <pc:spChg chg="mod">
          <ac:chgData name="주기준" userId="511e8e3b-14c6-452f-a86a-c2fb22f7bcd3" providerId="ADAL" clId="{4F55A18F-A51D-4D14-8635-4049CF6F40B4}" dt="2023-06-19T12:35:43.402" v="15"/>
          <ac:spMkLst>
            <pc:docMk/>
            <pc:sldMk cId="3544918838" sldId="256"/>
            <ac:spMk id="11" creationId="{66DADDE3-0993-FCEA-C79C-623B34D2B9B1}"/>
          </ac:spMkLst>
        </pc:spChg>
        <pc:spChg chg="mod">
          <ac:chgData name="주기준" userId="511e8e3b-14c6-452f-a86a-c2fb22f7bcd3" providerId="ADAL" clId="{4F55A18F-A51D-4D14-8635-4049CF6F40B4}" dt="2023-06-19T12:35:43.402" v="15"/>
          <ac:spMkLst>
            <pc:docMk/>
            <pc:sldMk cId="3544918838" sldId="256"/>
            <ac:spMk id="12" creationId="{AD004AE2-E309-EE8C-3AF4-B33D60DB3F51}"/>
          </ac:spMkLst>
        </pc:spChg>
        <pc:spChg chg="mod">
          <ac:chgData name="주기준" userId="511e8e3b-14c6-452f-a86a-c2fb22f7bcd3" providerId="ADAL" clId="{4F55A18F-A51D-4D14-8635-4049CF6F40B4}" dt="2023-06-19T12:37:21.980" v="48" actId="208"/>
          <ac:spMkLst>
            <pc:docMk/>
            <pc:sldMk cId="3544918838" sldId="256"/>
            <ac:spMk id="26" creationId="{99BE1DE9-B01F-0675-3DB5-EE5523197A65}"/>
          </ac:spMkLst>
        </pc:spChg>
        <pc:spChg chg="mod">
          <ac:chgData name="주기준" userId="511e8e3b-14c6-452f-a86a-c2fb22f7bcd3" providerId="ADAL" clId="{4F55A18F-A51D-4D14-8635-4049CF6F40B4}" dt="2023-06-19T12:36:08.527" v="27"/>
          <ac:spMkLst>
            <pc:docMk/>
            <pc:sldMk cId="3544918838" sldId="256"/>
            <ac:spMk id="27" creationId="{7CC5C28A-FC0C-037B-7F3E-A1F6384AE6C7}"/>
          </ac:spMkLst>
        </pc:spChg>
        <pc:spChg chg="mod">
          <ac:chgData name="주기준" userId="511e8e3b-14c6-452f-a86a-c2fb22f7bcd3" providerId="ADAL" clId="{4F55A18F-A51D-4D14-8635-4049CF6F40B4}" dt="2023-06-19T12:36:08.527" v="27"/>
          <ac:spMkLst>
            <pc:docMk/>
            <pc:sldMk cId="3544918838" sldId="256"/>
            <ac:spMk id="28" creationId="{DD9DFF33-5EB5-7085-E2DD-EDBBABBCCB71}"/>
          </ac:spMkLst>
        </pc:spChg>
        <pc:spChg chg="mod">
          <ac:chgData name="주기준" userId="511e8e3b-14c6-452f-a86a-c2fb22f7bcd3" providerId="ADAL" clId="{4F55A18F-A51D-4D14-8635-4049CF6F40B4}" dt="2023-06-19T12:36:08.527" v="27"/>
          <ac:spMkLst>
            <pc:docMk/>
            <pc:sldMk cId="3544918838" sldId="256"/>
            <ac:spMk id="37" creationId="{E5BC3E43-6FD8-E87F-49BA-EAFB7A288AAD}"/>
          </ac:spMkLst>
        </pc:spChg>
        <pc:spChg chg="add mod">
          <ac:chgData name="주기준" userId="511e8e3b-14c6-452f-a86a-c2fb22f7bcd3" providerId="ADAL" clId="{4F55A18F-A51D-4D14-8635-4049CF6F40B4}" dt="2023-06-19T12:37:38.793" v="52" actId="1076"/>
          <ac:spMkLst>
            <pc:docMk/>
            <pc:sldMk cId="3544918838" sldId="256"/>
            <ac:spMk id="38" creationId="{C2F33BE3-5249-A556-7ED5-62F71B379F6D}"/>
          </ac:spMkLst>
        </pc:spChg>
        <pc:spChg chg="del">
          <ac:chgData name="주기준" userId="511e8e3b-14c6-452f-a86a-c2fb22f7bcd3" providerId="ADAL" clId="{4F55A18F-A51D-4D14-8635-4049CF6F40B4}" dt="2023-06-19T12:35:19.516" v="8" actId="478"/>
          <ac:spMkLst>
            <pc:docMk/>
            <pc:sldMk cId="3544918838" sldId="256"/>
            <ac:spMk id="41" creationId="{7EA1D5F3-3070-46EA-9B98-CD7E231A09C1}"/>
          </ac:spMkLst>
        </pc:spChg>
        <pc:spChg chg="mod">
          <ac:chgData name="주기준" userId="511e8e3b-14c6-452f-a86a-c2fb22f7bcd3" providerId="ADAL" clId="{4F55A18F-A51D-4D14-8635-4049CF6F40B4}" dt="2023-06-19T12:37:39.040" v="53" actId="1076"/>
          <ac:spMkLst>
            <pc:docMk/>
            <pc:sldMk cId="3544918838" sldId="256"/>
            <ac:spMk id="42" creationId="{DD411C55-8C82-4FBD-9717-1F3BE37E0222}"/>
          </ac:spMkLst>
        </pc:spChg>
        <pc:spChg chg="add mod">
          <ac:chgData name="주기준" userId="511e8e3b-14c6-452f-a86a-c2fb22f7bcd3" providerId="ADAL" clId="{4F55A18F-A51D-4D14-8635-4049CF6F40B4}" dt="2023-06-19T12:45:03.155" v="192" actId="1037"/>
          <ac:spMkLst>
            <pc:docMk/>
            <pc:sldMk cId="3544918838" sldId="256"/>
            <ac:spMk id="43" creationId="{AA535A41-BD7E-7DC1-8DF6-32E4B4386C8B}"/>
          </ac:spMkLst>
        </pc:spChg>
        <pc:spChg chg="add del">
          <ac:chgData name="주기준" userId="511e8e3b-14c6-452f-a86a-c2fb22f7bcd3" providerId="ADAL" clId="{4F55A18F-A51D-4D14-8635-4049CF6F40B4}" dt="2023-06-19T12:37:06.358" v="41" actId="478"/>
          <ac:spMkLst>
            <pc:docMk/>
            <pc:sldMk cId="3544918838" sldId="256"/>
            <ac:spMk id="44" creationId="{075B9570-02E7-8543-2023-387D408F2741}"/>
          </ac:spMkLst>
        </pc:spChg>
        <pc:spChg chg="add del mod">
          <ac:chgData name="주기준" userId="511e8e3b-14c6-452f-a86a-c2fb22f7bcd3" providerId="ADAL" clId="{4F55A18F-A51D-4D14-8635-4049CF6F40B4}" dt="2023-06-19T12:37:23.300" v="49" actId="478"/>
          <ac:spMkLst>
            <pc:docMk/>
            <pc:sldMk cId="3544918838" sldId="256"/>
            <ac:spMk id="45" creationId="{12B5CB9F-E042-ADE4-22BC-153CC721B020}"/>
          </ac:spMkLst>
        </pc:spChg>
        <pc:spChg chg="add mod">
          <ac:chgData name="주기준" userId="511e8e3b-14c6-452f-a86a-c2fb22f7bcd3" providerId="ADAL" clId="{4F55A18F-A51D-4D14-8635-4049CF6F40B4}" dt="2023-06-19T12:40:18.386" v="98" actId="1076"/>
          <ac:spMkLst>
            <pc:docMk/>
            <pc:sldMk cId="3544918838" sldId="256"/>
            <ac:spMk id="46" creationId="{D9EBD708-B3B9-65E3-D194-D24C680204E0}"/>
          </ac:spMkLst>
        </pc:spChg>
        <pc:spChg chg="add del mod">
          <ac:chgData name="주기준" userId="511e8e3b-14c6-452f-a86a-c2fb22f7bcd3" providerId="ADAL" clId="{4F55A18F-A51D-4D14-8635-4049CF6F40B4}" dt="2023-06-19T12:44:23.549" v="122" actId="478"/>
          <ac:spMkLst>
            <pc:docMk/>
            <pc:sldMk cId="3544918838" sldId="256"/>
            <ac:spMk id="47" creationId="{EF375A1C-8606-C6C0-E63D-6B9D10987DBF}"/>
          </ac:spMkLst>
        </pc:spChg>
        <pc:spChg chg="add mod">
          <ac:chgData name="주기준" userId="511e8e3b-14c6-452f-a86a-c2fb22f7bcd3" providerId="ADAL" clId="{4F55A18F-A51D-4D14-8635-4049CF6F40B4}" dt="2023-06-19T12:40:33.149" v="100" actId="1076"/>
          <ac:spMkLst>
            <pc:docMk/>
            <pc:sldMk cId="3544918838" sldId="256"/>
            <ac:spMk id="48" creationId="{7EDADAEE-2F6A-7A75-F43F-8142F3F7FCF4}"/>
          </ac:spMkLst>
        </pc:spChg>
        <pc:spChg chg="add mod">
          <ac:chgData name="주기준" userId="511e8e3b-14c6-452f-a86a-c2fb22f7bcd3" providerId="ADAL" clId="{4F55A18F-A51D-4D14-8635-4049CF6F40B4}" dt="2023-06-19T12:45:03.155" v="192" actId="1037"/>
          <ac:spMkLst>
            <pc:docMk/>
            <pc:sldMk cId="3544918838" sldId="256"/>
            <ac:spMk id="49" creationId="{4F9F6F58-C066-B904-5574-DB63A47671EE}"/>
          </ac:spMkLst>
        </pc:spChg>
        <pc:spChg chg="add mod">
          <ac:chgData name="주기준" userId="511e8e3b-14c6-452f-a86a-c2fb22f7bcd3" providerId="ADAL" clId="{4F55A18F-A51D-4D14-8635-4049CF6F40B4}" dt="2023-06-19T12:40:56.362" v="109" actId="1076"/>
          <ac:spMkLst>
            <pc:docMk/>
            <pc:sldMk cId="3544918838" sldId="256"/>
            <ac:spMk id="50" creationId="{8ED028A3-5423-B315-AB4A-5A5DAFE5847C}"/>
          </ac:spMkLst>
        </pc:spChg>
        <pc:spChg chg="add mod">
          <ac:chgData name="주기준" userId="511e8e3b-14c6-452f-a86a-c2fb22f7bcd3" providerId="ADAL" clId="{4F55A18F-A51D-4D14-8635-4049CF6F40B4}" dt="2023-06-19T12:45:03.155" v="192" actId="1037"/>
          <ac:spMkLst>
            <pc:docMk/>
            <pc:sldMk cId="3544918838" sldId="256"/>
            <ac:spMk id="51" creationId="{91F8D14C-05C3-634F-4BDB-A452F1DE7838}"/>
          </ac:spMkLst>
        </pc:spChg>
        <pc:grpChg chg="add mod">
          <ac:chgData name="주기준" userId="511e8e3b-14c6-452f-a86a-c2fb22f7bcd3" providerId="ADAL" clId="{4F55A18F-A51D-4D14-8635-4049CF6F40B4}" dt="2023-06-19T12:35:48.731" v="16" actId="1076"/>
          <ac:grpSpMkLst>
            <pc:docMk/>
            <pc:sldMk cId="3544918838" sldId="256"/>
            <ac:grpSpMk id="2" creationId="{09BA406F-C44D-CCDA-79B3-D0C50A342F66}"/>
          </ac:grpSpMkLst>
        </pc:grpChg>
        <pc:grpChg chg="mod">
          <ac:chgData name="주기준" userId="511e8e3b-14c6-452f-a86a-c2fb22f7bcd3" providerId="ADAL" clId="{4F55A18F-A51D-4D14-8635-4049CF6F40B4}" dt="2023-06-19T12:35:43.402" v="15"/>
          <ac:grpSpMkLst>
            <pc:docMk/>
            <pc:sldMk cId="3544918838" sldId="256"/>
            <ac:grpSpMk id="3" creationId="{8713D08D-1F37-ACC8-13D7-A72A59681BF6}"/>
          </ac:grpSpMkLst>
        </pc:grpChg>
        <pc:grpChg chg="mod">
          <ac:chgData name="주기준" userId="511e8e3b-14c6-452f-a86a-c2fb22f7bcd3" providerId="ADAL" clId="{4F55A18F-A51D-4D14-8635-4049CF6F40B4}" dt="2023-06-19T12:35:43.402" v="15"/>
          <ac:grpSpMkLst>
            <pc:docMk/>
            <pc:sldMk cId="3544918838" sldId="256"/>
            <ac:grpSpMk id="8" creationId="{67B1F878-0EAB-F156-984D-E8A8B9230288}"/>
          </ac:grpSpMkLst>
        </pc:grpChg>
        <pc:grpChg chg="add mod">
          <ac:chgData name="주기준" userId="511e8e3b-14c6-452f-a86a-c2fb22f7bcd3" providerId="ADAL" clId="{4F55A18F-A51D-4D14-8635-4049CF6F40B4}" dt="2023-06-19T12:45:03.155" v="192" actId="1037"/>
          <ac:grpSpMkLst>
            <pc:docMk/>
            <pc:sldMk cId="3544918838" sldId="256"/>
            <ac:grpSpMk id="21" creationId="{32D11E4E-C54B-AA4A-74CA-9D0D4E6642B1}"/>
          </ac:grpSpMkLst>
        </pc:grpChg>
        <pc:grpChg chg="mod">
          <ac:chgData name="주기준" userId="511e8e3b-14c6-452f-a86a-c2fb22f7bcd3" providerId="ADAL" clId="{4F55A18F-A51D-4D14-8635-4049CF6F40B4}" dt="2023-06-19T12:36:08.527" v="27"/>
          <ac:grpSpMkLst>
            <pc:docMk/>
            <pc:sldMk cId="3544918838" sldId="256"/>
            <ac:grpSpMk id="22" creationId="{1C08C313-313F-0077-8129-C5F4ADEEB4FA}"/>
          </ac:grpSpMkLst>
        </pc:grpChg>
        <pc:grpChg chg="mod">
          <ac:chgData name="주기준" userId="511e8e3b-14c6-452f-a86a-c2fb22f7bcd3" providerId="ADAL" clId="{4F55A18F-A51D-4D14-8635-4049CF6F40B4}" dt="2023-06-19T12:36:08.527" v="27"/>
          <ac:grpSpMkLst>
            <pc:docMk/>
            <pc:sldMk cId="3544918838" sldId="256"/>
            <ac:grpSpMk id="25" creationId="{B1146F1A-3718-1373-B018-463B26AC2240}"/>
          </ac:grpSpMkLst>
        </pc:grpChg>
        <pc:grpChg chg="del mod">
          <ac:chgData name="주기준" userId="511e8e3b-14c6-452f-a86a-c2fb22f7bcd3" providerId="ADAL" clId="{4F55A18F-A51D-4D14-8635-4049CF6F40B4}" dt="2023-06-19T12:35:40.613" v="14" actId="478"/>
          <ac:grpSpMkLst>
            <pc:docMk/>
            <pc:sldMk cId="3544918838" sldId="256"/>
            <ac:grpSpMk id="39" creationId="{32201EE4-3791-47E2-9A50-061482503F0F}"/>
          </ac:grpSpMkLst>
        </pc:grpChg>
        <pc:grpChg chg="add del mod">
          <ac:chgData name="주기준" userId="511e8e3b-14c6-452f-a86a-c2fb22f7bcd3" providerId="ADAL" clId="{4F55A18F-A51D-4D14-8635-4049CF6F40B4}" dt="2023-06-19T12:44:21.562" v="121" actId="478"/>
          <ac:grpSpMkLst>
            <pc:docMk/>
            <pc:sldMk cId="3544918838" sldId="256"/>
            <ac:grpSpMk id="40" creationId="{B9E916CC-D807-4057-B638-C200EC09088F}"/>
          </ac:grpSpMkLst>
        </pc:grpChg>
        <pc:cxnChg chg="mod">
          <ac:chgData name="주기준" userId="511e8e3b-14c6-452f-a86a-c2fb22f7bcd3" providerId="ADAL" clId="{4F55A18F-A51D-4D14-8635-4049CF6F40B4}" dt="2023-06-19T12:36:06.293" v="26" actId="1035"/>
          <ac:cxnSpMkLst>
            <pc:docMk/>
            <pc:sldMk cId="3544918838" sldId="256"/>
            <ac:cxnSpMk id="4" creationId="{EA4B19AB-AB41-22CC-1DA5-ABF688A99420}"/>
          </ac:cxnSpMkLst>
        </pc:cxnChg>
        <pc:cxnChg chg="mod">
          <ac:chgData name="주기준" userId="511e8e3b-14c6-452f-a86a-c2fb22f7bcd3" providerId="ADAL" clId="{4F55A18F-A51D-4D14-8635-4049CF6F40B4}" dt="2023-06-19T12:35:43.402" v="15"/>
          <ac:cxnSpMkLst>
            <pc:docMk/>
            <pc:sldMk cId="3544918838" sldId="256"/>
            <ac:cxnSpMk id="7" creationId="{B3F9DF58-51FB-2014-4219-465AF804CE50}"/>
          </ac:cxnSpMkLst>
        </pc:cxnChg>
        <pc:cxnChg chg="del mod">
          <ac:chgData name="주기준" userId="511e8e3b-14c6-452f-a86a-c2fb22f7bcd3" providerId="ADAL" clId="{4F55A18F-A51D-4D14-8635-4049CF6F40B4}" dt="2023-06-19T12:36:49.619" v="39" actId="478"/>
          <ac:cxnSpMkLst>
            <pc:docMk/>
            <pc:sldMk cId="3544918838" sldId="256"/>
            <ac:cxnSpMk id="23" creationId="{3279744B-6142-88E6-8A94-58C321E7A2F0}"/>
          </ac:cxnSpMkLst>
        </pc:cxnChg>
        <pc:cxnChg chg="mod">
          <ac:chgData name="주기준" userId="511e8e3b-14c6-452f-a86a-c2fb22f7bcd3" providerId="ADAL" clId="{4F55A18F-A51D-4D14-8635-4049CF6F40B4}" dt="2023-06-19T12:36:08.527" v="27"/>
          <ac:cxnSpMkLst>
            <pc:docMk/>
            <pc:sldMk cId="3544918838" sldId="256"/>
            <ac:cxnSpMk id="24" creationId="{6DFC332C-E4B6-37FC-C41D-C55FEF69FDBE}"/>
          </ac:cxnSpMkLst>
        </pc:cxnChg>
        <pc:cxnChg chg="del">
          <ac:chgData name="주기준" userId="511e8e3b-14c6-452f-a86a-c2fb22f7bcd3" providerId="ADAL" clId="{4F55A18F-A51D-4D14-8635-4049CF6F40B4}" dt="2023-06-19T12:44:25.166" v="123" actId="478"/>
          <ac:cxnSpMkLst>
            <pc:docMk/>
            <pc:sldMk cId="3544918838" sldId="256"/>
            <ac:cxnSpMk id="36" creationId="{30C68329-63F0-45E1-B3EB-F01222514742}"/>
          </ac:cxnSpMkLst>
        </pc:cxnChg>
      </pc:sldChg>
      <pc:sldChg chg="addSp delSp modSp mod">
        <pc:chgData name="주기준" userId="511e8e3b-14c6-452f-a86a-c2fb22f7bcd3" providerId="ADAL" clId="{4F55A18F-A51D-4D14-8635-4049CF6F40B4}" dt="2023-06-21T00:02:38.844" v="334" actId="164"/>
        <pc:sldMkLst>
          <pc:docMk/>
          <pc:sldMk cId="3349559767" sldId="661"/>
        </pc:sldMkLst>
        <pc:spChg chg="add mod">
          <ac:chgData name="주기준" userId="511e8e3b-14c6-452f-a86a-c2fb22f7bcd3" providerId="ADAL" clId="{4F55A18F-A51D-4D14-8635-4049CF6F40B4}" dt="2023-06-21T00:02:26.017" v="331" actId="1076"/>
          <ac:spMkLst>
            <pc:docMk/>
            <pc:sldMk cId="3349559767" sldId="661"/>
            <ac:spMk id="2" creationId="{D9908C91-91B7-7B49-A3C7-E13E6B053351}"/>
          </ac:spMkLst>
        </pc:spChg>
        <pc:spChg chg="add del mod">
          <ac:chgData name="주기준" userId="511e8e3b-14c6-452f-a86a-c2fb22f7bcd3" providerId="ADAL" clId="{4F55A18F-A51D-4D14-8635-4049CF6F40B4}" dt="2023-06-20T23:59:14.397" v="307" actId="478"/>
          <ac:spMkLst>
            <pc:docMk/>
            <pc:sldMk cId="3349559767" sldId="661"/>
            <ac:spMk id="3" creationId="{2CAB84A7-D3CE-62A8-B8E8-80FAFA7781AB}"/>
          </ac:spMkLst>
        </pc:spChg>
        <pc:spChg chg="add del mod">
          <ac:chgData name="주기준" userId="511e8e3b-14c6-452f-a86a-c2fb22f7bcd3" providerId="ADAL" clId="{4F55A18F-A51D-4D14-8635-4049CF6F40B4}" dt="2023-06-21T00:02:13.229" v="327" actId="478"/>
          <ac:spMkLst>
            <pc:docMk/>
            <pc:sldMk cId="3349559767" sldId="661"/>
            <ac:spMk id="5" creationId="{46AF049F-0E44-91D1-9F81-F5A41B88EB38}"/>
          </ac:spMkLst>
        </pc:spChg>
        <pc:spChg chg="mod">
          <ac:chgData name="주기준" userId="511e8e3b-14c6-452f-a86a-c2fb22f7bcd3" providerId="ADAL" clId="{4F55A18F-A51D-4D14-8635-4049CF6F40B4}" dt="2023-06-21T00:02:26.017" v="331" actId="1076"/>
          <ac:spMkLst>
            <pc:docMk/>
            <pc:sldMk cId="3349559767" sldId="661"/>
            <ac:spMk id="11" creationId="{66CC1CE2-4CF0-ACFE-4E5E-A0092E2DC473}"/>
          </ac:spMkLst>
        </pc:spChg>
        <pc:grpChg chg="add mod">
          <ac:chgData name="주기준" userId="511e8e3b-14c6-452f-a86a-c2fb22f7bcd3" providerId="ADAL" clId="{4F55A18F-A51D-4D14-8635-4049CF6F40B4}" dt="2023-06-21T00:02:38.844" v="334" actId="164"/>
          <ac:grpSpMkLst>
            <pc:docMk/>
            <pc:sldMk cId="3349559767" sldId="661"/>
            <ac:grpSpMk id="8" creationId="{FC62C171-CEA2-67CF-5D61-4D0F06B616BF}"/>
          </ac:grpSpMkLst>
        </pc:grpChg>
        <pc:grpChg chg="add mod">
          <ac:chgData name="주기준" userId="511e8e3b-14c6-452f-a86a-c2fb22f7bcd3" providerId="ADAL" clId="{4F55A18F-A51D-4D14-8635-4049CF6F40B4}" dt="2023-06-21T00:02:38.844" v="334" actId="164"/>
          <ac:grpSpMkLst>
            <pc:docMk/>
            <pc:sldMk cId="3349559767" sldId="661"/>
            <ac:grpSpMk id="9" creationId="{2C03356B-93A7-EF07-699A-7381D17AD271}"/>
          </ac:grpSpMkLst>
        </pc:grpChg>
        <pc:grpChg chg="add mod">
          <ac:chgData name="주기준" userId="511e8e3b-14c6-452f-a86a-c2fb22f7bcd3" providerId="ADAL" clId="{4F55A18F-A51D-4D14-8635-4049CF6F40B4}" dt="2023-06-21T00:02:38.844" v="334" actId="164"/>
          <ac:grpSpMkLst>
            <pc:docMk/>
            <pc:sldMk cId="3349559767" sldId="661"/>
            <ac:grpSpMk id="12" creationId="{8D8ADD6A-9CC8-39E7-F793-DC9DBD3071E3}"/>
          </ac:grpSpMkLst>
        </pc:grpChg>
        <pc:picChg chg="add del mod">
          <ac:chgData name="주기준" userId="511e8e3b-14c6-452f-a86a-c2fb22f7bcd3" providerId="ADAL" clId="{4F55A18F-A51D-4D14-8635-4049CF6F40B4}" dt="2023-06-21T00:02:12.526" v="326" actId="478"/>
          <ac:picMkLst>
            <pc:docMk/>
            <pc:sldMk cId="3349559767" sldId="661"/>
            <ac:picMk id="4" creationId="{A355CDD9-9D4A-C32B-6129-524D87173767}"/>
          </ac:picMkLst>
        </pc:picChg>
        <pc:picChg chg="add mod">
          <ac:chgData name="주기준" userId="511e8e3b-14c6-452f-a86a-c2fb22f7bcd3" providerId="ADAL" clId="{4F55A18F-A51D-4D14-8635-4049CF6F40B4}" dt="2023-06-21T00:02:38.844" v="334" actId="164"/>
          <ac:picMkLst>
            <pc:docMk/>
            <pc:sldMk cId="3349559767" sldId="661"/>
            <ac:picMk id="7" creationId="{37D30907-20AF-04AA-2B88-17A8146CA7FD}"/>
          </ac:picMkLst>
        </pc:picChg>
        <pc:picChg chg="mod">
          <ac:chgData name="주기준" userId="511e8e3b-14c6-452f-a86a-c2fb22f7bcd3" providerId="ADAL" clId="{4F55A18F-A51D-4D14-8635-4049CF6F40B4}" dt="2023-06-21T00:02:26.017" v="331" actId="1076"/>
          <ac:picMkLst>
            <pc:docMk/>
            <pc:sldMk cId="3349559767" sldId="661"/>
            <ac:picMk id="10" creationId="{51932F5F-F50B-3FF7-5BC1-B73F139F019B}"/>
          </ac:picMkLst>
        </pc:picChg>
        <pc:picChg chg="add del mod">
          <ac:chgData name="주기준" userId="511e8e3b-14c6-452f-a86a-c2fb22f7bcd3" providerId="ADAL" clId="{4F55A18F-A51D-4D14-8635-4049CF6F40B4}" dt="2023-06-20T23:59:13.431" v="306" actId="478"/>
          <ac:picMkLst>
            <pc:docMk/>
            <pc:sldMk cId="3349559767" sldId="661"/>
            <ac:picMk id="1026" creationId="{345CDAF2-97EE-52B5-3798-E0A6FA46E2F5}"/>
          </ac:picMkLst>
        </pc:picChg>
        <pc:picChg chg="add mod">
          <ac:chgData name="주기준" userId="511e8e3b-14c6-452f-a86a-c2fb22f7bcd3" providerId="ADAL" clId="{4F55A18F-A51D-4D14-8635-4049CF6F40B4}" dt="2023-06-21T00:02:26.017" v="331" actId="1076"/>
          <ac:picMkLst>
            <pc:docMk/>
            <pc:sldMk cId="3349559767" sldId="661"/>
            <ac:picMk id="1028" creationId="{B6395001-D4B8-DDCA-0145-616768B6D5D8}"/>
          </ac:picMkLst>
        </pc:picChg>
        <pc:picChg chg="add del mod">
          <ac:chgData name="주기준" userId="511e8e3b-14c6-452f-a86a-c2fb22f7bcd3" providerId="ADAL" clId="{4F55A18F-A51D-4D14-8635-4049CF6F40B4}" dt="2023-06-20T23:59:52.578" v="314" actId="478"/>
          <ac:picMkLst>
            <pc:docMk/>
            <pc:sldMk cId="3349559767" sldId="661"/>
            <ac:picMk id="1030" creationId="{2ED44747-0B86-D91D-D826-934A246B9F35}"/>
          </ac:picMkLst>
        </pc:picChg>
        <pc:picChg chg="add del mod">
          <ac:chgData name="주기준" userId="511e8e3b-14c6-452f-a86a-c2fb22f7bcd3" providerId="ADAL" clId="{4F55A18F-A51D-4D14-8635-4049CF6F40B4}" dt="2023-06-21T00:00:10.582" v="317" actId="478"/>
          <ac:picMkLst>
            <pc:docMk/>
            <pc:sldMk cId="3349559767" sldId="661"/>
            <ac:picMk id="1032" creationId="{3DA42FBE-F6D4-C1F9-69EC-C6D91F82BFFA}"/>
          </ac:picMkLst>
        </pc:picChg>
      </pc:sldChg>
      <pc:sldChg chg="modSp mod">
        <pc:chgData name="주기준" userId="511e8e3b-14c6-452f-a86a-c2fb22f7bcd3" providerId="ADAL" clId="{4F55A18F-A51D-4D14-8635-4049CF6F40B4}" dt="2023-06-20T22:58:35.903" v="247" actId="166"/>
        <pc:sldMkLst>
          <pc:docMk/>
          <pc:sldMk cId="3113791965" sldId="688"/>
        </pc:sldMkLst>
        <pc:spChg chg="mod">
          <ac:chgData name="주기준" userId="511e8e3b-14c6-452f-a86a-c2fb22f7bcd3" providerId="ADAL" clId="{4F55A18F-A51D-4D14-8635-4049CF6F40B4}" dt="2023-06-20T15:04:24.257" v="224" actId="1037"/>
          <ac:spMkLst>
            <pc:docMk/>
            <pc:sldMk cId="3113791965" sldId="688"/>
            <ac:spMk id="6" creationId="{9DA60C10-15D9-AC8B-B565-ED9B63B3A912}"/>
          </ac:spMkLst>
        </pc:spChg>
        <pc:spChg chg="mod ord">
          <ac:chgData name="주기준" userId="511e8e3b-14c6-452f-a86a-c2fb22f7bcd3" providerId="ADAL" clId="{4F55A18F-A51D-4D14-8635-4049CF6F40B4}" dt="2023-06-20T22:58:35.903" v="247" actId="166"/>
          <ac:spMkLst>
            <pc:docMk/>
            <pc:sldMk cId="3113791965" sldId="688"/>
            <ac:spMk id="10" creationId="{0533BE3D-5502-E00F-79E4-F2631BAC3407}"/>
          </ac:spMkLst>
        </pc:spChg>
        <pc:spChg chg="mod ord">
          <ac:chgData name="주기준" userId="511e8e3b-14c6-452f-a86a-c2fb22f7bcd3" providerId="ADAL" clId="{4F55A18F-A51D-4D14-8635-4049CF6F40B4}" dt="2023-06-20T22:58:34.351" v="245" actId="14100"/>
          <ac:spMkLst>
            <pc:docMk/>
            <pc:sldMk cId="3113791965" sldId="688"/>
            <ac:spMk id="11" creationId="{958A444C-A7E3-0E02-5D33-EB483A194E1B}"/>
          </ac:spMkLst>
        </pc:spChg>
        <pc:cxnChg chg="ord">
          <ac:chgData name="주기준" userId="511e8e3b-14c6-452f-a86a-c2fb22f7bcd3" providerId="ADAL" clId="{4F55A18F-A51D-4D14-8635-4049CF6F40B4}" dt="2023-06-20T15:02:50.708" v="206" actId="166"/>
          <ac:cxnSpMkLst>
            <pc:docMk/>
            <pc:sldMk cId="3113791965" sldId="688"/>
            <ac:cxnSpMk id="20" creationId="{5F47D7C3-D721-B1D7-C768-1D3560CBE594}"/>
          </ac:cxnSpMkLst>
        </pc:cxnChg>
        <pc:cxnChg chg="ord">
          <ac:chgData name="주기준" userId="511e8e3b-14c6-452f-a86a-c2fb22f7bcd3" providerId="ADAL" clId="{4F55A18F-A51D-4D14-8635-4049CF6F40B4}" dt="2023-06-20T15:02:56.485" v="207" actId="166"/>
          <ac:cxnSpMkLst>
            <pc:docMk/>
            <pc:sldMk cId="3113791965" sldId="688"/>
            <ac:cxnSpMk id="23" creationId="{812DE4EC-DFD5-77C2-18B8-A26C5E723088}"/>
          </ac:cxnSpMkLst>
        </pc:cxnChg>
      </pc:sldChg>
      <pc:sldChg chg="addSp delSp modSp mod">
        <pc:chgData name="주기준" userId="511e8e3b-14c6-452f-a86a-c2fb22f7bcd3" providerId="ADAL" clId="{4F55A18F-A51D-4D14-8635-4049CF6F40B4}" dt="2023-06-21T08:08:33.282" v="460" actId="164"/>
        <pc:sldMkLst>
          <pc:docMk/>
          <pc:sldMk cId="4221018171" sldId="700"/>
        </pc:sldMkLst>
        <pc:grpChg chg="del">
          <ac:chgData name="주기준" userId="511e8e3b-14c6-452f-a86a-c2fb22f7bcd3" providerId="ADAL" clId="{4F55A18F-A51D-4D14-8635-4049CF6F40B4}" dt="2023-06-21T08:07:53.269" v="459" actId="478"/>
          <ac:grpSpMkLst>
            <pc:docMk/>
            <pc:sldMk cId="4221018171" sldId="700"/>
            <ac:grpSpMk id="3" creationId="{A78A79BA-1773-4723-B271-2B1666D01136}"/>
          </ac:grpSpMkLst>
        </pc:grpChg>
        <pc:grpChg chg="mod topLvl">
          <ac:chgData name="주기준" userId="511e8e3b-14c6-452f-a86a-c2fb22f7bcd3" providerId="ADAL" clId="{4F55A18F-A51D-4D14-8635-4049CF6F40B4}" dt="2023-06-21T08:08:33.282" v="460" actId="164"/>
          <ac:grpSpMkLst>
            <pc:docMk/>
            <pc:sldMk cId="4221018171" sldId="700"/>
            <ac:grpSpMk id="4" creationId="{BD557E6E-1BA4-3856-0AE7-A4E2885037CF}"/>
          </ac:grpSpMkLst>
        </pc:grpChg>
        <pc:grpChg chg="add mod">
          <ac:chgData name="주기준" userId="511e8e3b-14c6-452f-a86a-c2fb22f7bcd3" providerId="ADAL" clId="{4F55A18F-A51D-4D14-8635-4049CF6F40B4}" dt="2023-06-21T08:08:33.282" v="460" actId="164"/>
          <ac:grpSpMkLst>
            <pc:docMk/>
            <pc:sldMk cId="4221018171" sldId="700"/>
            <ac:grpSpMk id="6" creationId="{DF08980F-9840-C64C-09F4-27B1DA1AC8F6}"/>
          </ac:grpSpMkLst>
        </pc:grpChg>
        <pc:picChg chg="del topLvl">
          <ac:chgData name="주기준" userId="511e8e3b-14c6-452f-a86a-c2fb22f7bcd3" providerId="ADAL" clId="{4F55A18F-A51D-4D14-8635-4049CF6F40B4}" dt="2023-06-21T08:07:53.269" v="459" actId="478"/>
          <ac:picMkLst>
            <pc:docMk/>
            <pc:sldMk cId="4221018171" sldId="700"/>
            <ac:picMk id="2" creationId="{5A1E0A2F-A4C6-4707-8466-C8D41C02FB41}"/>
          </ac:picMkLst>
        </pc:picChg>
        <pc:picChg chg="add mod ord">
          <ac:chgData name="주기준" userId="511e8e3b-14c6-452f-a86a-c2fb22f7bcd3" providerId="ADAL" clId="{4F55A18F-A51D-4D14-8635-4049CF6F40B4}" dt="2023-06-21T08:08:33.282" v="460" actId="164"/>
          <ac:picMkLst>
            <pc:docMk/>
            <pc:sldMk cId="4221018171" sldId="700"/>
            <ac:picMk id="5" creationId="{C2C4A698-C615-CD4A-1715-2C82A69A0231}"/>
          </ac:picMkLst>
        </pc:picChg>
        <pc:picChg chg="add del mod modCrop">
          <ac:chgData name="주기준" userId="511e8e3b-14c6-452f-a86a-c2fb22f7bcd3" providerId="ADAL" clId="{4F55A18F-A51D-4D14-8635-4049CF6F40B4}" dt="2023-06-21T01:17:07.814" v="344" actId="21"/>
          <ac:picMkLst>
            <pc:docMk/>
            <pc:sldMk cId="4221018171" sldId="700"/>
            <ac:picMk id="6" creationId="{05C07572-0292-F453-6EFA-D829969F5C2A}"/>
          </ac:picMkLst>
        </pc:picChg>
      </pc:sldChg>
      <pc:sldChg chg="addSp modSp mod">
        <pc:chgData name="주기준" userId="511e8e3b-14c6-452f-a86a-c2fb22f7bcd3" providerId="ADAL" clId="{4F55A18F-A51D-4D14-8635-4049CF6F40B4}" dt="2023-06-21T05:53:00.481" v="427" actId="1076"/>
        <pc:sldMkLst>
          <pc:docMk/>
          <pc:sldMk cId="2850095546" sldId="732"/>
        </pc:sldMkLst>
        <pc:spChg chg="add mod ord">
          <ac:chgData name="주기준" userId="511e8e3b-14c6-452f-a86a-c2fb22f7bcd3" providerId="ADAL" clId="{4F55A18F-A51D-4D14-8635-4049CF6F40B4}" dt="2023-06-21T05:52:46.321" v="423" actId="14100"/>
          <ac:spMkLst>
            <pc:docMk/>
            <pc:sldMk cId="2850095546" sldId="732"/>
            <ac:spMk id="10" creationId="{F14E7D95-C54B-C5D5-DB26-77088F22E425}"/>
          </ac:spMkLst>
        </pc:spChg>
        <pc:spChg chg="add mod">
          <ac:chgData name="주기준" userId="511e8e3b-14c6-452f-a86a-c2fb22f7bcd3" providerId="ADAL" clId="{4F55A18F-A51D-4D14-8635-4049CF6F40B4}" dt="2023-06-21T03:36:32.403" v="387"/>
          <ac:spMkLst>
            <pc:docMk/>
            <pc:sldMk cId="2850095546" sldId="732"/>
            <ac:spMk id="16" creationId="{5B945715-0A7D-8D64-744B-408BF8D3E183}"/>
          </ac:spMkLst>
        </pc:spChg>
        <pc:spChg chg="mod ord">
          <ac:chgData name="주기준" userId="511e8e3b-14c6-452f-a86a-c2fb22f7bcd3" providerId="ADAL" clId="{4F55A18F-A51D-4D14-8635-4049CF6F40B4}" dt="2023-06-21T05:53:00.481" v="427" actId="1076"/>
          <ac:spMkLst>
            <pc:docMk/>
            <pc:sldMk cId="2850095546" sldId="732"/>
            <ac:spMk id="30" creationId="{6CFEED0D-F31F-E117-C008-E0811B6C7237}"/>
          </ac:spMkLst>
        </pc:spChg>
        <pc:grpChg chg="add mod">
          <ac:chgData name="주기준" userId="511e8e3b-14c6-452f-a86a-c2fb22f7bcd3" providerId="ADAL" clId="{4F55A18F-A51D-4D14-8635-4049CF6F40B4}" dt="2023-06-21T05:52:14.395" v="409" actId="1076"/>
          <ac:grpSpMkLst>
            <pc:docMk/>
            <pc:sldMk cId="2850095546" sldId="732"/>
            <ac:grpSpMk id="13" creationId="{E95CDD35-5F7D-F612-B494-841796C6187C}"/>
          </ac:grpSpMkLst>
        </pc:grpChg>
        <pc:picChg chg="add mod modCrop">
          <ac:chgData name="주기준" userId="511e8e3b-14c6-452f-a86a-c2fb22f7bcd3" providerId="ADAL" clId="{4F55A18F-A51D-4D14-8635-4049CF6F40B4}" dt="2023-06-21T05:52:26.564" v="416" actId="1076"/>
          <ac:picMkLst>
            <pc:docMk/>
            <pc:sldMk cId="2850095546" sldId="732"/>
            <ac:picMk id="3" creationId="{8DAD3D0F-DAF8-114C-2FE8-CD9E9C0060EB}"/>
          </ac:picMkLst>
        </pc:picChg>
        <pc:picChg chg="add mod">
          <ac:chgData name="주기준" userId="511e8e3b-14c6-452f-a86a-c2fb22f7bcd3" providerId="ADAL" clId="{4F55A18F-A51D-4D14-8635-4049CF6F40B4}" dt="2023-06-21T03:35:11.551" v="382" actId="1076"/>
          <ac:picMkLst>
            <pc:docMk/>
            <pc:sldMk cId="2850095546" sldId="732"/>
            <ac:picMk id="6" creationId="{7864237B-73D5-EA95-2B55-F7BF4DB70CB3}"/>
          </ac:picMkLst>
        </pc:picChg>
        <pc:picChg chg="add mod">
          <ac:chgData name="주기준" userId="511e8e3b-14c6-452f-a86a-c2fb22f7bcd3" providerId="ADAL" clId="{4F55A18F-A51D-4D14-8635-4049CF6F40B4}" dt="2023-06-21T03:36:32.403" v="387"/>
          <ac:picMkLst>
            <pc:docMk/>
            <pc:sldMk cId="2850095546" sldId="732"/>
            <ac:picMk id="14" creationId="{C052102F-35B7-1C70-5FBA-8B4182B9AE3F}"/>
          </ac:picMkLst>
        </pc:picChg>
        <pc:picChg chg="mod">
          <ac:chgData name="주기준" userId="511e8e3b-14c6-452f-a86a-c2fb22f7bcd3" providerId="ADAL" clId="{4F55A18F-A51D-4D14-8635-4049CF6F40B4}" dt="2023-06-21T03:35:55.701" v="385" actId="14100"/>
          <ac:picMkLst>
            <pc:docMk/>
            <pc:sldMk cId="2850095546" sldId="732"/>
            <ac:picMk id="19" creationId="{FC1ED1AF-44D3-B261-D919-1934D5F840A1}"/>
          </ac:picMkLst>
        </pc:picChg>
        <pc:cxnChg chg="add mod ord">
          <ac:chgData name="주기준" userId="511e8e3b-14c6-452f-a86a-c2fb22f7bcd3" providerId="ADAL" clId="{4F55A18F-A51D-4D14-8635-4049CF6F40B4}" dt="2023-06-21T05:52:46.321" v="423" actId="14100"/>
          <ac:cxnSpMkLst>
            <pc:docMk/>
            <pc:sldMk cId="2850095546" sldId="732"/>
            <ac:cxnSpMk id="8" creationId="{C57F4108-4EE6-CEF8-46A7-8BF2B5639233}"/>
          </ac:cxnSpMkLst>
        </pc:cxnChg>
        <pc:cxnChg chg="mod">
          <ac:chgData name="주기준" userId="511e8e3b-14c6-452f-a86a-c2fb22f7bcd3" providerId="ADAL" clId="{4F55A18F-A51D-4D14-8635-4049CF6F40B4}" dt="2023-06-21T03:36:09.998" v="386" actId="1076"/>
          <ac:cxnSpMkLst>
            <pc:docMk/>
            <pc:sldMk cId="2850095546" sldId="732"/>
            <ac:cxnSpMk id="24" creationId="{E48497C5-58F9-6BA9-7241-8D9A71C0FE97}"/>
          </ac:cxnSpMkLst>
        </pc:cxnChg>
        <pc:cxnChg chg="mod ord">
          <ac:chgData name="주기준" userId="511e8e3b-14c6-452f-a86a-c2fb22f7bcd3" providerId="ADAL" clId="{4F55A18F-A51D-4D14-8635-4049CF6F40B4}" dt="2023-06-21T05:53:00.481" v="427" actId="1076"/>
          <ac:cxnSpMkLst>
            <pc:docMk/>
            <pc:sldMk cId="2850095546" sldId="732"/>
            <ac:cxnSpMk id="29" creationId="{CE80A7ED-18AF-1403-C8E6-B8A8901C1A0B}"/>
          </ac:cxnSpMkLst>
        </pc:cxnChg>
      </pc:sldChg>
      <pc:sldChg chg="add del">
        <pc:chgData name="주기준" userId="511e8e3b-14c6-452f-a86a-c2fb22f7bcd3" providerId="ADAL" clId="{4F55A18F-A51D-4D14-8635-4049CF6F40B4}" dt="2023-06-20T15:05:27.203" v="239" actId="47"/>
        <pc:sldMkLst>
          <pc:docMk/>
          <pc:sldMk cId="813649994" sldId="733"/>
        </pc:sldMkLst>
      </pc:sldChg>
      <pc:sldChg chg="addSp delSp modSp add mod">
        <pc:chgData name="주기준" userId="511e8e3b-14c6-452f-a86a-c2fb22f7bcd3" providerId="ADAL" clId="{4F55A18F-A51D-4D14-8635-4049CF6F40B4}" dt="2023-06-20T23:44:24.252" v="264" actId="22"/>
        <pc:sldMkLst>
          <pc:docMk/>
          <pc:sldMk cId="428484833" sldId="734"/>
        </pc:sldMkLst>
        <pc:spChg chg="mod">
          <ac:chgData name="주기준" userId="511e8e3b-14c6-452f-a86a-c2fb22f7bcd3" providerId="ADAL" clId="{4F55A18F-A51D-4D14-8635-4049CF6F40B4}" dt="2023-06-20T23:37:49.657" v="262" actId="207"/>
          <ac:spMkLst>
            <pc:docMk/>
            <pc:sldMk cId="428484833" sldId="734"/>
            <ac:spMk id="6" creationId="{9DA60C10-15D9-AC8B-B565-ED9B63B3A912}"/>
          </ac:spMkLst>
        </pc:spChg>
        <pc:spChg chg="ord">
          <ac:chgData name="주기준" userId="511e8e3b-14c6-452f-a86a-c2fb22f7bcd3" providerId="ADAL" clId="{4F55A18F-A51D-4D14-8635-4049CF6F40B4}" dt="2023-06-20T15:03:28.567" v="212" actId="167"/>
          <ac:spMkLst>
            <pc:docMk/>
            <pc:sldMk cId="428484833" sldId="734"/>
            <ac:spMk id="10" creationId="{0533BE3D-5502-E00F-79E4-F2631BAC3407}"/>
          </ac:spMkLst>
        </pc:spChg>
        <pc:spChg chg="mod">
          <ac:chgData name="주기준" userId="511e8e3b-14c6-452f-a86a-c2fb22f7bcd3" providerId="ADAL" clId="{4F55A18F-A51D-4D14-8635-4049CF6F40B4}" dt="2023-06-20T23:37:35.482" v="250" actId="14100"/>
          <ac:spMkLst>
            <pc:docMk/>
            <pc:sldMk cId="428484833" sldId="734"/>
            <ac:spMk id="11" creationId="{958A444C-A7E3-0E02-5D33-EB483A194E1B}"/>
          </ac:spMkLst>
        </pc:spChg>
        <pc:spChg chg="mod">
          <ac:chgData name="주기준" userId="511e8e3b-14c6-452f-a86a-c2fb22f7bcd3" providerId="ADAL" clId="{4F55A18F-A51D-4D14-8635-4049CF6F40B4}" dt="2023-06-20T23:37:40.090" v="261" actId="1036"/>
          <ac:spMkLst>
            <pc:docMk/>
            <pc:sldMk cId="428484833" sldId="734"/>
            <ac:spMk id="19" creationId="{F8C1106A-5CBC-0FC7-FD9B-A89B4EB04EF2}"/>
          </ac:spMkLst>
        </pc:spChg>
        <pc:grpChg chg="add del mod">
          <ac:chgData name="주기준" userId="511e8e3b-14c6-452f-a86a-c2fb22f7bcd3" providerId="ADAL" clId="{4F55A18F-A51D-4D14-8635-4049CF6F40B4}" dt="2023-06-20T23:37:27.118" v="249" actId="21"/>
          <ac:grpSpMkLst>
            <pc:docMk/>
            <pc:sldMk cId="428484833" sldId="734"/>
            <ac:grpSpMk id="3" creationId="{EBEBECB5-29F3-ABDE-BA20-A69E4A9548CB}"/>
          </ac:grpSpMkLst>
        </pc:grpChg>
        <pc:picChg chg="add del">
          <ac:chgData name="주기준" userId="511e8e3b-14c6-452f-a86a-c2fb22f7bcd3" providerId="ADAL" clId="{4F55A18F-A51D-4D14-8635-4049CF6F40B4}" dt="2023-06-20T23:44:24.252" v="264" actId="22"/>
          <ac:picMkLst>
            <pc:docMk/>
            <pc:sldMk cId="428484833" sldId="734"/>
            <ac:picMk id="33" creationId="{408724ED-F558-4AEC-535A-2F55A740FA8A}"/>
          </ac:picMkLst>
        </pc:picChg>
        <pc:cxnChg chg="mod">
          <ac:chgData name="주기준" userId="511e8e3b-14c6-452f-a86a-c2fb22f7bcd3" providerId="ADAL" clId="{4F55A18F-A51D-4D14-8635-4049CF6F40B4}" dt="2023-06-20T23:37:27.118" v="249" actId="21"/>
          <ac:cxnSpMkLst>
            <pc:docMk/>
            <pc:sldMk cId="428484833" sldId="734"/>
            <ac:cxnSpMk id="29" creationId="{115BEAA8-986E-C458-7ACD-CAFD9544D0DB}"/>
          </ac:cxnSpMkLst>
        </pc:cxnChg>
        <pc:cxnChg chg="mod">
          <ac:chgData name="주기준" userId="511e8e3b-14c6-452f-a86a-c2fb22f7bcd3" providerId="ADAL" clId="{4F55A18F-A51D-4D14-8635-4049CF6F40B4}" dt="2023-06-20T23:37:27.118" v="249" actId="21"/>
          <ac:cxnSpMkLst>
            <pc:docMk/>
            <pc:sldMk cId="428484833" sldId="734"/>
            <ac:cxnSpMk id="30" creationId="{109C928E-EF49-1324-0C60-F2555EDE67DF}"/>
          </ac:cxnSpMkLst>
        </pc:cxnChg>
        <pc:cxnChg chg="mod">
          <ac:chgData name="주기준" userId="511e8e3b-14c6-452f-a86a-c2fb22f7bcd3" providerId="ADAL" clId="{4F55A18F-A51D-4D14-8635-4049CF6F40B4}" dt="2023-06-20T23:37:27.118" v="249" actId="21"/>
          <ac:cxnSpMkLst>
            <pc:docMk/>
            <pc:sldMk cId="428484833" sldId="734"/>
            <ac:cxnSpMk id="31" creationId="{B622BDC5-C0FA-151F-142A-75D4FE9C2BFB}"/>
          </ac:cxnSpMkLst>
        </pc:cxnChg>
        <pc:cxnChg chg="mod">
          <ac:chgData name="주기준" userId="511e8e3b-14c6-452f-a86a-c2fb22f7bcd3" providerId="ADAL" clId="{4F55A18F-A51D-4D14-8635-4049CF6F40B4}" dt="2023-06-20T23:37:27.118" v="249" actId="21"/>
          <ac:cxnSpMkLst>
            <pc:docMk/>
            <pc:sldMk cId="428484833" sldId="734"/>
            <ac:cxnSpMk id="32" creationId="{1DCC45B6-A9FC-9BD7-CC64-46B5278E6137}"/>
          </ac:cxnSpMkLst>
        </pc:cxnChg>
      </pc:sldChg>
      <pc:sldChg chg="addSp delSp modSp add del mod ord">
        <pc:chgData name="주기준" userId="511e8e3b-14c6-452f-a86a-c2fb22f7bcd3" providerId="ADAL" clId="{4F55A18F-A51D-4D14-8635-4049CF6F40B4}" dt="2023-06-21T03:35:13.191" v="383" actId="47"/>
        <pc:sldMkLst>
          <pc:docMk/>
          <pc:sldMk cId="3594062426" sldId="735"/>
        </pc:sldMkLst>
        <pc:spChg chg="add del mod">
          <ac:chgData name="주기준" userId="511e8e3b-14c6-452f-a86a-c2fb22f7bcd3" providerId="ADAL" clId="{4F55A18F-A51D-4D14-8635-4049CF6F40B4}" dt="2023-06-21T03:35:09.628" v="380" actId="21"/>
          <ac:spMkLst>
            <pc:docMk/>
            <pc:sldMk cId="3594062426" sldId="735"/>
            <ac:spMk id="10" creationId="{971BADD0-BACC-B1DB-A82B-0C628269916E}"/>
          </ac:spMkLst>
        </pc:spChg>
        <pc:grpChg chg="del">
          <ac:chgData name="주기준" userId="511e8e3b-14c6-452f-a86a-c2fb22f7bcd3" providerId="ADAL" clId="{4F55A18F-A51D-4D14-8635-4049CF6F40B4}" dt="2023-06-21T03:33:31.597" v="346" actId="478"/>
          <ac:grpSpMkLst>
            <pc:docMk/>
            <pc:sldMk cId="3594062426" sldId="735"/>
            <ac:grpSpMk id="3" creationId="{A78A79BA-1773-4723-B271-2B1666D01136}"/>
          </ac:grpSpMkLst>
        </pc:grpChg>
        <pc:picChg chg="add del mod">
          <ac:chgData name="주기준" userId="511e8e3b-14c6-452f-a86a-c2fb22f7bcd3" providerId="ADAL" clId="{4F55A18F-A51D-4D14-8635-4049CF6F40B4}" dt="2023-06-21T03:35:09.628" v="380" actId="21"/>
          <ac:picMkLst>
            <pc:docMk/>
            <pc:sldMk cId="3594062426" sldId="735"/>
            <ac:picMk id="5" creationId="{05C07572-0292-F453-6EFA-D829969F5C2A}"/>
          </ac:picMkLst>
        </pc:picChg>
        <pc:cxnChg chg="add del mod">
          <ac:chgData name="주기준" userId="511e8e3b-14c6-452f-a86a-c2fb22f7bcd3" providerId="ADAL" clId="{4F55A18F-A51D-4D14-8635-4049CF6F40B4}" dt="2023-06-21T03:35:09.628" v="380" actId="21"/>
          <ac:cxnSpMkLst>
            <pc:docMk/>
            <pc:sldMk cId="3594062426" sldId="735"/>
            <ac:cxnSpMk id="9" creationId="{6F60509B-A723-5F2F-87B6-027AF8A2E25C}"/>
          </ac:cxnSpMkLst>
        </pc:cxnChg>
      </pc:sldChg>
    </pc:docChg>
  </pc:docChgLst>
</pc:chgInfo>
</file>

<file path=ppt/comments/modernComment_289_997501C9.xml><?xml version="1.0" encoding="utf-8"?>
<p188:cmLst xmlns:a="http://schemas.openxmlformats.org/drawingml/2006/main" xmlns:r="http://schemas.openxmlformats.org/officeDocument/2006/relationships" xmlns:p188="http://schemas.microsoft.com/office/powerpoint/2018/8/main">
  <p188:cm id="{C95374CF-E0E3-409D-BE18-122D6DA73250}" authorId="{41FAC7C7-AA0F-766E-77B9-490AEA7DF82A}" created="2022-07-20T01:58:46.493">
    <ac:txMkLst xmlns:ac="http://schemas.microsoft.com/office/drawing/2013/main/command">
      <pc:docMk xmlns:pc="http://schemas.microsoft.com/office/powerpoint/2013/main/command"/>
      <pc:sldMk xmlns:pc="http://schemas.microsoft.com/office/powerpoint/2013/main/command" cId="2574582217" sldId="649"/>
      <ac:spMk id="4" creationId="{903E3B3F-2053-3F05-2F34-E980F663A7C8}"/>
      <ac:txMk cp="206" len="89">
        <ac:context len="351" hash="2121692670"/>
      </ac:txMk>
    </ac:txMkLst>
    <p188:pos x="11330997" y="1158548"/>
    <p188:txBody>
      <a:bodyPr/>
      <a:lstStyle/>
      <a:p>
        <a:r>
          <a:rPr lang="ko-KR" altLang="en-US"/>
          <a:t>음.. 다시 한번 검토 필요. 구조 내에 더 같히게 된 것인지 모르겠음.</a:t>
        </a:r>
      </a:p>
    </p188:txBody>
  </p188:cm>
  <p188:cm id="{FD291463-E453-47F0-858A-EEA95BBFA13C}" authorId="{38C2BB17-B326-0FFC-9FEF-CF06D6F1884F}" created="2022-07-25T07:44:12.397">
    <ac:txMkLst xmlns:ac="http://schemas.microsoft.com/office/drawing/2013/main/command">
      <pc:docMk xmlns:pc="http://schemas.microsoft.com/office/powerpoint/2013/main/command"/>
      <pc:sldMk xmlns:pc="http://schemas.microsoft.com/office/powerpoint/2013/main/command" cId="2574582217" sldId="649"/>
      <ac:spMk id="5" creationId="{0E2BBF63-FEE3-3F51-6767-6CE0BF24E6F5}"/>
      <ac:txMk cp="370" len="11">
        <ac:context len="693" hash="1147599462"/>
      </ac:txMk>
    </ac:txMkLst>
    <p188:pos x="3187440" y="1255165"/>
    <p188:txBody>
      <a:bodyPr/>
      <a:lstStyle/>
      <a:p>
        <a:r>
          <a:rPr lang="ko-KR" altLang="en-US"/>
          <a:t>All 아님</a:t>
        </a:r>
      </a:p>
    </p188:txBody>
  </p188:cm>
</p188:cmLst>
</file>

<file path=ppt/comments/modernComment_2AB_CD2A1734.xml><?xml version="1.0" encoding="utf-8"?>
<p188:cmLst xmlns:a="http://schemas.openxmlformats.org/drawingml/2006/main" xmlns:r="http://schemas.openxmlformats.org/officeDocument/2006/relationships" xmlns:p188="http://schemas.microsoft.com/office/powerpoint/2018/8/main">
  <p188:cm id="{45EC1A19-F434-4DBA-B547-FBE61691082B}" authorId="{41FAC7C7-AA0F-766E-77B9-490AEA7DF82A}" created="2022-07-20T00:58:49.533">
    <pc:sldMkLst xmlns:pc="http://schemas.microsoft.com/office/powerpoint/2013/main/command">
      <pc:docMk/>
      <pc:sldMk cId="3442087732" sldId="683"/>
    </pc:sldMkLst>
    <p188:txBody>
      <a:bodyPr/>
      <a:lstStyle/>
      <a:p>
        <a:r>
          <a:rPr lang="ko-KR" altLang="en-US"/>
          <a:t>확인함. 영어로 word에 작성해주세요. </a:t>
        </a:r>
      </a:p>
    </p188:txBody>
  </p188:cm>
</p188:cmLst>
</file>

<file path=ppt/comments/modernComment_2B3_77203A78.xml><?xml version="1.0" encoding="utf-8"?>
<p188:cmLst xmlns:a="http://schemas.openxmlformats.org/drawingml/2006/main" xmlns:r="http://schemas.openxmlformats.org/officeDocument/2006/relationships" xmlns:p188="http://schemas.microsoft.com/office/powerpoint/2018/8/main">
  <p188:cm id="{929AE5A8-0F24-44AE-AEB0-1A9CA4DDE8C0}" authorId="{41FAC7C7-AA0F-766E-77B9-490AEA7DF82A}" created="2022-07-20T00:56:27.881">
    <ac:txMkLst xmlns:ac="http://schemas.microsoft.com/office/drawing/2013/main/command">
      <pc:docMk xmlns:pc="http://schemas.microsoft.com/office/powerpoint/2013/main/command"/>
      <pc:sldMk xmlns:pc="http://schemas.microsoft.com/office/powerpoint/2013/main/command" cId="1998600824" sldId="691"/>
      <ac:spMk id="3" creationId="{CBE3C63B-DF3B-EC72-A367-A6B82E574831}"/>
      <ac:txMk cp="1073" len="5">
        <ac:context len="1750" hash="3331905325"/>
      </ac:txMk>
    </ac:txMkLst>
    <p188:pos x="2221273" y="3214102"/>
    <p188:txBody>
      <a:bodyPr/>
      <a:lstStyle/>
      <a:p>
        <a:r>
          <a:rPr lang="ko-KR" altLang="en-US"/>
          <a:t>레퍼런스 추가할 것 </a:t>
        </a:r>
      </a:p>
    </p188:txBody>
  </p188:cm>
  <p188:cm id="{6C5293CC-CDBF-42B4-BCBA-BEC443544050}" authorId="{38C2BB17-B326-0FFC-9FEF-CF06D6F1884F}" created="2022-07-24T13:27:21.575">
    <pc:sldMkLst xmlns:pc="http://schemas.microsoft.com/office/powerpoint/2013/main/command">
      <pc:docMk/>
      <pc:sldMk cId="1998600824" sldId="691"/>
    </pc:sldMkLst>
    <p188:txBody>
      <a:bodyPr/>
      <a:lstStyle/>
      <a:p>
        <a:r>
          <a:rPr lang="ko-KR" altLang="en-US"/>
          <a:t>높이(h)</a:t>
        </a:r>
      </a:p>
    </p188:txBody>
  </p188:cm>
</p188:cmLst>
</file>

<file path=ppt/comments/modernComment_2CE_B7594355.xml><?xml version="1.0" encoding="utf-8"?>
<p188:cmLst xmlns:a="http://schemas.openxmlformats.org/drawingml/2006/main" xmlns:r="http://schemas.openxmlformats.org/officeDocument/2006/relationships" xmlns:p188="http://schemas.microsoft.com/office/powerpoint/2018/8/main">
  <p188:cm id="{77843F9F-62B6-416E-9763-33F0142284E6}" authorId="{41FAC7C7-AA0F-766E-77B9-490AEA7DF82A}" created="2022-07-20T00:58:49.533">
    <pc:sldMkLst xmlns:pc="http://schemas.microsoft.com/office/powerpoint/2013/main/command">
      <pc:docMk/>
      <pc:sldMk cId="3442087732" sldId="683"/>
    </pc:sldMkLst>
    <p188:txBody>
      <a:bodyPr/>
      <a:lstStyle/>
      <a:p>
        <a:r>
          <a:rPr lang="ko-KR" altLang="en-US"/>
          <a:t>확인함. 영어로 word에 작성해주세요. </a:t>
        </a:r>
      </a:p>
    </p188:txBody>
  </p188:cm>
</p188:cmLst>
</file>

<file path=ppt/comments/modernComment_2CF_B50B9BE0.xml><?xml version="1.0" encoding="utf-8"?>
<p188:cmLst xmlns:a="http://schemas.openxmlformats.org/drawingml/2006/main" xmlns:r="http://schemas.openxmlformats.org/officeDocument/2006/relationships" xmlns:p188="http://schemas.microsoft.com/office/powerpoint/2018/8/main">
  <p188:cm id="{10BB5274-71E1-4CF3-A10B-7DD96D8DD7DB}" authorId="{41FAC7C7-AA0F-766E-77B9-490AEA7DF82A}" created="2022-07-20T00:58:49.533">
    <pc:sldMkLst xmlns:pc="http://schemas.microsoft.com/office/powerpoint/2013/main/command">
      <pc:docMk/>
      <pc:sldMk cId="3442087732" sldId="683"/>
    </pc:sldMkLst>
    <p188:txBody>
      <a:bodyPr/>
      <a:lstStyle/>
      <a:p>
        <a:r>
          <a:rPr lang="ko-KR" altLang="en-US"/>
          <a:t>확인함. 영어로 word에 작성해주세요.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2E7F34-4D8F-45FE-83F4-B91CD547F77C}" type="datetimeFigureOut">
              <a:rPr lang="ko-KR" altLang="en-US" smtClean="0"/>
              <a:t>2023-06-21</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9737FC-1F73-4B4B-B81B-ABEF6348CB79}" type="slidenum">
              <a:rPr lang="ko-KR" altLang="en-US" smtClean="0"/>
              <a:t>‹#›</a:t>
            </a:fld>
            <a:endParaRPr lang="ko-KR" altLang="en-US"/>
          </a:p>
        </p:txBody>
      </p:sp>
    </p:spTree>
    <p:extLst>
      <p:ext uri="{BB962C8B-B14F-4D97-AF65-F5344CB8AC3E}">
        <p14:creationId xmlns:p14="http://schemas.microsoft.com/office/powerpoint/2010/main" val="237128517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7C9737FC-1F73-4B4B-B81B-ABEF6348CB79}" type="slidenum">
              <a:rPr lang="ko-KR" altLang="en-US" smtClean="0"/>
              <a:t>1</a:t>
            </a:fld>
            <a:endParaRPr lang="ko-KR" altLang="en-US"/>
          </a:p>
        </p:txBody>
      </p:sp>
    </p:spTree>
    <p:extLst>
      <p:ext uri="{BB962C8B-B14F-4D97-AF65-F5344CB8AC3E}">
        <p14:creationId xmlns:p14="http://schemas.microsoft.com/office/powerpoint/2010/main" val="3001272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7C9737FC-1F73-4B4B-B81B-ABEF6348CB79}" type="slidenum">
              <a:rPr lang="ko-KR" altLang="en-US" smtClean="0"/>
              <a:t>10</a:t>
            </a:fld>
            <a:endParaRPr lang="ko-KR" altLang="en-US"/>
          </a:p>
        </p:txBody>
      </p:sp>
    </p:spTree>
    <p:extLst>
      <p:ext uri="{BB962C8B-B14F-4D97-AF65-F5344CB8AC3E}">
        <p14:creationId xmlns:p14="http://schemas.microsoft.com/office/powerpoint/2010/main" val="2792092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7C9737FC-1F73-4B4B-B81B-ABEF6348CB79}" type="slidenum">
              <a:rPr lang="ko-KR" altLang="en-US" smtClean="0"/>
              <a:t>11</a:t>
            </a:fld>
            <a:endParaRPr lang="ko-KR" altLang="en-US"/>
          </a:p>
        </p:txBody>
      </p:sp>
    </p:spTree>
    <p:extLst>
      <p:ext uri="{BB962C8B-B14F-4D97-AF65-F5344CB8AC3E}">
        <p14:creationId xmlns:p14="http://schemas.microsoft.com/office/powerpoint/2010/main" val="1466861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7C9737FC-1F73-4B4B-B81B-ABEF6348CB79}" type="slidenum">
              <a:rPr lang="ko-KR" altLang="en-US" smtClean="0"/>
              <a:t>12</a:t>
            </a:fld>
            <a:endParaRPr lang="ko-KR" altLang="en-US"/>
          </a:p>
        </p:txBody>
      </p:sp>
    </p:spTree>
    <p:extLst>
      <p:ext uri="{BB962C8B-B14F-4D97-AF65-F5344CB8AC3E}">
        <p14:creationId xmlns:p14="http://schemas.microsoft.com/office/powerpoint/2010/main" val="3508104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7C9737FC-1F73-4B4B-B81B-ABEF6348CB79}" type="slidenum">
              <a:rPr lang="ko-KR" altLang="en-US" smtClean="0"/>
              <a:t>13</a:t>
            </a:fld>
            <a:endParaRPr lang="ko-KR" altLang="en-US"/>
          </a:p>
        </p:txBody>
      </p:sp>
    </p:spTree>
    <p:extLst>
      <p:ext uri="{BB962C8B-B14F-4D97-AF65-F5344CB8AC3E}">
        <p14:creationId xmlns:p14="http://schemas.microsoft.com/office/powerpoint/2010/main" val="4027984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7C9737FC-1F73-4B4B-B81B-ABEF6348CB79}" type="slidenum">
              <a:rPr lang="ko-KR" altLang="en-US" smtClean="0"/>
              <a:t>14</a:t>
            </a:fld>
            <a:endParaRPr lang="ko-KR" altLang="en-US"/>
          </a:p>
        </p:txBody>
      </p:sp>
    </p:spTree>
    <p:extLst>
      <p:ext uri="{BB962C8B-B14F-4D97-AF65-F5344CB8AC3E}">
        <p14:creationId xmlns:p14="http://schemas.microsoft.com/office/powerpoint/2010/main" val="28376562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7C9737FC-1F73-4B4B-B81B-ABEF6348CB79}" type="slidenum">
              <a:rPr lang="ko-KR" altLang="en-US" smtClean="0"/>
              <a:t>17</a:t>
            </a:fld>
            <a:endParaRPr lang="ko-KR" altLang="en-US"/>
          </a:p>
        </p:txBody>
      </p:sp>
    </p:spTree>
    <p:extLst>
      <p:ext uri="{BB962C8B-B14F-4D97-AF65-F5344CB8AC3E}">
        <p14:creationId xmlns:p14="http://schemas.microsoft.com/office/powerpoint/2010/main" val="42923098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7C9737FC-1F73-4B4B-B81B-ABEF6348CB79}" type="slidenum">
              <a:rPr lang="ko-KR" altLang="en-US" smtClean="0"/>
              <a:t>18</a:t>
            </a:fld>
            <a:endParaRPr lang="ko-KR" altLang="en-US"/>
          </a:p>
        </p:txBody>
      </p:sp>
    </p:spTree>
    <p:extLst>
      <p:ext uri="{BB962C8B-B14F-4D97-AF65-F5344CB8AC3E}">
        <p14:creationId xmlns:p14="http://schemas.microsoft.com/office/powerpoint/2010/main" val="15104285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7C9737FC-1F73-4B4B-B81B-ABEF6348CB79}" type="slidenum">
              <a:rPr lang="ko-KR" altLang="en-US" smtClean="0"/>
              <a:t>19</a:t>
            </a:fld>
            <a:endParaRPr lang="ko-KR" altLang="en-US"/>
          </a:p>
        </p:txBody>
      </p:sp>
    </p:spTree>
    <p:extLst>
      <p:ext uri="{BB962C8B-B14F-4D97-AF65-F5344CB8AC3E}">
        <p14:creationId xmlns:p14="http://schemas.microsoft.com/office/powerpoint/2010/main" val="31743785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7C9737FC-1F73-4B4B-B81B-ABEF6348CB79}" type="slidenum">
              <a:rPr lang="ko-KR" altLang="en-US" smtClean="0"/>
              <a:t>22</a:t>
            </a:fld>
            <a:endParaRPr lang="ko-KR" altLang="en-US"/>
          </a:p>
        </p:txBody>
      </p:sp>
    </p:spTree>
    <p:extLst>
      <p:ext uri="{BB962C8B-B14F-4D97-AF65-F5344CB8AC3E}">
        <p14:creationId xmlns:p14="http://schemas.microsoft.com/office/powerpoint/2010/main" val="34083684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trike="sngStrike"/>
              <a:t>안에 들어 있는 그림을</a:t>
            </a:r>
            <a:r>
              <a:rPr lang="en-US" altLang="ko-KR" strike="sngStrike"/>
              <a:t> </a:t>
            </a:r>
            <a:r>
              <a:rPr lang="ko-KR" altLang="en-US" strike="sngStrike"/>
              <a:t>안에서 키우기 </a:t>
            </a:r>
            <a:r>
              <a:rPr lang="en-US" altLang="ko-KR" strike="sngStrike"/>
              <a:t>(</a:t>
            </a:r>
            <a:r>
              <a:rPr lang="ko-KR" altLang="en-US" strike="sngStrike"/>
              <a:t>기준</a:t>
            </a:r>
            <a:r>
              <a:rPr lang="en-US" altLang="ko-KR" strike="sngStrike"/>
              <a:t>)</a:t>
            </a:r>
            <a:endParaRPr lang="ko-KR" altLang="en-US" strike="sngStrike"/>
          </a:p>
        </p:txBody>
      </p:sp>
      <p:sp>
        <p:nvSpPr>
          <p:cNvPr id="4" name="슬라이드 번호 개체 틀 3"/>
          <p:cNvSpPr>
            <a:spLocks noGrp="1"/>
          </p:cNvSpPr>
          <p:nvPr>
            <p:ph type="sldNum" sz="quarter" idx="5"/>
          </p:nvPr>
        </p:nvSpPr>
        <p:spPr/>
        <p:txBody>
          <a:bodyPr/>
          <a:lstStyle/>
          <a:p>
            <a:fld id="{7C9737FC-1F73-4B4B-B81B-ABEF6348CB79}" type="slidenum">
              <a:rPr lang="ko-KR" altLang="en-US" smtClean="0"/>
              <a:t>23</a:t>
            </a:fld>
            <a:endParaRPr lang="ko-KR" altLang="en-US"/>
          </a:p>
        </p:txBody>
      </p:sp>
    </p:spTree>
    <p:extLst>
      <p:ext uri="{BB962C8B-B14F-4D97-AF65-F5344CB8AC3E}">
        <p14:creationId xmlns:p14="http://schemas.microsoft.com/office/powerpoint/2010/main" val="2401485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u="none" strike="sngStrike"/>
          </a:p>
        </p:txBody>
      </p:sp>
      <p:sp>
        <p:nvSpPr>
          <p:cNvPr id="4" name="슬라이드 번호 개체 틀 3"/>
          <p:cNvSpPr>
            <a:spLocks noGrp="1"/>
          </p:cNvSpPr>
          <p:nvPr>
            <p:ph type="sldNum" sz="quarter" idx="5"/>
          </p:nvPr>
        </p:nvSpPr>
        <p:spPr/>
        <p:txBody>
          <a:bodyPr/>
          <a:lstStyle/>
          <a:p>
            <a:fld id="{7C9737FC-1F73-4B4B-B81B-ABEF6348CB79}" type="slidenum">
              <a:rPr lang="ko-KR" altLang="en-US" smtClean="0"/>
              <a:t>2</a:t>
            </a:fld>
            <a:endParaRPr lang="ko-KR" altLang="en-US"/>
          </a:p>
        </p:txBody>
      </p:sp>
    </p:spTree>
    <p:extLst>
      <p:ext uri="{BB962C8B-B14F-4D97-AF65-F5344CB8AC3E}">
        <p14:creationId xmlns:p14="http://schemas.microsoft.com/office/powerpoint/2010/main" val="923728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7C9737FC-1F73-4B4B-B81B-ABEF6348CB79}" type="slidenum">
              <a:rPr lang="ko-KR" altLang="en-US" smtClean="0"/>
              <a:t>25</a:t>
            </a:fld>
            <a:endParaRPr lang="ko-KR" altLang="en-US"/>
          </a:p>
        </p:txBody>
      </p:sp>
    </p:spTree>
    <p:extLst>
      <p:ext uri="{BB962C8B-B14F-4D97-AF65-F5344CB8AC3E}">
        <p14:creationId xmlns:p14="http://schemas.microsoft.com/office/powerpoint/2010/main" val="2495436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7C9737FC-1F73-4B4B-B81B-ABEF6348CB79}" type="slidenum">
              <a:rPr lang="ko-KR" altLang="en-US" smtClean="0"/>
              <a:t>26</a:t>
            </a:fld>
            <a:endParaRPr lang="ko-KR" altLang="en-US"/>
          </a:p>
        </p:txBody>
      </p:sp>
    </p:spTree>
    <p:extLst>
      <p:ext uri="{BB962C8B-B14F-4D97-AF65-F5344CB8AC3E}">
        <p14:creationId xmlns:p14="http://schemas.microsoft.com/office/powerpoint/2010/main" val="1951408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7C9737FC-1F73-4B4B-B81B-ABEF6348CB79}" type="slidenum">
              <a:rPr lang="ko-KR" altLang="en-US" smtClean="0"/>
              <a:t>30</a:t>
            </a:fld>
            <a:endParaRPr lang="ko-KR" altLang="en-US"/>
          </a:p>
        </p:txBody>
      </p:sp>
    </p:spTree>
    <p:extLst>
      <p:ext uri="{BB962C8B-B14F-4D97-AF65-F5344CB8AC3E}">
        <p14:creationId xmlns:p14="http://schemas.microsoft.com/office/powerpoint/2010/main" val="14027110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7C9737FC-1F73-4B4B-B81B-ABEF6348CB79}" type="slidenum">
              <a:rPr lang="ko-KR" altLang="en-US" smtClean="0"/>
              <a:t>35</a:t>
            </a:fld>
            <a:endParaRPr lang="ko-KR" altLang="en-US"/>
          </a:p>
        </p:txBody>
      </p:sp>
    </p:spTree>
    <p:extLst>
      <p:ext uri="{BB962C8B-B14F-4D97-AF65-F5344CB8AC3E}">
        <p14:creationId xmlns:p14="http://schemas.microsoft.com/office/powerpoint/2010/main" val="14535335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None/>
            </a:pPr>
            <a:endParaRPr lang="ko-KR" altLang="en-US"/>
          </a:p>
        </p:txBody>
      </p:sp>
      <p:sp>
        <p:nvSpPr>
          <p:cNvPr id="4" name="슬라이드 번호 개체 틀 3"/>
          <p:cNvSpPr>
            <a:spLocks noGrp="1"/>
          </p:cNvSpPr>
          <p:nvPr>
            <p:ph type="sldNum" sz="quarter" idx="5"/>
          </p:nvPr>
        </p:nvSpPr>
        <p:spPr/>
        <p:txBody>
          <a:bodyPr/>
          <a:lstStyle/>
          <a:p>
            <a:fld id="{7C9737FC-1F73-4B4B-B81B-ABEF6348CB79}" type="slidenum">
              <a:rPr lang="ko-KR" altLang="en-US" smtClean="0"/>
              <a:t>37</a:t>
            </a:fld>
            <a:endParaRPr lang="ko-KR" altLang="en-US"/>
          </a:p>
        </p:txBody>
      </p:sp>
    </p:spTree>
    <p:extLst>
      <p:ext uri="{BB962C8B-B14F-4D97-AF65-F5344CB8AC3E}">
        <p14:creationId xmlns:p14="http://schemas.microsoft.com/office/powerpoint/2010/main" val="4464007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7C9737FC-1F73-4B4B-B81B-ABEF6348CB79}" type="slidenum">
              <a:rPr lang="ko-KR" altLang="en-US" smtClean="0"/>
              <a:t>40</a:t>
            </a:fld>
            <a:endParaRPr lang="ko-KR" altLang="en-US"/>
          </a:p>
        </p:txBody>
      </p:sp>
    </p:spTree>
    <p:extLst>
      <p:ext uri="{BB962C8B-B14F-4D97-AF65-F5344CB8AC3E}">
        <p14:creationId xmlns:p14="http://schemas.microsoft.com/office/powerpoint/2010/main" val="39528343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7C9737FC-1F73-4B4B-B81B-ABEF6348CB79}" type="slidenum">
              <a:rPr lang="ko-KR" altLang="en-US" smtClean="0"/>
              <a:t>41</a:t>
            </a:fld>
            <a:endParaRPr lang="ko-KR" altLang="en-US"/>
          </a:p>
        </p:txBody>
      </p:sp>
    </p:spTree>
    <p:extLst>
      <p:ext uri="{BB962C8B-B14F-4D97-AF65-F5344CB8AC3E}">
        <p14:creationId xmlns:p14="http://schemas.microsoft.com/office/powerpoint/2010/main" val="11499437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t>Position</a:t>
            </a:r>
            <a:r>
              <a:rPr lang="ko-KR" altLang="en-US"/>
              <a:t>과 </a:t>
            </a:r>
            <a:r>
              <a:rPr lang="en-US" altLang="ko-KR" err="1"/>
              <a:t>x,y,z</a:t>
            </a:r>
            <a:r>
              <a:rPr lang="ko-KR" altLang="en-US"/>
              <a:t>에 따라 </a:t>
            </a:r>
            <a:r>
              <a:rPr lang="en-US" altLang="ko-KR" err="1"/>
              <a:t>farfield</a:t>
            </a:r>
            <a:r>
              <a:rPr lang="ko-KR" altLang="en-US"/>
              <a:t>가 어떻게 바뀌는지</a:t>
            </a:r>
            <a:endParaRPr lang="en-US" altLang="ko-KR"/>
          </a:p>
          <a:p>
            <a:r>
              <a:rPr lang="en-US" altLang="ko-KR"/>
              <a:t>LEE</a:t>
            </a:r>
            <a:r>
              <a:rPr lang="ko-KR" altLang="en-US"/>
              <a:t>가 가장 큰 지점에서의 </a:t>
            </a:r>
            <a:r>
              <a:rPr lang="en-US" altLang="ko-KR"/>
              <a:t>x, y, z </a:t>
            </a:r>
            <a:r>
              <a:rPr lang="ko-KR" altLang="en-US" err="1"/>
              <a:t>다이폴</a:t>
            </a:r>
            <a:r>
              <a:rPr lang="ko-KR" altLang="en-US"/>
              <a:t> </a:t>
            </a:r>
            <a:r>
              <a:rPr lang="en-US" altLang="ko-KR" err="1"/>
              <a:t>farfield</a:t>
            </a:r>
            <a:r>
              <a:rPr lang="en-US" altLang="ko-KR"/>
              <a:t> </a:t>
            </a:r>
            <a:r>
              <a:rPr lang="ko-KR" altLang="en-US"/>
              <a:t>패턴 확인</a:t>
            </a:r>
            <a:r>
              <a:rPr lang="en-US" altLang="ko-KR"/>
              <a:t>!</a:t>
            </a:r>
          </a:p>
          <a:p>
            <a:r>
              <a:rPr lang="en-US" altLang="ko-KR"/>
              <a:t>Position</a:t>
            </a:r>
            <a:r>
              <a:rPr lang="ko-KR" altLang="en-US"/>
              <a:t>에 따라서도 확인</a:t>
            </a:r>
            <a:r>
              <a:rPr lang="en-US" altLang="ko-KR"/>
              <a:t>. (</a:t>
            </a:r>
            <a:r>
              <a:rPr lang="ko-KR" altLang="en-US" err="1"/>
              <a:t>위로나오는거</a:t>
            </a:r>
            <a:r>
              <a:rPr lang="en-US" altLang="ko-KR"/>
              <a:t>)</a:t>
            </a:r>
          </a:p>
          <a:p>
            <a:r>
              <a:rPr lang="en-US" altLang="ko-KR"/>
              <a:t>(</a:t>
            </a:r>
            <a:r>
              <a:rPr lang="ko-KR" altLang="en-US"/>
              <a:t>강석</a:t>
            </a:r>
            <a:r>
              <a:rPr lang="en-US" altLang="ko-KR"/>
              <a:t>)</a:t>
            </a:r>
            <a:endParaRPr lang="ko-KR" altLang="en-US"/>
          </a:p>
        </p:txBody>
      </p:sp>
      <p:sp>
        <p:nvSpPr>
          <p:cNvPr id="4" name="슬라이드 번호 개체 틀 3"/>
          <p:cNvSpPr>
            <a:spLocks noGrp="1"/>
          </p:cNvSpPr>
          <p:nvPr>
            <p:ph type="sldNum" sz="quarter" idx="5"/>
          </p:nvPr>
        </p:nvSpPr>
        <p:spPr/>
        <p:txBody>
          <a:bodyPr/>
          <a:lstStyle/>
          <a:p>
            <a:fld id="{7C9737FC-1F73-4B4B-B81B-ABEF6348CB79}" type="slidenum">
              <a:rPr lang="ko-KR" altLang="en-US" smtClean="0"/>
              <a:t>42</a:t>
            </a:fld>
            <a:endParaRPr lang="ko-KR" altLang="en-US"/>
          </a:p>
        </p:txBody>
      </p:sp>
    </p:spTree>
    <p:extLst>
      <p:ext uri="{BB962C8B-B14F-4D97-AF65-F5344CB8AC3E}">
        <p14:creationId xmlns:p14="http://schemas.microsoft.com/office/powerpoint/2010/main" val="41317085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7C9737FC-1F73-4B4B-B81B-ABEF6348CB79}" type="slidenum">
              <a:rPr lang="ko-KR" altLang="en-US" smtClean="0"/>
              <a:t>43</a:t>
            </a:fld>
            <a:endParaRPr lang="ko-KR" altLang="en-US"/>
          </a:p>
        </p:txBody>
      </p:sp>
    </p:spTree>
    <p:extLst>
      <p:ext uri="{BB962C8B-B14F-4D97-AF65-F5344CB8AC3E}">
        <p14:creationId xmlns:p14="http://schemas.microsoft.com/office/powerpoint/2010/main" val="27636650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7C9737FC-1F73-4B4B-B81B-ABEF6348CB79}" type="slidenum">
              <a:rPr lang="ko-KR" altLang="en-US" smtClean="0"/>
              <a:t>58</a:t>
            </a:fld>
            <a:endParaRPr lang="ko-KR" altLang="en-US"/>
          </a:p>
        </p:txBody>
      </p:sp>
    </p:spTree>
    <p:extLst>
      <p:ext uri="{BB962C8B-B14F-4D97-AF65-F5344CB8AC3E}">
        <p14:creationId xmlns:p14="http://schemas.microsoft.com/office/powerpoint/2010/main" val="2603892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u="none" strike="sngStrike"/>
          </a:p>
        </p:txBody>
      </p:sp>
      <p:sp>
        <p:nvSpPr>
          <p:cNvPr id="4" name="슬라이드 번호 개체 틀 3"/>
          <p:cNvSpPr>
            <a:spLocks noGrp="1"/>
          </p:cNvSpPr>
          <p:nvPr>
            <p:ph type="sldNum" sz="quarter" idx="5"/>
          </p:nvPr>
        </p:nvSpPr>
        <p:spPr/>
        <p:txBody>
          <a:bodyPr/>
          <a:lstStyle/>
          <a:p>
            <a:fld id="{7C9737FC-1F73-4B4B-B81B-ABEF6348CB79}" type="slidenum">
              <a:rPr lang="ko-KR" altLang="en-US" smtClean="0"/>
              <a:t>3</a:t>
            </a:fld>
            <a:endParaRPr lang="ko-KR" altLang="en-US"/>
          </a:p>
        </p:txBody>
      </p:sp>
    </p:spTree>
    <p:extLst>
      <p:ext uri="{BB962C8B-B14F-4D97-AF65-F5344CB8AC3E}">
        <p14:creationId xmlns:p14="http://schemas.microsoft.com/office/powerpoint/2010/main" val="39850014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a:p>
        </p:txBody>
      </p:sp>
      <p:sp>
        <p:nvSpPr>
          <p:cNvPr id="4" name="슬라이드 번호 개체 틀 3"/>
          <p:cNvSpPr>
            <a:spLocks noGrp="1"/>
          </p:cNvSpPr>
          <p:nvPr>
            <p:ph type="sldNum" sz="quarter" idx="5"/>
          </p:nvPr>
        </p:nvSpPr>
        <p:spPr/>
        <p:txBody>
          <a:bodyPr/>
          <a:lstStyle/>
          <a:p>
            <a:fld id="{81AB3A65-59D2-4B67-B1FA-FC6CE1A7BED6}" type="slidenum">
              <a:rPr lang="ko-KR" altLang="en-US" smtClean="0"/>
              <a:t>59</a:t>
            </a:fld>
            <a:endParaRPr lang="ko-KR" altLang="en-US"/>
          </a:p>
        </p:txBody>
      </p:sp>
    </p:spTree>
    <p:extLst>
      <p:ext uri="{BB962C8B-B14F-4D97-AF65-F5344CB8AC3E}">
        <p14:creationId xmlns:p14="http://schemas.microsoft.com/office/powerpoint/2010/main" val="41092735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a:p>
        </p:txBody>
      </p:sp>
      <p:sp>
        <p:nvSpPr>
          <p:cNvPr id="4" name="슬라이드 번호 개체 틀 3"/>
          <p:cNvSpPr>
            <a:spLocks noGrp="1"/>
          </p:cNvSpPr>
          <p:nvPr>
            <p:ph type="sldNum" sz="quarter" idx="5"/>
          </p:nvPr>
        </p:nvSpPr>
        <p:spPr/>
        <p:txBody>
          <a:bodyPr/>
          <a:lstStyle/>
          <a:p>
            <a:fld id="{81AB3A65-59D2-4B67-B1FA-FC6CE1A7BED6}" type="slidenum">
              <a:rPr lang="ko-KR" altLang="en-US" smtClean="0"/>
              <a:t>60</a:t>
            </a:fld>
            <a:endParaRPr lang="ko-KR" altLang="en-US"/>
          </a:p>
        </p:txBody>
      </p:sp>
    </p:spTree>
    <p:extLst>
      <p:ext uri="{BB962C8B-B14F-4D97-AF65-F5344CB8AC3E}">
        <p14:creationId xmlns:p14="http://schemas.microsoft.com/office/powerpoint/2010/main" val="31491454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a:p>
        </p:txBody>
      </p:sp>
      <p:sp>
        <p:nvSpPr>
          <p:cNvPr id="4" name="슬라이드 번호 개체 틀 3"/>
          <p:cNvSpPr>
            <a:spLocks noGrp="1"/>
          </p:cNvSpPr>
          <p:nvPr>
            <p:ph type="sldNum" sz="quarter" idx="5"/>
          </p:nvPr>
        </p:nvSpPr>
        <p:spPr/>
        <p:txBody>
          <a:bodyPr/>
          <a:lstStyle/>
          <a:p>
            <a:fld id="{81AB3A65-59D2-4B67-B1FA-FC6CE1A7BED6}" type="slidenum">
              <a:rPr lang="ko-KR" altLang="en-US" smtClean="0"/>
              <a:t>61</a:t>
            </a:fld>
            <a:endParaRPr lang="ko-KR" altLang="en-US"/>
          </a:p>
        </p:txBody>
      </p:sp>
    </p:spTree>
    <p:extLst>
      <p:ext uri="{BB962C8B-B14F-4D97-AF65-F5344CB8AC3E}">
        <p14:creationId xmlns:p14="http://schemas.microsoft.com/office/powerpoint/2010/main" val="15518759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a:p>
        </p:txBody>
      </p:sp>
      <p:sp>
        <p:nvSpPr>
          <p:cNvPr id="4" name="슬라이드 번호 개체 틀 3"/>
          <p:cNvSpPr>
            <a:spLocks noGrp="1"/>
          </p:cNvSpPr>
          <p:nvPr>
            <p:ph type="sldNum" sz="quarter" idx="5"/>
          </p:nvPr>
        </p:nvSpPr>
        <p:spPr/>
        <p:txBody>
          <a:bodyPr/>
          <a:lstStyle/>
          <a:p>
            <a:fld id="{81AB3A65-59D2-4B67-B1FA-FC6CE1A7BED6}" type="slidenum">
              <a:rPr lang="ko-KR" altLang="en-US" smtClean="0"/>
              <a:t>62</a:t>
            </a:fld>
            <a:endParaRPr lang="ko-KR" altLang="en-US"/>
          </a:p>
        </p:txBody>
      </p:sp>
    </p:spTree>
    <p:extLst>
      <p:ext uri="{BB962C8B-B14F-4D97-AF65-F5344CB8AC3E}">
        <p14:creationId xmlns:p14="http://schemas.microsoft.com/office/powerpoint/2010/main" val="30437200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a:p>
        </p:txBody>
      </p:sp>
      <p:sp>
        <p:nvSpPr>
          <p:cNvPr id="4" name="슬라이드 번호 개체 틀 3"/>
          <p:cNvSpPr>
            <a:spLocks noGrp="1"/>
          </p:cNvSpPr>
          <p:nvPr>
            <p:ph type="sldNum" sz="quarter" idx="5"/>
          </p:nvPr>
        </p:nvSpPr>
        <p:spPr/>
        <p:txBody>
          <a:bodyPr/>
          <a:lstStyle/>
          <a:p>
            <a:fld id="{81AB3A65-59D2-4B67-B1FA-FC6CE1A7BED6}" type="slidenum">
              <a:rPr lang="ko-KR" altLang="en-US" smtClean="0"/>
              <a:t>63</a:t>
            </a:fld>
            <a:endParaRPr lang="ko-KR" altLang="en-US"/>
          </a:p>
        </p:txBody>
      </p:sp>
    </p:spTree>
    <p:extLst>
      <p:ext uri="{BB962C8B-B14F-4D97-AF65-F5344CB8AC3E}">
        <p14:creationId xmlns:p14="http://schemas.microsoft.com/office/powerpoint/2010/main" val="24721360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a:p>
        </p:txBody>
      </p:sp>
      <p:sp>
        <p:nvSpPr>
          <p:cNvPr id="4" name="슬라이드 번호 개체 틀 3"/>
          <p:cNvSpPr>
            <a:spLocks noGrp="1"/>
          </p:cNvSpPr>
          <p:nvPr>
            <p:ph type="sldNum" sz="quarter" idx="5"/>
          </p:nvPr>
        </p:nvSpPr>
        <p:spPr/>
        <p:txBody>
          <a:bodyPr/>
          <a:lstStyle/>
          <a:p>
            <a:fld id="{81AB3A65-59D2-4B67-B1FA-FC6CE1A7BED6}" type="slidenum">
              <a:rPr lang="ko-KR" altLang="en-US" smtClean="0"/>
              <a:t>64</a:t>
            </a:fld>
            <a:endParaRPr lang="ko-KR" altLang="en-US"/>
          </a:p>
        </p:txBody>
      </p:sp>
    </p:spTree>
    <p:extLst>
      <p:ext uri="{BB962C8B-B14F-4D97-AF65-F5344CB8AC3E}">
        <p14:creationId xmlns:p14="http://schemas.microsoft.com/office/powerpoint/2010/main" val="14198133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a:p>
        </p:txBody>
      </p:sp>
      <p:sp>
        <p:nvSpPr>
          <p:cNvPr id="4" name="슬라이드 번호 개체 틀 3"/>
          <p:cNvSpPr>
            <a:spLocks noGrp="1"/>
          </p:cNvSpPr>
          <p:nvPr>
            <p:ph type="sldNum" sz="quarter" idx="5"/>
          </p:nvPr>
        </p:nvSpPr>
        <p:spPr/>
        <p:txBody>
          <a:bodyPr/>
          <a:lstStyle/>
          <a:p>
            <a:fld id="{81AB3A65-59D2-4B67-B1FA-FC6CE1A7BED6}" type="slidenum">
              <a:rPr lang="ko-KR" altLang="en-US" smtClean="0"/>
              <a:t>65</a:t>
            </a:fld>
            <a:endParaRPr lang="ko-KR" altLang="en-US"/>
          </a:p>
        </p:txBody>
      </p:sp>
    </p:spTree>
    <p:extLst>
      <p:ext uri="{BB962C8B-B14F-4D97-AF65-F5344CB8AC3E}">
        <p14:creationId xmlns:p14="http://schemas.microsoft.com/office/powerpoint/2010/main" val="1898331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a:p>
        </p:txBody>
      </p:sp>
      <p:sp>
        <p:nvSpPr>
          <p:cNvPr id="4" name="슬라이드 번호 개체 틀 3"/>
          <p:cNvSpPr>
            <a:spLocks noGrp="1"/>
          </p:cNvSpPr>
          <p:nvPr>
            <p:ph type="sldNum" sz="quarter" idx="5"/>
          </p:nvPr>
        </p:nvSpPr>
        <p:spPr/>
        <p:txBody>
          <a:bodyPr/>
          <a:lstStyle/>
          <a:p>
            <a:fld id="{81AB3A65-59D2-4B67-B1FA-FC6CE1A7BED6}" type="slidenum">
              <a:rPr lang="ko-KR" altLang="en-US" smtClean="0"/>
              <a:t>66</a:t>
            </a:fld>
            <a:endParaRPr lang="ko-KR" altLang="en-US"/>
          </a:p>
        </p:txBody>
      </p:sp>
    </p:spTree>
    <p:extLst>
      <p:ext uri="{BB962C8B-B14F-4D97-AF65-F5344CB8AC3E}">
        <p14:creationId xmlns:p14="http://schemas.microsoft.com/office/powerpoint/2010/main" val="26766505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a:p>
        </p:txBody>
      </p:sp>
      <p:sp>
        <p:nvSpPr>
          <p:cNvPr id="4" name="슬라이드 번호 개체 틀 3"/>
          <p:cNvSpPr>
            <a:spLocks noGrp="1"/>
          </p:cNvSpPr>
          <p:nvPr>
            <p:ph type="sldNum" sz="quarter" idx="5"/>
          </p:nvPr>
        </p:nvSpPr>
        <p:spPr/>
        <p:txBody>
          <a:bodyPr/>
          <a:lstStyle/>
          <a:p>
            <a:fld id="{81AB3A65-59D2-4B67-B1FA-FC6CE1A7BED6}" type="slidenum">
              <a:rPr lang="ko-KR" altLang="en-US" smtClean="0"/>
              <a:t>67</a:t>
            </a:fld>
            <a:endParaRPr lang="ko-KR" altLang="en-US"/>
          </a:p>
        </p:txBody>
      </p:sp>
    </p:spTree>
    <p:extLst>
      <p:ext uri="{BB962C8B-B14F-4D97-AF65-F5344CB8AC3E}">
        <p14:creationId xmlns:p14="http://schemas.microsoft.com/office/powerpoint/2010/main" val="13808075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a:p>
        </p:txBody>
      </p:sp>
      <p:sp>
        <p:nvSpPr>
          <p:cNvPr id="4" name="슬라이드 번호 개체 틀 3"/>
          <p:cNvSpPr>
            <a:spLocks noGrp="1"/>
          </p:cNvSpPr>
          <p:nvPr>
            <p:ph type="sldNum" sz="quarter" idx="5"/>
          </p:nvPr>
        </p:nvSpPr>
        <p:spPr/>
        <p:txBody>
          <a:bodyPr/>
          <a:lstStyle/>
          <a:p>
            <a:fld id="{81AB3A65-59D2-4B67-B1FA-FC6CE1A7BED6}" type="slidenum">
              <a:rPr lang="ko-KR" altLang="en-US" smtClean="0"/>
              <a:t>68</a:t>
            </a:fld>
            <a:endParaRPr lang="ko-KR" altLang="en-US"/>
          </a:p>
        </p:txBody>
      </p:sp>
    </p:spTree>
    <p:extLst>
      <p:ext uri="{BB962C8B-B14F-4D97-AF65-F5344CB8AC3E}">
        <p14:creationId xmlns:p14="http://schemas.microsoft.com/office/powerpoint/2010/main" val="3931634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u="none" strike="sngStrike"/>
          </a:p>
        </p:txBody>
      </p:sp>
      <p:sp>
        <p:nvSpPr>
          <p:cNvPr id="4" name="슬라이드 번호 개체 틀 3"/>
          <p:cNvSpPr>
            <a:spLocks noGrp="1"/>
          </p:cNvSpPr>
          <p:nvPr>
            <p:ph type="sldNum" sz="quarter" idx="5"/>
          </p:nvPr>
        </p:nvSpPr>
        <p:spPr/>
        <p:txBody>
          <a:bodyPr/>
          <a:lstStyle/>
          <a:p>
            <a:fld id="{7C9737FC-1F73-4B4B-B81B-ABEF6348CB79}" type="slidenum">
              <a:rPr lang="ko-KR" altLang="en-US" smtClean="0"/>
              <a:t>4</a:t>
            </a:fld>
            <a:endParaRPr lang="ko-KR" altLang="en-US"/>
          </a:p>
        </p:txBody>
      </p:sp>
    </p:spTree>
    <p:extLst>
      <p:ext uri="{BB962C8B-B14F-4D97-AF65-F5344CB8AC3E}">
        <p14:creationId xmlns:p14="http://schemas.microsoft.com/office/powerpoint/2010/main" val="25913046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a:p>
        </p:txBody>
      </p:sp>
      <p:sp>
        <p:nvSpPr>
          <p:cNvPr id="4" name="슬라이드 번호 개체 틀 3"/>
          <p:cNvSpPr>
            <a:spLocks noGrp="1"/>
          </p:cNvSpPr>
          <p:nvPr>
            <p:ph type="sldNum" sz="quarter" idx="5"/>
          </p:nvPr>
        </p:nvSpPr>
        <p:spPr/>
        <p:txBody>
          <a:bodyPr/>
          <a:lstStyle/>
          <a:p>
            <a:fld id="{81AB3A65-59D2-4B67-B1FA-FC6CE1A7BED6}" type="slidenum">
              <a:rPr lang="ko-KR" altLang="en-US" smtClean="0"/>
              <a:t>69</a:t>
            </a:fld>
            <a:endParaRPr lang="ko-KR" altLang="en-US"/>
          </a:p>
        </p:txBody>
      </p:sp>
    </p:spTree>
    <p:extLst>
      <p:ext uri="{BB962C8B-B14F-4D97-AF65-F5344CB8AC3E}">
        <p14:creationId xmlns:p14="http://schemas.microsoft.com/office/powerpoint/2010/main" val="18913386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a:p>
        </p:txBody>
      </p:sp>
      <p:sp>
        <p:nvSpPr>
          <p:cNvPr id="4" name="슬라이드 번호 개체 틀 3"/>
          <p:cNvSpPr>
            <a:spLocks noGrp="1"/>
          </p:cNvSpPr>
          <p:nvPr>
            <p:ph type="sldNum" sz="quarter" idx="5"/>
          </p:nvPr>
        </p:nvSpPr>
        <p:spPr/>
        <p:txBody>
          <a:bodyPr/>
          <a:lstStyle/>
          <a:p>
            <a:fld id="{81AB3A65-59D2-4B67-B1FA-FC6CE1A7BED6}" type="slidenum">
              <a:rPr lang="ko-KR" altLang="en-US" smtClean="0"/>
              <a:t>70</a:t>
            </a:fld>
            <a:endParaRPr lang="ko-KR" altLang="en-US"/>
          </a:p>
        </p:txBody>
      </p:sp>
    </p:spTree>
    <p:extLst>
      <p:ext uri="{BB962C8B-B14F-4D97-AF65-F5344CB8AC3E}">
        <p14:creationId xmlns:p14="http://schemas.microsoft.com/office/powerpoint/2010/main" val="17533795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a:p>
        </p:txBody>
      </p:sp>
      <p:sp>
        <p:nvSpPr>
          <p:cNvPr id="4" name="슬라이드 번호 개체 틀 3"/>
          <p:cNvSpPr>
            <a:spLocks noGrp="1"/>
          </p:cNvSpPr>
          <p:nvPr>
            <p:ph type="sldNum" sz="quarter" idx="5"/>
          </p:nvPr>
        </p:nvSpPr>
        <p:spPr/>
        <p:txBody>
          <a:bodyPr/>
          <a:lstStyle/>
          <a:p>
            <a:fld id="{81AB3A65-59D2-4B67-B1FA-FC6CE1A7BED6}" type="slidenum">
              <a:rPr lang="ko-KR" altLang="en-US" smtClean="0"/>
              <a:t>71</a:t>
            </a:fld>
            <a:endParaRPr lang="ko-KR" altLang="en-US"/>
          </a:p>
        </p:txBody>
      </p:sp>
    </p:spTree>
    <p:extLst>
      <p:ext uri="{BB962C8B-B14F-4D97-AF65-F5344CB8AC3E}">
        <p14:creationId xmlns:p14="http://schemas.microsoft.com/office/powerpoint/2010/main" val="24387447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a:p>
        </p:txBody>
      </p:sp>
      <p:sp>
        <p:nvSpPr>
          <p:cNvPr id="4" name="슬라이드 번호 개체 틀 3"/>
          <p:cNvSpPr>
            <a:spLocks noGrp="1"/>
          </p:cNvSpPr>
          <p:nvPr>
            <p:ph type="sldNum" sz="quarter" idx="5"/>
          </p:nvPr>
        </p:nvSpPr>
        <p:spPr/>
        <p:txBody>
          <a:bodyPr/>
          <a:lstStyle/>
          <a:p>
            <a:fld id="{81AB3A65-59D2-4B67-B1FA-FC6CE1A7BED6}" type="slidenum">
              <a:rPr lang="ko-KR" altLang="en-US" smtClean="0"/>
              <a:t>72</a:t>
            </a:fld>
            <a:endParaRPr lang="ko-KR" altLang="en-US"/>
          </a:p>
        </p:txBody>
      </p:sp>
    </p:spTree>
    <p:extLst>
      <p:ext uri="{BB962C8B-B14F-4D97-AF65-F5344CB8AC3E}">
        <p14:creationId xmlns:p14="http://schemas.microsoft.com/office/powerpoint/2010/main" val="34555872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a:p>
        </p:txBody>
      </p:sp>
      <p:sp>
        <p:nvSpPr>
          <p:cNvPr id="4" name="슬라이드 번호 개체 틀 3"/>
          <p:cNvSpPr>
            <a:spLocks noGrp="1"/>
          </p:cNvSpPr>
          <p:nvPr>
            <p:ph type="sldNum" sz="quarter" idx="5"/>
          </p:nvPr>
        </p:nvSpPr>
        <p:spPr/>
        <p:txBody>
          <a:bodyPr/>
          <a:lstStyle/>
          <a:p>
            <a:fld id="{81AB3A65-59D2-4B67-B1FA-FC6CE1A7BED6}" type="slidenum">
              <a:rPr lang="ko-KR" altLang="en-US" smtClean="0"/>
              <a:t>73</a:t>
            </a:fld>
            <a:endParaRPr lang="ko-KR" altLang="en-US"/>
          </a:p>
        </p:txBody>
      </p:sp>
    </p:spTree>
    <p:extLst>
      <p:ext uri="{BB962C8B-B14F-4D97-AF65-F5344CB8AC3E}">
        <p14:creationId xmlns:p14="http://schemas.microsoft.com/office/powerpoint/2010/main" val="16078903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a:p>
        </p:txBody>
      </p:sp>
      <p:sp>
        <p:nvSpPr>
          <p:cNvPr id="4" name="슬라이드 번호 개체 틀 3"/>
          <p:cNvSpPr>
            <a:spLocks noGrp="1"/>
          </p:cNvSpPr>
          <p:nvPr>
            <p:ph type="sldNum" sz="quarter" idx="5"/>
          </p:nvPr>
        </p:nvSpPr>
        <p:spPr/>
        <p:txBody>
          <a:bodyPr/>
          <a:lstStyle/>
          <a:p>
            <a:fld id="{81AB3A65-59D2-4B67-B1FA-FC6CE1A7BED6}" type="slidenum">
              <a:rPr lang="ko-KR" altLang="en-US" smtClean="0"/>
              <a:t>74</a:t>
            </a:fld>
            <a:endParaRPr lang="ko-KR" altLang="en-US"/>
          </a:p>
        </p:txBody>
      </p:sp>
    </p:spTree>
    <p:extLst>
      <p:ext uri="{BB962C8B-B14F-4D97-AF65-F5344CB8AC3E}">
        <p14:creationId xmlns:p14="http://schemas.microsoft.com/office/powerpoint/2010/main" val="7502379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a:p>
        </p:txBody>
      </p:sp>
      <p:sp>
        <p:nvSpPr>
          <p:cNvPr id="4" name="슬라이드 번호 개체 틀 3"/>
          <p:cNvSpPr>
            <a:spLocks noGrp="1"/>
          </p:cNvSpPr>
          <p:nvPr>
            <p:ph type="sldNum" sz="quarter" idx="5"/>
          </p:nvPr>
        </p:nvSpPr>
        <p:spPr/>
        <p:txBody>
          <a:bodyPr/>
          <a:lstStyle/>
          <a:p>
            <a:fld id="{81AB3A65-59D2-4B67-B1FA-FC6CE1A7BED6}" type="slidenum">
              <a:rPr lang="ko-KR" altLang="en-US" smtClean="0"/>
              <a:t>75</a:t>
            </a:fld>
            <a:endParaRPr lang="ko-KR" altLang="en-US"/>
          </a:p>
        </p:txBody>
      </p:sp>
    </p:spTree>
    <p:extLst>
      <p:ext uri="{BB962C8B-B14F-4D97-AF65-F5344CB8AC3E}">
        <p14:creationId xmlns:p14="http://schemas.microsoft.com/office/powerpoint/2010/main" val="26940810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a:p>
        </p:txBody>
      </p:sp>
      <p:sp>
        <p:nvSpPr>
          <p:cNvPr id="4" name="슬라이드 번호 개체 틀 3"/>
          <p:cNvSpPr>
            <a:spLocks noGrp="1"/>
          </p:cNvSpPr>
          <p:nvPr>
            <p:ph type="sldNum" sz="quarter" idx="5"/>
          </p:nvPr>
        </p:nvSpPr>
        <p:spPr/>
        <p:txBody>
          <a:bodyPr/>
          <a:lstStyle/>
          <a:p>
            <a:fld id="{81AB3A65-59D2-4B67-B1FA-FC6CE1A7BED6}" type="slidenum">
              <a:rPr lang="ko-KR" altLang="en-US" smtClean="0"/>
              <a:t>76</a:t>
            </a:fld>
            <a:endParaRPr lang="ko-KR" altLang="en-US"/>
          </a:p>
        </p:txBody>
      </p:sp>
    </p:spTree>
    <p:extLst>
      <p:ext uri="{BB962C8B-B14F-4D97-AF65-F5344CB8AC3E}">
        <p14:creationId xmlns:p14="http://schemas.microsoft.com/office/powerpoint/2010/main" val="28847521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a:p>
        </p:txBody>
      </p:sp>
      <p:sp>
        <p:nvSpPr>
          <p:cNvPr id="4" name="슬라이드 번호 개체 틀 3"/>
          <p:cNvSpPr>
            <a:spLocks noGrp="1"/>
          </p:cNvSpPr>
          <p:nvPr>
            <p:ph type="sldNum" sz="quarter" idx="5"/>
          </p:nvPr>
        </p:nvSpPr>
        <p:spPr/>
        <p:txBody>
          <a:bodyPr/>
          <a:lstStyle/>
          <a:p>
            <a:fld id="{81AB3A65-59D2-4B67-B1FA-FC6CE1A7BED6}" type="slidenum">
              <a:rPr lang="ko-KR" altLang="en-US" smtClean="0"/>
              <a:t>77</a:t>
            </a:fld>
            <a:endParaRPr lang="ko-KR" altLang="en-US"/>
          </a:p>
        </p:txBody>
      </p:sp>
    </p:spTree>
    <p:extLst>
      <p:ext uri="{BB962C8B-B14F-4D97-AF65-F5344CB8AC3E}">
        <p14:creationId xmlns:p14="http://schemas.microsoft.com/office/powerpoint/2010/main" val="23136404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a:p>
        </p:txBody>
      </p:sp>
      <p:sp>
        <p:nvSpPr>
          <p:cNvPr id="4" name="슬라이드 번호 개체 틀 3"/>
          <p:cNvSpPr>
            <a:spLocks noGrp="1"/>
          </p:cNvSpPr>
          <p:nvPr>
            <p:ph type="sldNum" sz="quarter" idx="5"/>
          </p:nvPr>
        </p:nvSpPr>
        <p:spPr/>
        <p:txBody>
          <a:bodyPr/>
          <a:lstStyle/>
          <a:p>
            <a:fld id="{81AB3A65-59D2-4B67-B1FA-FC6CE1A7BED6}" type="slidenum">
              <a:rPr lang="ko-KR" altLang="en-US" smtClean="0"/>
              <a:t>78</a:t>
            </a:fld>
            <a:endParaRPr lang="ko-KR" altLang="en-US"/>
          </a:p>
        </p:txBody>
      </p:sp>
    </p:spTree>
    <p:extLst>
      <p:ext uri="{BB962C8B-B14F-4D97-AF65-F5344CB8AC3E}">
        <p14:creationId xmlns:p14="http://schemas.microsoft.com/office/powerpoint/2010/main" val="583923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t>- </a:t>
            </a:r>
            <a:r>
              <a:rPr lang="ko-KR" altLang="en-US"/>
              <a:t>한 </a:t>
            </a:r>
            <a:r>
              <a:rPr lang="ko-KR" altLang="en-US" err="1"/>
              <a:t>문장씩</a:t>
            </a:r>
            <a:r>
              <a:rPr lang="ko-KR" altLang="en-US"/>
              <a:t> 레퍼런스 달기</a:t>
            </a:r>
            <a:endParaRPr lang="en-US" altLang="ko-KR"/>
          </a:p>
          <a:p>
            <a:pPr marL="171450" indent="-171450">
              <a:buFontTx/>
              <a:buChar char="-"/>
            </a:pPr>
            <a:r>
              <a:rPr lang="en-US" altLang="ko-KR"/>
              <a:t>QCSE </a:t>
            </a:r>
            <a:r>
              <a:rPr lang="ko-KR" altLang="en-US"/>
              <a:t>등 설명 추가하기 </a:t>
            </a:r>
            <a:r>
              <a:rPr lang="en-US" altLang="ko-KR"/>
              <a:t>(ex. QCSE</a:t>
            </a:r>
            <a:r>
              <a:rPr lang="ko-KR" altLang="en-US"/>
              <a:t>는 김재균 교수님 발표자료에 </a:t>
            </a:r>
            <a:r>
              <a:rPr lang="ko-KR" altLang="en-US" err="1"/>
              <a:t>있숨</a:t>
            </a:r>
            <a:r>
              <a:rPr lang="en-US" altLang="ko-KR"/>
              <a:t>)</a:t>
            </a:r>
          </a:p>
          <a:p>
            <a:pPr marL="171450" indent="-171450">
              <a:buFontTx/>
              <a:buChar char="-"/>
            </a:pPr>
            <a:r>
              <a:rPr lang="en-US" altLang="ko-KR"/>
              <a:t>EQE~: </a:t>
            </a:r>
            <a:r>
              <a:rPr lang="ko-KR" altLang="en-US" err="1"/>
              <a:t>캡스톤</a:t>
            </a:r>
            <a:r>
              <a:rPr lang="en-US" altLang="ko-KR"/>
              <a:t>2 </a:t>
            </a:r>
            <a:r>
              <a:rPr lang="ko-KR" altLang="en-US"/>
              <a:t>식</a:t>
            </a:r>
            <a:r>
              <a:rPr lang="en-US" altLang="ko-KR"/>
              <a:t>&amp;</a:t>
            </a:r>
            <a:r>
              <a:rPr lang="ko-KR" altLang="en-US"/>
              <a:t>설명 가져와서 보강</a:t>
            </a:r>
            <a:endParaRPr lang="en-US" altLang="ko-KR"/>
          </a:p>
          <a:p>
            <a:pPr marL="171450" indent="-171450">
              <a:buFontTx/>
              <a:buChar char="-"/>
            </a:pPr>
            <a:r>
              <a:rPr lang="ko-KR" altLang="en-US"/>
              <a:t>본 연구에서는 </a:t>
            </a:r>
            <a:r>
              <a:rPr lang="en-US" altLang="ko-KR"/>
              <a:t>LEE </a:t>
            </a:r>
            <a:r>
              <a:rPr lang="ko-KR" altLang="en-US"/>
              <a:t>분석</a:t>
            </a:r>
            <a:endParaRPr lang="en-US" altLang="ko-KR"/>
          </a:p>
          <a:p>
            <a:endParaRPr lang="en-US" altLang="ko-KR"/>
          </a:p>
          <a:p>
            <a:endParaRPr lang="ko-KR" altLang="en-US"/>
          </a:p>
        </p:txBody>
      </p:sp>
      <p:sp>
        <p:nvSpPr>
          <p:cNvPr id="4" name="슬라이드 번호 개체 틀 3"/>
          <p:cNvSpPr>
            <a:spLocks noGrp="1"/>
          </p:cNvSpPr>
          <p:nvPr>
            <p:ph type="sldNum" sz="quarter" idx="5"/>
          </p:nvPr>
        </p:nvSpPr>
        <p:spPr/>
        <p:txBody>
          <a:bodyPr/>
          <a:lstStyle/>
          <a:p>
            <a:fld id="{7C9737FC-1F73-4B4B-B81B-ABEF6348CB79}" type="slidenum">
              <a:rPr lang="ko-KR" altLang="en-US" smtClean="0"/>
              <a:t>5</a:t>
            </a:fld>
            <a:endParaRPr lang="ko-KR" altLang="en-US"/>
          </a:p>
        </p:txBody>
      </p:sp>
    </p:spTree>
    <p:extLst>
      <p:ext uri="{BB962C8B-B14F-4D97-AF65-F5344CB8AC3E}">
        <p14:creationId xmlns:p14="http://schemas.microsoft.com/office/powerpoint/2010/main" val="12511602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a:p>
        </p:txBody>
      </p:sp>
      <p:sp>
        <p:nvSpPr>
          <p:cNvPr id="4" name="슬라이드 번호 개체 틀 3"/>
          <p:cNvSpPr>
            <a:spLocks noGrp="1"/>
          </p:cNvSpPr>
          <p:nvPr>
            <p:ph type="sldNum" sz="quarter" idx="5"/>
          </p:nvPr>
        </p:nvSpPr>
        <p:spPr/>
        <p:txBody>
          <a:bodyPr/>
          <a:lstStyle/>
          <a:p>
            <a:fld id="{81AB3A65-59D2-4B67-B1FA-FC6CE1A7BED6}" type="slidenum">
              <a:rPr lang="ko-KR" altLang="en-US" smtClean="0"/>
              <a:t>79</a:t>
            </a:fld>
            <a:endParaRPr lang="ko-KR" altLang="en-US"/>
          </a:p>
        </p:txBody>
      </p:sp>
    </p:spTree>
    <p:extLst>
      <p:ext uri="{BB962C8B-B14F-4D97-AF65-F5344CB8AC3E}">
        <p14:creationId xmlns:p14="http://schemas.microsoft.com/office/powerpoint/2010/main" val="33244715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a:p>
        </p:txBody>
      </p:sp>
      <p:sp>
        <p:nvSpPr>
          <p:cNvPr id="4" name="슬라이드 번호 개체 틀 3"/>
          <p:cNvSpPr>
            <a:spLocks noGrp="1"/>
          </p:cNvSpPr>
          <p:nvPr>
            <p:ph type="sldNum" sz="quarter" idx="5"/>
          </p:nvPr>
        </p:nvSpPr>
        <p:spPr/>
        <p:txBody>
          <a:bodyPr/>
          <a:lstStyle/>
          <a:p>
            <a:fld id="{81AB3A65-59D2-4B67-B1FA-FC6CE1A7BED6}" type="slidenum">
              <a:rPr lang="ko-KR" altLang="en-US" smtClean="0"/>
              <a:t>80</a:t>
            </a:fld>
            <a:endParaRPr lang="ko-KR" altLang="en-US"/>
          </a:p>
        </p:txBody>
      </p:sp>
    </p:spTree>
    <p:extLst>
      <p:ext uri="{BB962C8B-B14F-4D97-AF65-F5344CB8AC3E}">
        <p14:creationId xmlns:p14="http://schemas.microsoft.com/office/powerpoint/2010/main" val="14660148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a:p>
        </p:txBody>
      </p:sp>
      <p:sp>
        <p:nvSpPr>
          <p:cNvPr id="4" name="슬라이드 번호 개체 틀 3"/>
          <p:cNvSpPr>
            <a:spLocks noGrp="1"/>
          </p:cNvSpPr>
          <p:nvPr>
            <p:ph type="sldNum" sz="quarter" idx="5"/>
          </p:nvPr>
        </p:nvSpPr>
        <p:spPr/>
        <p:txBody>
          <a:bodyPr/>
          <a:lstStyle/>
          <a:p>
            <a:fld id="{81AB3A65-59D2-4B67-B1FA-FC6CE1A7BED6}" type="slidenum">
              <a:rPr lang="ko-KR" altLang="en-US" smtClean="0"/>
              <a:t>81</a:t>
            </a:fld>
            <a:endParaRPr lang="ko-KR" altLang="en-US"/>
          </a:p>
        </p:txBody>
      </p:sp>
    </p:spTree>
    <p:extLst>
      <p:ext uri="{BB962C8B-B14F-4D97-AF65-F5344CB8AC3E}">
        <p14:creationId xmlns:p14="http://schemas.microsoft.com/office/powerpoint/2010/main" val="17644026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a:p>
        </p:txBody>
      </p:sp>
      <p:sp>
        <p:nvSpPr>
          <p:cNvPr id="4" name="슬라이드 번호 개체 틀 3"/>
          <p:cNvSpPr>
            <a:spLocks noGrp="1"/>
          </p:cNvSpPr>
          <p:nvPr>
            <p:ph type="sldNum" sz="quarter" idx="5"/>
          </p:nvPr>
        </p:nvSpPr>
        <p:spPr/>
        <p:txBody>
          <a:bodyPr/>
          <a:lstStyle/>
          <a:p>
            <a:fld id="{81AB3A65-59D2-4B67-B1FA-FC6CE1A7BED6}" type="slidenum">
              <a:rPr lang="ko-KR" altLang="en-US" smtClean="0"/>
              <a:t>82</a:t>
            </a:fld>
            <a:endParaRPr lang="ko-KR" altLang="en-US"/>
          </a:p>
        </p:txBody>
      </p:sp>
    </p:spTree>
    <p:extLst>
      <p:ext uri="{BB962C8B-B14F-4D97-AF65-F5344CB8AC3E}">
        <p14:creationId xmlns:p14="http://schemas.microsoft.com/office/powerpoint/2010/main" val="19774579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a:p>
        </p:txBody>
      </p:sp>
      <p:sp>
        <p:nvSpPr>
          <p:cNvPr id="4" name="슬라이드 번호 개체 틀 3"/>
          <p:cNvSpPr>
            <a:spLocks noGrp="1"/>
          </p:cNvSpPr>
          <p:nvPr>
            <p:ph type="sldNum" sz="quarter" idx="5"/>
          </p:nvPr>
        </p:nvSpPr>
        <p:spPr/>
        <p:txBody>
          <a:bodyPr/>
          <a:lstStyle/>
          <a:p>
            <a:fld id="{81AB3A65-59D2-4B67-B1FA-FC6CE1A7BED6}" type="slidenum">
              <a:rPr lang="ko-KR" altLang="en-US" smtClean="0"/>
              <a:t>83</a:t>
            </a:fld>
            <a:endParaRPr lang="ko-KR" altLang="en-US"/>
          </a:p>
        </p:txBody>
      </p:sp>
    </p:spTree>
    <p:extLst>
      <p:ext uri="{BB962C8B-B14F-4D97-AF65-F5344CB8AC3E}">
        <p14:creationId xmlns:p14="http://schemas.microsoft.com/office/powerpoint/2010/main" val="39485350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a:p>
        </p:txBody>
      </p:sp>
      <p:sp>
        <p:nvSpPr>
          <p:cNvPr id="4" name="슬라이드 번호 개체 틀 3"/>
          <p:cNvSpPr>
            <a:spLocks noGrp="1"/>
          </p:cNvSpPr>
          <p:nvPr>
            <p:ph type="sldNum" sz="quarter" idx="5"/>
          </p:nvPr>
        </p:nvSpPr>
        <p:spPr/>
        <p:txBody>
          <a:bodyPr/>
          <a:lstStyle/>
          <a:p>
            <a:fld id="{81AB3A65-59D2-4B67-B1FA-FC6CE1A7BED6}" type="slidenum">
              <a:rPr lang="ko-KR" altLang="en-US" smtClean="0"/>
              <a:t>84</a:t>
            </a:fld>
            <a:endParaRPr lang="ko-KR" altLang="en-US"/>
          </a:p>
        </p:txBody>
      </p:sp>
    </p:spTree>
    <p:extLst>
      <p:ext uri="{BB962C8B-B14F-4D97-AF65-F5344CB8AC3E}">
        <p14:creationId xmlns:p14="http://schemas.microsoft.com/office/powerpoint/2010/main" val="34658272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err="1"/>
              <a:t>페르미</a:t>
            </a:r>
            <a:r>
              <a:rPr lang="ko-KR" altLang="en-US"/>
              <a:t> 황금률 </a:t>
            </a:r>
            <a:r>
              <a:rPr lang="en-US" altLang="ko-KR"/>
              <a:t>: </a:t>
            </a:r>
            <a:r>
              <a:rPr lang="ko-KR" altLang="en-US"/>
              <a:t>단위 시간당 전이 확률</a:t>
            </a:r>
          </a:p>
          <a:p>
            <a:endParaRPr lang="ko-KR" altLang="en-US"/>
          </a:p>
        </p:txBody>
      </p:sp>
      <p:sp>
        <p:nvSpPr>
          <p:cNvPr id="4" name="슬라이드 번호 개체 틀 3"/>
          <p:cNvSpPr>
            <a:spLocks noGrp="1"/>
          </p:cNvSpPr>
          <p:nvPr>
            <p:ph type="sldNum" sz="quarter" idx="5"/>
          </p:nvPr>
        </p:nvSpPr>
        <p:spPr/>
        <p:txBody>
          <a:bodyPr/>
          <a:lstStyle/>
          <a:p>
            <a:fld id="{A3258878-38AB-4BBF-871D-A27DA3039B8E}" type="slidenum">
              <a:rPr lang="ko-KR" altLang="en-US" smtClean="0"/>
              <a:t>96</a:t>
            </a:fld>
            <a:endParaRPr lang="ko-KR" altLang="en-US"/>
          </a:p>
        </p:txBody>
      </p:sp>
    </p:spTree>
    <p:extLst>
      <p:ext uri="{BB962C8B-B14F-4D97-AF65-F5344CB8AC3E}">
        <p14:creationId xmlns:p14="http://schemas.microsoft.com/office/powerpoint/2010/main" val="38853866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err="1"/>
              <a:t>페르미</a:t>
            </a:r>
            <a:r>
              <a:rPr lang="ko-KR" altLang="en-US"/>
              <a:t> 황금률 </a:t>
            </a:r>
            <a:r>
              <a:rPr lang="en-US" altLang="ko-KR"/>
              <a:t>: </a:t>
            </a:r>
            <a:r>
              <a:rPr lang="ko-KR" altLang="en-US"/>
              <a:t>단위 시간당 전이 확률</a:t>
            </a:r>
          </a:p>
          <a:p>
            <a:endParaRPr lang="ko-KR" altLang="en-US"/>
          </a:p>
        </p:txBody>
      </p:sp>
      <p:sp>
        <p:nvSpPr>
          <p:cNvPr id="4" name="슬라이드 번호 개체 틀 3"/>
          <p:cNvSpPr>
            <a:spLocks noGrp="1"/>
          </p:cNvSpPr>
          <p:nvPr>
            <p:ph type="sldNum" sz="quarter" idx="5"/>
          </p:nvPr>
        </p:nvSpPr>
        <p:spPr/>
        <p:txBody>
          <a:bodyPr/>
          <a:lstStyle/>
          <a:p>
            <a:fld id="{A3258878-38AB-4BBF-871D-A27DA3039B8E}" type="slidenum">
              <a:rPr lang="ko-KR" altLang="en-US" smtClean="0"/>
              <a:t>97</a:t>
            </a:fld>
            <a:endParaRPr lang="ko-KR" altLang="en-US"/>
          </a:p>
        </p:txBody>
      </p:sp>
    </p:spTree>
    <p:extLst>
      <p:ext uri="{BB962C8B-B14F-4D97-AF65-F5344CB8AC3E}">
        <p14:creationId xmlns:p14="http://schemas.microsoft.com/office/powerpoint/2010/main" val="17707424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err="1"/>
              <a:t>페르미</a:t>
            </a:r>
            <a:r>
              <a:rPr lang="ko-KR" altLang="en-US"/>
              <a:t> 황금률 </a:t>
            </a:r>
            <a:r>
              <a:rPr lang="en-US" altLang="ko-KR"/>
              <a:t>: </a:t>
            </a:r>
            <a:r>
              <a:rPr lang="ko-KR" altLang="en-US"/>
              <a:t>단위 시간당 전이 확률</a:t>
            </a:r>
          </a:p>
          <a:p>
            <a:endParaRPr lang="ko-KR" altLang="en-US"/>
          </a:p>
        </p:txBody>
      </p:sp>
      <p:sp>
        <p:nvSpPr>
          <p:cNvPr id="4" name="슬라이드 번호 개체 틀 3"/>
          <p:cNvSpPr>
            <a:spLocks noGrp="1"/>
          </p:cNvSpPr>
          <p:nvPr>
            <p:ph type="sldNum" sz="quarter" idx="5"/>
          </p:nvPr>
        </p:nvSpPr>
        <p:spPr/>
        <p:txBody>
          <a:bodyPr/>
          <a:lstStyle/>
          <a:p>
            <a:fld id="{A3258878-38AB-4BBF-871D-A27DA3039B8E}" type="slidenum">
              <a:rPr lang="ko-KR" altLang="en-US" smtClean="0"/>
              <a:t>98</a:t>
            </a:fld>
            <a:endParaRPr lang="ko-KR" altLang="en-US"/>
          </a:p>
        </p:txBody>
      </p:sp>
    </p:spTree>
    <p:extLst>
      <p:ext uri="{BB962C8B-B14F-4D97-AF65-F5344CB8AC3E}">
        <p14:creationId xmlns:p14="http://schemas.microsoft.com/office/powerpoint/2010/main" val="27212980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err="1"/>
              <a:t>페르미</a:t>
            </a:r>
            <a:r>
              <a:rPr lang="ko-KR" altLang="en-US"/>
              <a:t> 황금률 </a:t>
            </a:r>
            <a:r>
              <a:rPr lang="en-US" altLang="ko-KR"/>
              <a:t>: </a:t>
            </a:r>
            <a:r>
              <a:rPr lang="ko-KR" altLang="en-US"/>
              <a:t>단위 시간당 전이 확률</a:t>
            </a:r>
          </a:p>
          <a:p>
            <a:endParaRPr lang="ko-KR" altLang="en-US"/>
          </a:p>
        </p:txBody>
      </p:sp>
      <p:sp>
        <p:nvSpPr>
          <p:cNvPr id="4" name="슬라이드 번호 개체 틀 3"/>
          <p:cNvSpPr>
            <a:spLocks noGrp="1"/>
          </p:cNvSpPr>
          <p:nvPr>
            <p:ph type="sldNum" sz="quarter" idx="5"/>
          </p:nvPr>
        </p:nvSpPr>
        <p:spPr/>
        <p:txBody>
          <a:bodyPr/>
          <a:lstStyle/>
          <a:p>
            <a:fld id="{A3258878-38AB-4BBF-871D-A27DA3039B8E}" type="slidenum">
              <a:rPr lang="ko-KR" altLang="en-US" smtClean="0"/>
              <a:t>99</a:t>
            </a:fld>
            <a:endParaRPr lang="ko-KR" altLang="en-US"/>
          </a:p>
        </p:txBody>
      </p:sp>
    </p:spTree>
    <p:extLst>
      <p:ext uri="{BB962C8B-B14F-4D97-AF65-F5344CB8AC3E}">
        <p14:creationId xmlns:p14="http://schemas.microsoft.com/office/powerpoint/2010/main" val="3354814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a:p>
        </p:txBody>
      </p:sp>
      <p:sp>
        <p:nvSpPr>
          <p:cNvPr id="4" name="슬라이드 번호 개체 틀 3"/>
          <p:cNvSpPr>
            <a:spLocks noGrp="1"/>
          </p:cNvSpPr>
          <p:nvPr>
            <p:ph type="sldNum" sz="quarter" idx="5"/>
          </p:nvPr>
        </p:nvSpPr>
        <p:spPr/>
        <p:txBody>
          <a:bodyPr/>
          <a:lstStyle/>
          <a:p>
            <a:fld id="{7C9737FC-1F73-4B4B-B81B-ABEF6348CB79}" type="slidenum">
              <a:rPr lang="ko-KR" altLang="en-US" smtClean="0"/>
              <a:t>6</a:t>
            </a:fld>
            <a:endParaRPr lang="ko-KR" altLang="en-US"/>
          </a:p>
        </p:txBody>
      </p:sp>
    </p:spTree>
    <p:extLst>
      <p:ext uri="{BB962C8B-B14F-4D97-AF65-F5344CB8AC3E}">
        <p14:creationId xmlns:p14="http://schemas.microsoft.com/office/powerpoint/2010/main" val="18092589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err="1"/>
              <a:t>페르미</a:t>
            </a:r>
            <a:r>
              <a:rPr lang="ko-KR" altLang="en-US"/>
              <a:t> 황금률 </a:t>
            </a:r>
            <a:r>
              <a:rPr lang="en-US" altLang="ko-KR"/>
              <a:t>: </a:t>
            </a:r>
            <a:r>
              <a:rPr lang="ko-KR" altLang="en-US"/>
              <a:t>단위 시간당 전이 확률</a:t>
            </a:r>
          </a:p>
          <a:p>
            <a:endParaRPr lang="ko-KR" altLang="en-US"/>
          </a:p>
        </p:txBody>
      </p:sp>
      <p:sp>
        <p:nvSpPr>
          <p:cNvPr id="4" name="슬라이드 번호 개체 틀 3"/>
          <p:cNvSpPr>
            <a:spLocks noGrp="1"/>
          </p:cNvSpPr>
          <p:nvPr>
            <p:ph type="sldNum" sz="quarter" idx="5"/>
          </p:nvPr>
        </p:nvSpPr>
        <p:spPr/>
        <p:txBody>
          <a:bodyPr/>
          <a:lstStyle/>
          <a:p>
            <a:fld id="{A3258878-38AB-4BBF-871D-A27DA3039B8E}" type="slidenum">
              <a:rPr lang="ko-KR" altLang="en-US" smtClean="0"/>
              <a:t>100</a:t>
            </a:fld>
            <a:endParaRPr lang="ko-KR" altLang="en-US"/>
          </a:p>
        </p:txBody>
      </p:sp>
    </p:spTree>
    <p:extLst>
      <p:ext uri="{BB962C8B-B14F-4D97-AF65-F5344CB8AC3E}">
        <p14:creationId xmlns:p14="http://schemas.microsoft.com/office/powerpoint/2010/main" val="9454322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err="1"/>
              <a:t>페르미</a:t>
            </a:r>
            <a:r>
              <a:rPr lang="ko-KR" altLang="en-US"/>
              <a:t> 황금률 </a:t>
            </a:r>
            <a:r>
              <a:rPr lang="en-US" altLang="ko-KR"/>
              <a:t>: </a:t>
            </a:r>
            <a:r>
              <a:rPr lang="ko-KR" altLang="en-US"/>
              <a:t>단위 시간당 전이 확률</a:t>
            </a:r>
          </a:p>
          <a:p>
            <a:endParaRPr lang="ko-KR" altLang="en-US"/>
          </a:p>
        </p:txBody>
      </p:sp>
      <p:sp>
        <p:nvSpPr>
          <p:cNvPr id="4" name="슬라이드 번호 개체 틀 3"/>
          <p:cNvSpPr>
            <a:spLocks noGrp="1"/>
          </p:cNvSpPr>
          <p:nvPr>
            <p:ph type="sldNum" sz="quarter" idx="5"/>
          </p:nvPr>
        </p:nvSpPr>
        <p:spPr/>
        <p:txBody>
          <a:bodyPr/>
          <a:lstStyle/>
          <a:p>
            <a:fld id="{A3258878-38AB-4BBF-871D-A27DA3039B8E}" type="slidenum">
              <a:rPr lang="ko-KR" altLang="en-US" smtClean="0"/>
              <a:t>101</a:t>
            </a:fld>
            <a:endParaRPr lang="ko-KR" altLang="en-US"/>
          </a:p>
        </p:txBody>
      </p:sp>
    </p:spTree>
    <p:extLst>
      <p:ext uri="{BB962C8B-B14F-4D97-AF65-F5344CB8AC3E}">
        <p14:creationId xmlns:p14="http://schemas.microsoft.com/office/powerpoint/2010/main" val="15133434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err="1"/>
              <a:t>페르미</a:t>
            </a:r>
            <a:r>
              <a:rPr lang="ko-KR" altLang="en-US"/>
              <a:t> 황금률 </a:t>
            </a:r>
            <a:r>
              <a:rPr lang="en-US" altLang="ko-KR"/>
              <a:t>: </a:t>
            </a:r>
            <a:r>
              <a:rPr lang="ko-KR" altLang="en-US"/>
              <a:t>단위 시간당 전이 확률</a:t>
            </a:r>
          </a:p>
          <a:p>
            <a:endParaRPr lang="ko-KR" altLang="en-US"/>
          </a:p>
        </p:txBody>
      </p:sp>
      <p:sp>
        <p:nvSpPr>
          <p:cNvPr id="4" name="슬라이드 번호 개체 틀 3"/>
          <p:cNvSpPr>
            <a:spLocks noGrp="1"/>
          </p:cNvSpPr>
          <p:nvPr>
            <p:ph type="sldNum" sz="quarter" idx="5"/>
          </p:nvPr>
        </p:nvSpPr>
        <p:spPr/>
        <p:txBody>
          <a:bodyPr/>
          <a:lstStyle/>
          <a:p>
            <a:fld id="{A3258878-38AB-4BBF-871D-A27DA3039B8E}" type="slidenum">
              <a:rPr lang="ko-KR" altLang="en-US" smtClean="0"/>
              <a:t>102</a:t>
            </a:fld>
            <a:endParaRPr lang="ko-KR" altLang="en-US"/>
          </a:p>
        </p:txBody>
      </p:sp>
    </p:spTree>
    <p:extLst>
      <p:ext uri="{BB962C8B-B14F-4D97-AF65-F5344CB8AC3E}">
        <p14:creationId xmlns:p14="http://schemas.microsoft.com/office/powerpoint/2010/main" val="10960358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err="1"/>
              <a:t>페르미</a:t>
            </a:r>
            <a:r>
              <a:rPr lang="ko-KR" altLang="en-US"/>
              <a:t> 황금률 </a:t>
            </a:r>
            <a:r>
              <a:rPr lang="en-US" altLang="ko-KR"/>
              <a:t>: </a:t>
            </a:r>
            <a:r>
              <a:rPr lang="ko-KR" altLang="en-US"/>
              <a:t>단위 시간당 전이 확률</a:t>
            </a:r>
          </a:p>
          <a:p>
            <a:endParaRPr lang="ko-KR" altLang="en-US"/>
          </a:p>
        </p:txBody>
      </p:sp>
      <p:sp>
        <p:nvSpPr>
          <p:cNvPr id="4" name="슬라이드 번호 개체 틀 3"/>
          <p:cNvSpPr>
            <a:spLocks noGrp="1"/>
          </p:cNvSpPr>
          <p:nvPr>
            <p:ph type="sldNum" sz="quarter" idx="5"/>
          </p:nvPr>
        </p:nvSpPr>
        <p:spPr/>
        <p:txBody>
          <a:bodyPr/>
          <a:lstStyle/>
          <a:p>
            <a:fld id="{A3258878-38AB-4BBF-871D-A27DA3039B8E}" type="slidenum">
              <a:rPr lang="ko-KR" altLang="en-US" smtClean="0"/>
              <a:t>103</a:t>
            </a:fld>
            <a:endParaRPr lang="ko-KR" altLang="en-US"/>
          </a:p>
        </p:txBody>
      </p:sp>
    </p:spTree>
    <p:extLst>
      <p:ext uri="{BB962C8B-B14F-4D97-AF65-F5344CB8AC3E}">
        <p14:creationId xmlns:p14="http://schemas.microsoft.com/office/powerpoint/2010/main" val="16242054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err="1"/>
              <a:t>페르미</a:t>
            </a:r>
            <a:r>
              <a:rPr lang="ko-KR" altLang="en-US"/>
              <a:t> 황금률 </a:t>
            </a:r>
            <a:r>
              <a:rPr lang="en-US" altLang="ko-KR"/>
              <a:t>: </a:t>
            </a:r>
            <a:r>
              <a:rPr lang="ko-KR" altLang="en-US"/>
              <a:t>단위 시간당 전이 확률</a:t>
            </a:r>
          </a:p>
          <a:p>
            <a:endParaRPr lang="ko-KR" altLang="en-US"/>
          </a:p>
        </p:txBody>
      </p:sp>
      <p:sp>
        <p:nvSpPr>
          <p:cNvPr id="4" name="슬라이드 번호 개체 틀 3"/>
          <p:cNvSpPr>
            <a:spLocks noGrp="1"/>
          </p:cNvSpPr>
          <p:nvPr>
            <p:ph type="sldNum" sz="quarter" idx="5"/>
          </p:nvPr>
        </p:nvSpPr>
        <p:spPr/>
        <p:txBody>
          <a:bodyPr/>
          <a:lstStyle/>
          <a:p>
            <a:fld id="{A3258878-38AB-4BBF-871D-A27DA3039B8E}" type="slidenum">
              <a:rPr lang="ko-KR" altLang="en-US" smtClean="0"/>
              <a:t>104</a:t>
            </a:fld>
            <a:endParaRPr lang="ko-KR" altLang="en-US"/>
          </a:p>
        </p:txBody>
      </p:sp>
    </p:spTree>
    <p:extLst>
      <p:ext uri="{BB962C8B-B14F-4D97-AF65-F5344CB8AC3E}">
        <p14:creationId xmlns:p14="http://schemas.microsoft.com/office/powerpoint/2010/main" val="260186609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err="1"/>
              <a:t>페르미</a:t>
            </a:r>
            <a:r>
              <a:rPr lang="ko-KR" altLang="en-US"/>
              <a:t> 황금률 </a:t>
            </a:r>
            <a:r>
              <a:rPr lang="en-US" altLang="ko-KR"/>
              <a:t>: </a:t>
            </a:r>
            <a:r>
              <a:rPr lang="ko-KR" altLang="en-US"/>
              <a:t>단위 시간당 전이 확률</a:t>
            </a:r>
          </a:p>
          <a:p>
            <a:endParaRPr lang="ko-KR" altLang="en-US"/>
          </a:p>
        </p:txBody>
      </p:sp>
      <p:sp>
        <p:nvSpPr>
          <p:cNvPr id="4" name="슬라이드 번호 개체 틀 3"/>
          <p:cNvSpPr>
            <a:spLocks noGrp="1"/>
          </p:cNvSpPr>
          <p:nvPr>
            <p:ph type="sldNum" sz="quarter" idx="5"/>
          </p:nvPr>
        </p:nvSpPr>
        <p:spPr/>
        <p:txBody>
          <a:bodyPr/>
          <a:lstStyle/>
          <a:p>
            <a:fld id="{A3258878-38AB-4BBF-871D-A27DA3039B8E}" type="slidenum">
              <a:rPr lang="ko-KR" altLang="en-US" smtClean="0"/>
              <a:t>105</a:t>
            </a:fld>
            <a:endParaRPr lang="ko-KR" altLang="en-US"/>
          </a:p>
        </p:txBody>
      </p:sp>
    </p:spTree>
    <p:extLst>
      <p:ext uri="{BB962C8B-B14F-4D97-AF65-F5344CB8AC3E}">
        <p14:creationId xmlns:p14="http://schemas.microsoft.com/office/powerpoint/2010/main" val="40369643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err="1"/>
              <a:t>페르미</a:t>
            </a:r>
            <a:r>
              <a:rPr lang="ko-KR" altLang="en-US"/>
              <a:t> 황금률 </a:t>
            </a:r>
            <a:r>
              <a:rPr lang="en-US" altLang="ko-KR"/>
              <a:t>: </a:t>
            </a:r>
            <a:r>
              <a:rPr lang="ko-KR" altLang="en-US"/>
              <a:t>단위 시간당 전이 확률</a:t>
            </a:r>
          </a:p>
          <a:p>
            <a:endParaRPr lang="ko-KR" altLang="en-US"/>
          </a:p>
        </p:txBody>
      </p:sp>
      <p:sp>
        <p:nvSpPr>
          <p:cNvPr id="4" name="슬라이드 번호 개체 틀 3"/>
          <p:cNvSpPr>
            <a:spLocks noGrp="1"/>
          </p:cNvSpPr>
          <p:nvPr>
            <p:ph type="sldNum" sz="quarter" idx="5"/>
          </p:nvPr>
        </p:nvSpPr>
        <p:spPr/>
        <p:txBody>
          <a:bodyPr/>
          <a:lstStyle/>
          <a:p>
            <a:fld id="{A3258878-38AB-4BBF-871D-A27DA3039B8E}" type="slidenum">
              <a:rPr lang="ko-KR" altLang="en-US" smtClean="0"/>
              <a:t>106</a:t>
            </a:fld>
            <a:endParaRPr lang="ko-KR" altLang="en-US"/>
          </a:p>
        </p:txBody>
      </p:sp>
    </p:spTree>
    <p:extLst>
      <p:ext uri="{BB962C8B-B14F-4D97-AF65-F5344CB8AC3E}">
        <p14:creationId xmlns:p14="http://schemas.microsoft.com/office/powerpoint/2010/main" val="704912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a:p>
        </p:txBody>
      </p:sp>
      <p:sp>
        <p:nvSpPr>
          <p:cNvPr id="4" name="슬라이드 번호 개체 틀 3"/>
          <p:cNvSpPr>
            <a:spLocks noGrp="1"/>
          </p:cNvSpPr>
          <p:nvPr>
            <p:ph type="sldNum" sz="quarter" idx="5"/>
          </p:nvPr>
        </p:nvSpPr>
        <p:spPr/>
        <p:txBody>
          <a:bodyPr/>
          <a:lstStyle/>
          <a:p>
            <a:fld id="{7C9737FC-1F73-4B4B-B81B-ABEF6348CB79}" type="slidenum">
              <a:rPr lang="ko-KR" altLang="en-US" smtClean="0"/>
              <a:t>7</a:t>
            </a:fld>
            <a:endParaRPr lang="ko-KR" altLang="en-US"/>
          </a:p>
        </p:txBody>
      </p:sp>
    </p:spTree>
    <p:extLst>
      <p:ext uri="{BB962C8B-B14F-4D97-AF65-F5344CB8AC3E}">
        <p14:creationId xmlns:p14="http://schemas.microsoft.com/office/powerpoint/2010/main" val="93257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a:p>
        </p:txBody>
      </p:sp>
      <p:sp>
        <p:nvSpPr>
          <p:cNvPr id="4" name="슬라이드 번호 개체 틀 3"/>
          <p:cNvSpPr>
            <a:spLocks noGrp="1"/>
          </p:cNvSpPr>
          <p:nvPr>
            <p:ph type="sldNum" sz="quarter" idx="5"/>
          </p:nvPr>
        </p:nvSpPr>
        <p:spPr/>
        <p:txBody>
          <a:bodyPr/>
          <a:lstStyle/>
          <a:p>
            <a:fld id="{7C9737FC-1F73-4B4B-B81B-ABEF6348CB79}" type="slidenum">
              <a:rPr lang="ko-KR" altLang="en-US" smtClean="0"/>
              <a:t>8</a:t>
            </a:fld>
            <a:endParaRPr lang="ko-KR" altLang="en-US"/>
          </a:p>
        </p:txBody>
      </p:sp>
    </p:spTree>
    <p:extLst>
      <p:ext uri="{BB962C8B-B14F-4D97-AF65-F5344CB8AC3E}">
        <p14:creationId xmlns:p14="http://schemas.microsoft.com/office/powerpoint/2010/main" val="25362227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7C9737FC-1F73-4B4B-B81B-ABEF6348CB79}" type="slidenum">
              <a:rPr lang="ko-KR" altLang="en-US" smtClean="0"/>
              <a:t>9</a:t>
            </a:fld>
            <a:endParaRPr lang="ko-KR" altLang="en-US"/>
          </a:p>
        </p:txBody>
      </p:sp>
    </p:spTree>
    <p:extLst>
      <p:ext uri="{BB962C8B-B14F-4D97-AF65-F5344CB8AC3E}">
        <p14:creationId xmlns:p14="http://schemas.microsoft.com/office/powerpoint/2010/main" val="127620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BC3E667-41CE-4F5D-A1DE-F02EEE27ACC9}"/>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F845438F-D304-4FC7-A53B-6F1BF1BD60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EB1FDA7-8F73-4556-A8F4-CB56DCB97E9D}"/>
              </a:ext>
            </a:extLst>
          </p:cNvPr>
          <p:cNvSpPr>
            <a:spLocks noGrp="1"/>
          </p:cNvSpPr>
          <p:nvPr>
            <p:ph type="dt" sz="half" idx="10"/>
          </p:nvPr>
        </p:nvSpPr>
        <p:spPr/>
        <p:txBody>
          <a:bodyPr/>
          <a:lstStyle/>
          <a:p>
            <a:fld id="{84ACE70C-C010-45D4-AE8B-9A09CF30C0CD}" type="datetimeFigureOut">
              <a:rPr lang="ko-KR" altLang="en-US" smtClean="0"/>
              <a:t>2023-06-21</a:t>
            </a:fld>
            <a:endParaRPr lang="ko-KR" altLang="en-US"/>
          </a:p>
        </p:txBody>
      </p:sp>
      <p:sp>
        <p:nvSpPr>
          <p:cNvPr id="5" name="바닥글 개체 틀 4">
            <a:extLst>
              <a:ext uri="{FF2B5EF4-FFF2-40B4-BE49-F238E27FC236}">
                <a16:creationId xmlns:a16="http://schemas.microsoft.com/office/drawing/2014/main" id="{264C0553-A083-423F-A67A-0A8C830B9BE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A754D17-821C-4DE3-A3F5-221775F4FE75}"/>
              </a:ext>
            </a:extLst>
          </p:cNvPr>
          <p:cNvSpPr>
            <a:spLocks noGrp="1"/>
          </p:cNvSpPr>
          <p:nvPr>
            <p:ph type="sldNum" sz="quarter" idx="12"/>
          </p:nvPr>
        </p:nvSpPr>
        <p:spPr/>
        <p:txBody>
          <a:bodyPr/>
          <a:lstStyle/>
          <a:p>
            <a:fld id="{C32C0C9D-13FC-44FF-96DC-CE170A9D4EF7}" type="slidenum">
              <a:rPr lang="ko-KR" altLang="en-US" smtClean="0"/>
              <a:t>‹#›</a:t>
            </a:fld>
            <a:endParaRPr lang="ko-KR" altLang="en-US"/>
          </a:p>
        </p:txBody>
      </p:sp>
    </p:spTree>
    <p:extLst>
      <p:ext uri="{BB962C8B-B14F-4D97-AF65-F5344CB8AC3E}">
        <p14:creationId xmlns:p14="http://schemas.microsoft.com/office/powerpoint/2010/main" val="2855295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63C573-E795-480B-86A4-344C799A996D}"/>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6ECB4459-0112-4E21-B1DA-448E6710D152}"/>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E207F6F4-3E91-4CF5-8437-27C837429EB1}"/>
              </a:ext>
            </a:extLst>
          </p:cNvPr>
          <p:cNvSpPr>
            <a:spLocks noGrp="1"/>
          </p:cNvSpPr>
          <p:nvPr>
            <p:ph type="dt" sz="half" idx="10"/>
          </p:nvPr>
        </p:nvSpPr>
        <p:spPr/>
        <p:txBody>
          <a:bodyPr/>
          <a:lstStyle/>
          <a:p>
            <a:fld id="{84ACE70C-C010-45D4-AE8B-9A09CF30C0CD}" type="datetimeFigureOut">
              <a:rPr lang="ko-KR" altLang="en-US" smtClean="0"/>
              <a:t>2023-06-21</a:t>
            </a:fld>
            <a:endParaRPr lang="ko-KR" altLang="en-US"/>
          </a:p>
        </p:txBody>
      </p:sp>
      <p:sp>
        <p:nvSpPr>
          <p:cNvPr id="5" name="바닥글 개체 틀 4">
            <a:extLst>
              <a:ext uri="{FF2B5EF4-FFF2-40B4-BE49-F238E27FC236}">
                <a16:creationId xmlns:a16="http://schemas.microsoft.com/office/drawing/2014/main" id="{DADB0EB7-4CD4-4CB7-BBB3-F966E03DF2AE}"/>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2A5AA10-DA0D-4244-92FF-85D7390808A6}"/>
              </a:ext>
            </a:extLst>
          </p:cNvPr>
          <p:cNvSpPr>
            <a:spLocks noGrp="1"/>
          </p:cNvSpPr>
          <p:nvPr>
            <p:ph type="sldNum" sz="quarter" idx="12"/>
          </p:nvPr>
        </p:nvSpPr>
        <p:spPr/>
        <p:txBody>
          <a:bodyPr/>
          <a:lstStyle/>
          <a:p>
            <a:fld id="{C32C0C9D-13FC-44FF-96DC-CE170A9D4EF7}" type="slidenum">
              <a:rPr lang="ko-KR" altLang="en-US" smtClean="0"/>
              <a:t>‹#›</a:t>
            </a:fld>
            <a:endParaRPr lang="ko-KR" altLang="en-US"/>
          </a:p>
        </p:txBody>
      </p:sp>
    </p:spTree>
    <p:extLst>
      <p:ext uri="{BB962C8B-B14F-4D97-AF65-F5344CB8AC3E}">
        <p14:creationId xmlns:p14="http://schemas.microsoft.com/office/powerpoint/2010/main" val="2222709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559C3144-E585-4753-B508-728116DD2C0F}"/>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B415F7F1-FB1E-4CD0-8777-0CBAA6015EC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89856B36-E554-4894-BEF2-85B4B00A2D23}"/>
              </a:ext>
            </a:extLst>
          </p:cNvPr>
          <p:cNvSpPr>
            <a:spLocks noGrp="1"/>
          </p:cNvSpPr>
          <p:nvPr>
            <p:ph type="dt" sz="half" idx="10"/>
          </p:nvPr>
        </p:nvSpPr>
        <p:spPr/>
        <p:txBody>
          <a:bodyPr/>
          <a:lstStyle/>
          <a:p>
            <a:fld id="{84ACE70C-C010-45D4-AE8B-9A09CF30C0CD}" type="datetimeFigureOut">
              <a:rPr lang="ko-KR" altLang="en-US" smtClean="0"/>
              <a:t>2023-06-21</a:t>
            </a:fld>
            <a:endParaRPr lang="ko-KR" altLang="en-US"/>
          </a:p>
        </p:txBody>
      </p:sp>
      <p:sp>
        <p:nvSpPr>
          <p:cNvPr id="5" name="바닥글 개체 틀 4">
            <a:extLst>
              <a:ext uri="{FF2B5EF4-FFF2-40B4-BE49-F238E27FC236}">
                <a16:creationId xmlns:a16="http://schemas.microsoft.com/office/drawing/2014/main" id="{781F7DFD-465F-4E8F-B817-94E0542C577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1F02879-7798-4C75-85C5-F1DFE4BE0656}"/>
              </a:ext>
            </a:extLst>
          </p:cNvPr>
          <p:cNvSpPr>
            <a:spLocks noGrp="1"/>
          </p:cNvSpPr>
          <p:nvPr>
            <p:ph type="sldNum" sz="quarter" idx="12"/>
          </p:nvPr>
        </p:nvSpPr>
        <p:spPr/>
        <p:txBody>
          <a:bodyPr/>
          <a:lstStyle/>
          <a:p>
            <a:fld id="{C32C0C9D-13FC-44FF-96DC-CE170A9D4EF7}" type="slidenum">
              <a:rPr lang="ko-KR" altLang="en-US" smtClean="0"/>
              <a:t>‹#›</a:t>
            </a:fld>
            <a:endParaRPr lang="ko-KR" altLang="en-US"/>
          </a:p>
        </p:txBody>
      </p:sp>
    </p:spTree>
    <p:extLst>
      <p:ext uri="{BB962C8B-B14F-4D97-AF65-F5344CB8AC3E}">
        <p14:creationId xmlns:p14="http://schemas.microsoft.com/office/powerpoint/2010/main" val="1535146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32D2C58-613D-4DE8-8A98-E317F41BAEC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F2D43054-F527-492F-B8E9-B78E47E93C9C}"/>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04729DF0-D6CE-4B0F-BEA1-60F9D61918D7}"/>
              </a:ext>
            </a:extLst>
          </p:cNvPr>
          <p:cNvSpPr>
            <a:spLocks noGrp="1"/>
          </p:cNvSpPr>
          <p:nvPr>
            <p:ph type="dt" sz="half" idx="10"/>
          </p:nvPr>
        </p:nvSpPr>
        <p:spPr/>
        <p:txBody>
          <a:bodyPr/>
          <a:lstStyle/>
          <a:p>
            <a:fld id="{84ACE70C-C010-45D4-AE8B-9A09CF30C0CD}" type="datetimeFigureOut">
              <a:rPr lang="ko-KR" altLang="en-US" smtClean="0"/>
              <a:t>2023-06-21</a:t>
            </a:fld>
            <a:endParaRPr lang="ko-KR" altLang="en-US"/>
          </a:p>
        </p:txBody>
      </p:sp>
      <p:sp>
        <p:nvSpPr>
          <p:cNvPr id="5" name="바닥글 개체 틀 4">
            <a:extLst>
              <a:ext uri="{FF2B5EF4-FFF2-40B4-BE49-F238E27FC236}">
                <a16:creationId xmlns:a16="http://schemas.microsoft.com/office/drawing/2014/main" id="{C37DF1C7-6DA3-4D18-9560-C268ADF28D5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653FD6F2-F710-43B5-A814-617967FFE0B3}"/>
              </a:ext>
            </a:extLst>
          </p:cNvPr>
          <p:cNvSpPr>
            <a:spLocks noGrp="1"/>
          </p:cNvSpPr>
          <p:nvPr>
            <p:ph type="sldNum" sz="quarter" idx="12"/>
          </p:nvPr>
        </p:nvSpPr>
        <p:spPr/>
        <p:txBody>
          <a:bodyPr/>
          <a:lstStyle/>
          <a:p>
            <a:fld id="{C32C0C9D-13FC-44FF-96DC-CE170A9D4EF7}" type="slidenum">
              <a:rPr lang="ko-KR" altLang="en-US" smtClean="0"/>
              <a:t>‹#›</a:t>
            </a:fld>
            <a:endParaRPr lang="ko-KR" altLang="en-US"/>
          </a:p>
        </p:txBody>
      </p:sp>
    </p:spTree>
    <p:extLst>
      <p:ext uri="{BB962C8B-B14F-4D97-AF65-F5344CB8AC3E}">
        <p14:creationId xmlns:p14="http://schemas.microsoft.com/office/powerpoint/2010/main" val="3824194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9B2CD2B-8801-4444-B7F5-0BF5415AF58D}"/>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EADFFAC6-CB52-4735-B190-B668E9375F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359AB90C-A4A5-4C45-9F2F-FA5404A30939}"/>
              </a:ext>
            </a:extLst>
          </p:cNvPr>
          <p:cNvSpPr>
            <a:spLocks noGrp="1"/>
          </p:cNvSpPr>
          <p:nvPr>
            <p:ph type="dt" sz="half" idx="10"/>
          </p:nvPr>
        </p:nvSpPr>
        <p:spPr/>
        <p:txBody>
          <a:bodyPr/>
          <a:lstStyle/>
          <a:p>
            <a:fld id="{84ACE70C-C010-45D4-AE8B-9A09CF30C0CD}" type="datetimeFigureOut">
              <a:rPr lang="ko-KR" altLang="en-US" smtClean="0"/>
              <a:t>2023-06-21</a:t>
            </a:fld>
            <a:endParaRPr lang="ko-KR" altLang="en-US"/>
          </a:p>
        </p:txBody>
      </p:sp>
      <p:sp>
        <p:nvSpPr>
          <p:cNvPr id="5" name="바닥글 개체 틀 4">
            <a:extLst>
              <a:ext uri="{FF2B5EF4-FFF2-40B4-BE49-F238E27FC236}">
                <a16:creationId xmlns:a16="http://schemas.microsoft.com/office/drawing/2014/main" id="{4E5237EE-18B2-4EB2-B110-54A5F09036FE}"/>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53DDD032-A018-4E31-8B97-9BC564744402}"/>
              </a:ext>
            </a:extLst>
          </p:cNvPr>
          <p:cNvSpPr>
            <a:spLocks noGrp="1"/>
          </p:cNvSpPr>
          <p:nvPr>
            <p:ph type="sldNum" sz="quarter" idx="12"/>
          </p:nvPr>
        </p:nvSpPr>
        <p:spPr/>
        <p:txBody>
          <a:bodyPr/>
          <a:lstStyle/>
          <a:p>
            <a:fld id="{C32C0C9D-13FC-44FF-96DC-CE170A9D4EF7}" type="slidenum">
              <a:rPr lang="ko-KR" altLang="en-US" smtClean="0"/>
              <a:t>‹#›</a:t>
            </a:fld>
            <a:endParaRPr lang="ko-KR" altLang="en-US"/>
          </a:p>
        </p:txBody>
      </p:sp>
    </p:spTree>
    <p:extLst>
      <p:ext uri="{BB962C8B-B14F-4D97-AF65-F5344CB8AC3E}">
        <p14:creationId xmlns:p14="http://schemas.microsoft.com/office/powerpoint/2010/main" val="1114981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27F7237-F471-4F1C-B714-AD44D75FB08B}"/>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B68C0A31-85BC-4CB4-BA3B-54B485AD358F}"/>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102316FC-CAD6-424D-81F4-C7F317DBF7BC}"/>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8CB181BD-49A2-4443-A708-F17C5F95B882}"/>
              </a:ext>
            </a:extLst>
          </p:cNvPr>
          <p:cNvSpPr>
            <a:spLocks noGrp="1"/>
          </p:cNvSpPr>
          <p:nvPr>
            <p:ph type="dt" sz="half" idx="10"/>
          </p:nvPr>
        </p:nvSpPr>
        <p:spPr/>
        <p:txBody>
          <a:bodyPr/>
          <a:lstStyle/>
          <a:p>
            <a:fld id="{84ACE70C-C010-45D4-AE8B-9A09CF30C0CD}" type="datetimeFigureOut">
              <a:rPr lang="ko-KR" altLang="en-US" smtClean="0"/>
              <a:t>2023-06-21</a:t>
            </a:fld>
            <a:endParaRPr lang="ko-KR" altLang="en-US"/>
          </a:p>
        </p:txBody>
      </p:sp>
      <p:sp>
        <p:nvSpPr>
          <p:cNvPr id="6" name="바닥글 개체 틀 5">
            <a:extLst>
              <a:ext uri="{FF2B5EF4-FFF2-40B4-BE49-F238E27FC236}">
                <a16:creationId xmlns:a16="http://schemas.microsoft.com/office/drawing/2014/main" id="{F98B0774-E2F4-48EB-912E-0B52B6244B8F}"/>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42FD9F7F-9E06-42CA-A091-6CD2FD5A0481}"/>
              </a:ext>
            </a:extLst>
          </p:cNvPr>
          <p:cNvSpPr>
            <a:spLocks noGrp="1"/>
          </p:cNvSpPr>
          <p:nvPr>
            <p:ph type="sldNum" sz="quarter" idx="12"/>
          </p:nvPr>
        </p:nvSpPr>
        <p:spPr/>
        <p:txBody>
          <a:bodyPr/>
          <a:lstStyle/>
          <a:p>
            <a:fld id="{C32C0C9D-13FC-44FF-96DC-CE170A9D4EF7}" type="slidenum">
              <a:rPr lang="ko-KR" altLang="en-US" smtClean="0"/>
              <a:t>‹#›</a:t>
            </a:fld>
            <a:endParaRPr lang="ko-KR" altLang="en-US"/>
          </a:p>
        </p:txBody>
      </p:sp>
    </p:spTree>
    <p:extLst>
      <p:ext uri="{BB962C8B-B14F-4D97-AF65-F5344CB8AC3E}">
        <p14:creationId xmlns:p14="http://schemas.microsoft.com/office/powerpoint/2010/main" val="37289231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69332AA-2FC8-4AED-9F58-106E3EB49F0B}"/>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7FBE8878-7D81-40A4-B684-0BCA5F1F98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29C9084-00CD-453B-9D10-8D8686DA68FC}"/>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732ABEF9-9863-41F8-999A-838CBC08EF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97B2B4AA-D8F8-4DD4-A276-0B9C08999765}"/>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3D97DBD3-B6EB-416A-95A1-002783C73781}"/>
              </a:ext>
            </a:extLst>
          </p:cNvPr>
          <p:cNvSpPr>
            <a:spLocks noGrp="1"/>
          </p:cNvSpPr>
          <p:nvPr>
            <p:ph type="dt" sz="half" idx="10"/>
          </p:nvPr>
        </p:nvSpPr>
        <p:spPr/>
        <p:txBody>
          <a:bodyPr/>
          <a:lstStyle/>
          <a:p>
            <a:fld id="{84ACE70C-C010-45D4-AE8B-9A09CF30C0CD}" type="datetimeFigureOut">
              <a:rPr lang="ko-KR" altLang="en-US" smtClean="0"/>
              <a:t>2023-06-21</a:t>
            </a:fld>
            <a:endParaRPr lang="ko-KR" altLang="en-US"/>
          </a:p>
        </p:txBody>
      </p:sp>
      <p:sp>
        <p:nvSpPr>
          <p:cNvPr id="8" name="바닥글 개체 틀 7">
            <a:extLst>
              <a:ext uri="{FF2B5EF4-FFF2-40B4-BE49-F238E27FC236}">
                <a16:creationId xmlns:a16="http://schemas.microsoft.com/office/drawing/2014/main" id="{C4DD36FA-FC6A-4192-BED9-E37C5601909B}"/>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06A4A5F0-ED43-4539-98CC-8E8B3FD313E7}"/>
              </a:ext>
            </a:extLst>
          </p:cNvPr>
          <p:cNvSpPr>
            <a:spLocks noGrp="1"/>
          </p:cNvSpPr>
          <p:nvPr>
            <p:ph type="sldNum" sz="quarter" idx="12"/>
          </p:nvPr>
        </p:nvSpPr>
        <p:spPr/>
        <p:txBody>
          <a:bodyPr/>
          <a:lstStyle/>
          <a:p>
            <a:fld id="{C32C0C9D-13FC-44FF-96DC-CE170A9D4EF7}" type="slidenum">
              <a:rPr lang="ko-KR" altLang="en-US" smtClean="0"/>
              <a:t>‹#›</a:t>
            </a:fld>
            <a:endParaRPr lang="ko-KR" altLang="en-US"/>
          </a:p>
        </p:txBody>
      </p:sp>
    </p:spTree>
    <p:extLst>
      <p:ext uri="{BB962C8B-B14F-4D97-AF65-F5344CB8AC3E}">
        <p14:creationId xmlns:p14="http://schemas.microsoft.com/office/powerpoint/2010/main" val="3079480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73808FE-3DFE-4A89-8FFC-8E01404027E2}"/>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85910F3D-B3C7-44FC-BEA7-FBDA04394CB1}"/>
              </a:ext>
            </a:extLst>
          </p:cNvPr>
          <p:cNvSpPr>
            <a:spLocks noGrp="1"/>
          </p:cNvSpPr>
          <p:nvPr>
            <p:ph type="dt" sz="half" idx="10"/>
          </p:nvPr>
        </p:nvSpPr>
        <p:spPr/>
        <p:txBody>
          <a:bodyPr/>
          <a:lstStyle/>
          <a:p>
            <a:fld id="{84ACE70C-C010-45D4-AE8B-9A09CF30C0CD}" type="datetimeFigureOut">
              <a:rPr lang="ko-KR" altLang="en-US" smtClean="0"/>
              <a:t>2023-06-21</a:t>
            </a:fld>
            <a:endParaRPr lang="ko-KR" altLang="en-US"/>
          </a:p>
        </p:txBody>
      </p:sp>
      <p:sp>
        <p:nvSpPr>
          <p:cNvPr id="4" name="바닥글 개체 틀 3">
            <a:extLst>
              <a:ext uri="{FF2B5EF4-FFF2-40B4-BE49-F238E27FC236}">
                <a16:creationId xmlns:a16="http://schemas.microsoft.com/office/drawing/2014/main" id="{0917F0B7-FFC2-4F1B-8F2C-F0EFAC94E56D}"/>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8471B7C8-303A-4607-8CEA-EB40848CC044}"/>
              </a:ext>
            </a:extLst>
          </p:cNvPr>
          <p:cNvSpPr>
            <a:spLocks noGrp="1"/>
          </p:cNvSpPr>
          <p:nvPr>
            <p:ph type="sldNum" sz="quarter" idx="12"/>
          </p:nvPr>
        </p:nvSpPr>
        <p:spPr/>
        <p:txBody>
          <a:bodyPr/>
          <a:lstStyle/>
          <a:p>
            <a:fld id="{C32C0C9D-13FC-44FF-96DC-CE170A9D4EF7}" type="slidenum">
              <a:rPr lang="ko-KR" altLang="en-US" smtClean="0"/>
              <a:t>‹#›</a:t>
            </a:fld>
            <a:endParaRPr lang="ko-KR" altLang="en-US"/>
          </a:p>
        </p:txBody>
      </p:sp>
    </p:spTree>
    <p:extLst>
      <p:ext uri="{BB962C8B-B14F-4D97-AF65-F5344CB8AC3E}">
        <p14:creationId xmlns:p14="http://schemas.microsoft.com/office/powerpoint/2010/main" val="631535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0FB4B751-3B8B-43F9-97F5-2A72C80663F2}"/>
              </a:ext>
            </a:extLst>
          </p:cNvPr>
          <p:cNvSpPr>
            <a:spLocks noGrp="1"/>
          </p:cNvSpPr>
          <p:nvPr>
            <p:ph type="dt" sz="half" idx="10"/>
          </p:nvPr>
        </p:nvSpPr>
        <p:spPr/>
        <p:txBody>
          <a:bodyPr/>
          <a:lstStyle/>
          <a:p>
            <a:fld id="{84ACE70C-C010-45D4-AE8B-9A09CF30C0CD}" type="datetimeFigureOut">
              <a:rPr lang="ko-KR" altLang="en-US" smtClean="0"/>
              <a:t>2023-06-21</a:t>
            </a:fld>
            <a:endParaRPr lang="ko-KR" altLang="en-US"/>
          </a:p>
        </p:txBody>
      </p:sp>
      <p:sp>
        <p:nvSpPr>
          <p:cNvPr id="3" name="바닥글 개체 틀 2">
            <a:extLst>
              <a:ext uri="{FF2B5EF4-FFF2-40B4-BE49-F238E27FC236}">
                <a16:creationId xmlns:a16="http://schemas.microsoft.com/office/drawing/2014/main" id="{B0DFEEAD-1B73-47F1-BF98-92D322749B2D}"/>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42ECDB8-80D9-4B83-8C44-3AE234A7BE2A}"/>
              </a:ext>
            </a:extLst>
          </p:cNvPr>
          <p:cNvSpPr>
            <a:spLocks noGrp="1"/>
          </p:cNvSpPr>
          <p:nvPr>
            <p:ph type="sldNum" sz="quarter" idx="12"/>
          </p:nvPr>
        </p:nvSpPr>
        <p:spPr/>
        <p:txBody>
          <a:bodyPr/>
          <a:lstStyle/>
          <a:p>
            <a:fld id="{C32C0C9D-13FC-44FF-96DC-CE170A9D4EF7}" type="slidenum">
              <a:rPr lang="ko-KR" altLang="en-US" smtClean="0"/>
              <a:t>‹#›</a:t>
            </a:fld>
            <a:endParaRPr lang="ko-KR" altLang="en-US"/>
          </a:p>
        </p:txBody>
      </p:sp>
    </p:spTree>
    <p:extLst>
      <p:ext uri="{BB962C8B-B14F-4D97-AF65-F5344CB8AC3E}">
        <p14:creationId xmlns:p14="http://schemas.microsoft.com/office/powerpoint/2010/main" val="1290228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7F1751-18AD-47BE-AAF6-8033C06373B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C4E856E2-407F-4B86-B2B5-30FD7DA3A8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5F646FEA-24AC-4AB0-87BB-D746849633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8512399F-8FE0-49C2-B52D-F16CCD8D9882}"/>
              </a:ext>
            </a:extLst>
          </p:cNvPr>
          <p:cNvSpPr>
            <a:spLocks noGrp="1"/>
          </p:cNvSpPr>
          <p:nvPr>
            <p:ph type="dt" sz="half" idx="10"/>
          </p:nvPr>
        </p:nvSpPr>
        <p:spPr/>
        <p:txBody>
          <a:bodyPr/>
          <a:lstStyle/>
          <a:p>
            <a:fld id="{84ACE70C-C010-45D4-AE8B-9A09CF30C0CD}" type="datetimeFigureOut">
              <a:rPr lang="ko-KR" altLang="en-US" smtClean="0"/>
              <a:t>2023-06-21</a:t>
            </a:fld>
            <a:endParaRPr lang="ko-KR" altLang="en-US"/>
          </a:p>
        </p:txBody>
      </p:sp>
      <p:sp>
        <p:nvSpPr>
          <p:cNvPr id="6" name="바닥글 개체 틀 5">
            <a:extLst>
              <a:ext uri="{FF2B5EF4-FFF2-40B4-BE49-F238E27FC236}">
                <a16:creationId xmlns:a16="http://schemas.microsoft.com/office/drawing/2014/main" id="{71A9815C-8E56-4C6C-AEA8-A2F3EB3E349A}"/>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1C83E33F-B690-4577-8E06-1D828C91FC3C}"/>
              </a:ext>
            </a:extLst>
          </p:cNvPr>
          <p:cNvSpPr>
            <a:spLocks noGrp="1"/>
          </p:cNvSpPr>
          <p:nvPr>
            <p:ph type="sldNum" sz="quarter" idx="12"/>
          </p:nvPr>
        </p:nvSpPr>
        <p:spPr/>
        <p:txBody>
          <a:bodyPr/>
          <a:lstStyle/>
          <a:p>
            <a:fld id="{C32C0C9D-13FC-44FF-96DC-CE170A9D4EF7}" type="slidenum">
              <a:rPr lang="ko-KR" altLang="en-US" smtClean="0"/>
              <a:t>‹#›</a:t>
            </a:fld>
            <a:endParaRPr lang="ko-KR" altLang="en-US"/>
          </a:p>
        </p:txBody>
      </p:sp>
    </p:spTree>
    <p:extLst>
      <p:ext uri="{BB962C8B-B14F-4D97-AF65-F5344CB8AC3E}">
        <p14:creationId xmlns:p14="http://schemas.microsoft.com/office/powerpoint/2010/main" val="1975592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DF4076-53B2-438E-AE29-E2F4EEA96796}"/>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F32C8B26-7504-4EBF-9AC6-8630C402FF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CFD03245-50CE-454B-BA4E-0D87BBD072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D91D1A7B-C682-4F2E-8109-FA413D840032}"/>
              </a:ext>
            </a:extLst>
          </p:cNvPr>
          <p:cNvSpPr>
            <a:spLocks noGrp="1"/>
          </p:cNvSpPr>
          <p:nvPr>
            <p:ph type="dt" sz="half" idx="10"/>
          </p:nvPr>
        </p:nvSpPr>
        <p:spPr/>
        <p:txBody>
          <a:bodyPr/>
          <a:lstStyle/>
          <a:p>
            <a:fld id="{84ACE70C-C010-45D4-AE8B-9A09CF30C0CD}" type="datetimeFigureOut">
              <a:rPr lang="ko-KR" altLang="en-US" smtClean="0"/>
              <a:t>2023-06-21</a:t>
            </a:fld>
            <a:endParaRPr lang="ko-KR" altLang="en-US"/>
          </a:p>
        </p:txBody>
      </p:sp>
      <p:sp>
        <p:nvSpPr>
          <p:cNvPr id="6" name="바닥글 개체 틀 5">
            <a:extLst>
              <a:ext uri="{FF2B5EF4-FFF2-40B4-BE49-F238E27FC236}">
                <a16:creationId xmlns:a16="http://schemas.microsoft.com/office/drawing/2014/main" id="{1103456E-9B0D-402A-8FD7-92CD906644C4}"/>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6EB3D25A-4A72-49BD-A954-0DC12DF3B5EF}"/>
              </a:ext>
            </a:extLst>
          </p:cNvPr>
          <p:cNvSpPr>
            <a:spLocks noGrp="1"/>
          </p:cNvSpPr>
          <p:nvPr>
            <p:ph type="sldNum" sz="quarter" idx="12"/>
          </p:nvPr>
        </p:nvSpPr>
        <p:spPr/>
        <p:txBody>
          <a:bodyPr/>
          <a:lstStyle/>
          <a:p>
            <a:fld id="{C32C0C9D-13FC-44FF-96DC-CE170A9D4EF7}" type="slidenum">
              <a:rPr lang="ko-KR" altLang="en-US" smtClean="0"/>
              <a:t>‹#›</a:t>
            </a:fld>
            <a:endParaRPr lang="ko-KR" altLang="en-US"/>
          </a:p>
        </p:txBody>
      </p:sp>
    </p:spTree>
    <p:extLst>
      <p:ext uri="{BB962C8B-B14F-4D97-AF65-F5344CB8AC3E}">
        <p14:creationId xmlns:p14="http://schemas.microsoft.com/office/powerpoint/2010/main" val="36926846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201B1F0C-0695-4AFA-A872-FE47C53C84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998BABAE-D0BD-48B9-9E9A-BED664705E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D9390AB6-4CB9-4A93-852C-942BE47DBE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ACE70C-C010-45D4-AE8B-9A09CF30C0CD}" type="datetimeFigureOut">
              <a:rPr lang="ko-KR" altLang="en-US" smtClean="0"/>
              <a:t>2023-06-21</a:t>
            </a:fld>
            <a:endParaRPr lang="ko-KR" altLang="en-US"/>
          </a:p>
        </p:txBody>
      </p:sp>
      <p:sp>
        <p:nvSpPr>
          <p:cNvPr id="5" name="바닥글 개체 틀 4">
            <a:extLst>
              <a:ext uri="{FF2B5EF4-FFF2-40B4-BE49-F238E27FC236}">
                <a16:creationId xmlns:a16="http://schemas.microsoft.com/office/drawing/2014/main" id="{E0279023-321C-4B32-94DA-36AC362EF9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7F80D8B8-9806-4069-9BC3-AACC73FBB3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2C0C9D-13FC-44FF-96DC-CE170A9D4EF7}" type="slidenum">
              <a:rPr lang="ko-KR" altLang="en-US" smtClean="0"/>
              <a:t>‹#›</a:t>
            </a:fld>
            <a:endParaRPr lang="ko-KR" altLang="en-US"/>
          </a:p>
        </p:txBody>
      </p:sp>
    </p:spTree>
    <p:extLst>
      <p:ext uri="{BB962C8B-B14F-4D97-AF65-F5344CB8AC3E}">
        <p14:creationId xmlns:p14="http://schemas.microsoft.com/office/powerpoint/2010/main" val="28023695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101.xml.rels><?xml version="1.0" encoding="UTF-8" standalone="yes"?>
<Relationships xmlns="http://schemas.openxmlformats.org/package/2006/relationships"><Relationship Id="rId8" Type="http://schemas.openxmlformats.org/officeDocument/2006/relationships/image" Target="../media/image45.emf"/><Relationship Id="rId13" Type="http://schemas.openxmlformats.org/officeDocument/2006/relationships/image" Target="../media/image48.emf"/><Relationship Id="rId3" Type="http://schemas.openxmlformats.org/officeDocument/2006/relationships/image" Target="../media/image41.emf"/><Relationship Id="rId7" Type="http://schemas.openxmlformats.org/officeDocument/2006/relationships/image" Target="../media/image44.emf"/><Relationship Id="rId12" Type="http://schemas.openxmlformats.org/officeDocument/2006/relationships/image" Target="../media/image47.emf"/><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43.emf"/><Relationship Id="rId11" Type="http://schemas.openxmlformats.org/officeDocument/2006/relationships/image" Target="../media/image40.png"/><Relationship Id="rId5" Type="http://schemas.openxmlformats.org/officeDocument/2006/relationships/image" Target="../media/image21.png"/><Relationship Id="rId10" Type="http://schemas.openxmlformats.org/officeDocument/2006/relationships/image" Target="../media/image39.png"/><Relationship Id="rId4" Type="http://schemas.openxmlformats.org/officeDocument/2006/relationships/image" Target="../media/image42.emf"/><Relationship Id="rId9" Type="http://schemas.openxmlformats.org/officeDocument/2006/relationships/image" Target="../media/image46.emf"/></Relationships>
</file>

<file path=ppt/slides/_rels/slide102.xml.rels><?xml version="1.0" encoding="UTF-8" standalone="yes"?>
<Relationships xmlns="http://schemas.openxmlformats.org/package/2006/relationships"><Relationship Id="rId8" Type="http://schemas.openxmlformats.org/officeDocument/2006/relationships/image" Target="../media/image45.emf"/><Relationship Id="rId13" Type="http://schemas.openxmlformats.org/officeDocument/2006/relationships/image" Target="../media/image48.emf"/><Relationship Id="rId3" Type="http://schemas.openxmlformats.org/officeDocument/2006/relationships/image" Target="../media/image41.emf"/><Relationship Id="rId7" Type="http://schemas.openxmlformats.org/officeDocument/2006/relationships/image" Target="../media/image44.emf"/><Relationship Id="rId12" Type="http://schemas.openxmlformats.org/officeDocument/2006/relationships/image" Target="../media/image47.emf"/><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43.emf"/><Relationship Id="rId11" Type="http://schemas.openxmlformats.org/officeDocument/2006/relationships/image" Target="../media/image40.png"/><Relationship Id="rId5" Type="http://schemas.openxmlformats.org/officeDocument/2006/relationships/image" Target="../media/image21.png"/><Relationship Id="rId10" Type="http://schemas.openxmlformats.org/officeDocument/2006/relationships/image" Target="../media/image39.png"/><Relationship Id="rId4" Type="http://schemas.openxmlformats.org/officeDocument/2006/relationships/image" Target="../media/image42.emf"/><Relationship Id="rId9" Type="http://schemas.openxmlformats.org/officeDocument/2006/relationships/image" Target="../media/image46.emf"/></Relationships>
</file>

<file path=ppt/slides/_rels/slide10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1.png"/><Relationship Id="rId7" Type="http://schemas.microsoft.com/office/2007/relationships/hdphoto" Target="../media/hdphoto2.wdp"/><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53.png"/><Relationship Id="rId5" Type="http://schemas.microsoft.com/office/2007/relationships/hdphoto" Target="../media/hdphoto1.wdp"/><Relationship Id="rId4" Type="http://schemas.openxmlformats.org/officeDocument/2006/relationships/image" Target="../media/image52.png"/><Relationship Id="rId9" Type="http://schemas.openxmlformats.org/officeDocument/2006/relationships/image" Target="../media/image55.png"/></Relationships>
</file>

<file path=ppt/slides/_rels/slide10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05.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75.emf"/><Relationship Id="rId4" Type="http://schemas.openxmlformats.org/officeDocument/2006/relationships/image" Target="../media/image74.emf"/></Relationships>
</file>

<file path=ppt/slides/_rels/slide10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150.png"/><Relationship Id="rId4" Type="http://schemas.openxmlformats.org/officeDocument/2006/relationships/image" Target="../media/image14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8/10/relationships/comments" Target="../comments/modernComment_2B3_77203A7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10.emf"/><Relationship Id="rId7" Type="http://schemas.openxmlformats.org/officeDocument/2006/relationships/image" Target="../media/image14.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3.emf"/><Relationship Id="rId11" Type="http://schemas.openxmlformats.org/officeDocument/2006/relationships/image" Target="../media/image18.png"/><Relationship Id="rId5" Type="http://schemas.openxmlformats.org/officeDocument/2006/relationships/image" Target="../media/image12.emf"/><Relationship Id="rId10" Type="http://schemas.openxmlformats.org/officeDocument/2006/relationships/image" Target="../media/image17.png"/><Relationship Id="rId4" Type="http://schemas.openxmlformats.org/officeDocument/2006/relationships/image" Target="../media/image11.emf"/><Relationship Id="rId9" Type="http://schemas.openxmlformats.org/officeDocument/2006/relationships/image" Target="../media/image16.png"/></Relationships>
</file>

<file path=ppt/slides/_rels/slide24.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20.emf"/><Relationship Id="rId7" Type="http://schemas.openxmlformats.org/officeDocument/2006/relationships/image" Target="../media/image22.emf"/><Relationship Id="rId2" Type="http://schemas.openxmlformats.org/officeDocument/2006/relationships/image" Target="../media/image19.emf"/><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1.png"/><Relationship Id="rId10" Type="http://schemas.openxmlformats.org/officeDocument/2006/relationships/image" Target="../media/image25.emf"/><Relationship Id="rId4" Type="http://schemas.openxmlformats.org/officeDocument/2006/relationships/image" Target="../media/image16.png"/><Relationship Id="rId9" Type="http://schemas.openxmlformats.org/officeDocument/2006/relationships/image" Target="../media/image24.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18/10/relationships/comments" Target="../comments/modernComment_289_997501C9.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emf"/><Relationship Id="rId7" Type="http://schemas.openxmlformats.org/officeDocument/2006/relationships/image" Target="../media/image38.emf"/><Relationship Id="rId2" Type="http://schemas.openxmlformats.org/officeDocument/2006/relationships/image" Target="../media/image33.emf"/><Relationship Id="rId1" Type="http://schemas.openxmlformats.org/officeDocument/2006/relationships/slideLayout" Target="../slideLayouts/slideLayout2.xml"/><Relationship Id="rId6" Type="http://schemas.openxmlformats.org/officeDocument/2006/relationships/image" Target="../media/image37.emf"/><Relationship Id="rId5" Type="http://schemas.openxmlformats.org/officeDocument/2006/relationships/image" Target="../media/image36.emf"/><Relationship Id="rId10" Type="http://schemas.openxmlformats.org/officeDocument/2006/relationships/image" Target="../media/image40.png"/><Relationship Id="rId4" Type="http://schemas.openxmlformats.org/officeDocument/2006/relationships/image" Target="../media/image35.emf"/><Relationship Id="rId9" Type="http://schemas.openxmlformats.org/officeDocument/2006/relationships/image" Target="../media/image17.png"/></Relationships>
</file>

<file path=ppt/slides/_rels/slide34.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image" Target="../media/image42.emf"/><Relationship Id="rId7" Type="http://schemas.openxmlformats.org/officeDocument/2006/relationships/image" Target="../media/image45.emf"/><Relationship Id="rId12" Type="http://schemas.openxmlformats.org/officeDocument/2006/relationships/image" Target="../media/image48.emf"/><Relationship Id="rId2" Type="http://schemas.openxmlformats.org/officeDocument/2006/relationships/image" Target="../media/image41.emf"/><Relationship Id="rId1" Type="http://schemas.openxmlformats.org/officeDocument/2006/relationships/slideLayout" Target="../slideLayouts/slideLayout2.xml"/><Relationship Id="rId6" Type="http://schemas.openxmlformats.org/officeDocument/2006/relationships/image" Target="../media/image44.emf"/><Relationship Id="rId11" Type="http://schemas.openxmlformats.org/officeDocument/2006/relationships/image" Target="../media/image47.emf"/><Relationship Id="rId5" Type="http://schemas.openxmlformats.org/officeDocument/2006/relationships/image" Target="../media/image43.emf"/><Relationship Id="rId10" Type="http://schemas.openxmlformats.org/officeDocument/2006/relationships/image" Target="../media/image40.png"/><Relationship Id="rId4" Type="http://schemas.openxmlformats.org/officeDocument/2006/relationships/image" Target="../media/image21.png"/><Relationship Id="rId9" Type="http://schemas.openxmlformats.org/officeDocument/2006/relationships/image" Target="../media/image3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9.png"/><Relationship Id="rId7" Type="http://schemas.microsoft.com/office/2007/relationships/hdphoto" Target="../media/hdphoto1.wdp"/><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5.png"/><Relationship Id="rId5" Type="http://schemas.openxmlformats.org/officeDocument/2006/relationships/image" Target="../media/image51.png"/><Relationship Id="rId10" Type="http://schemas.openxmlformats.org/officeDocument/2006/relationships/image" Target="../media/image54.png"/><Relationship Id="rId4" Type="http://schemas.openxmlformats.org/officeDocument/2006/relationships/image" Target="../media/image50.png"/><Relationship Id="rId9" Type="http://schemas.microsoft.com/office/2007/relationships/hdphoto" Target="../media/hdphoto2.wdp"/></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Layout" Target="../slideLayouts/slideLayout2.xml"/><Relationship Id="rId4" Type="http://schemas.openxmlformats.org/officeDocument/2006/relationships/image" Target="../media/image72.emf"/></Relationships>
</file>

<file path=ppt/slides/_rels/slide49.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slideLayout" Target="../slideLayouts/slideLayout2.xml"/><Relationship Id="rId4" Type="http://schemas.openxmlformats.org/officeDocument/2006/relationships/image" Target="../media/image75.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Layout" Target="../slideLayouts/slideLayout2.xml"/><Relationship Id="rId4" Type="http://schemas.openxmlformats.org/officeDocument/2006/relationships/image" Target="../media/image72.emf"/></Relationships>
</file>

<file path=ppt/slides/_rels/slide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18/10/relationships/comments" Target="../comments/modernComment_2AB_CD2A1734.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10.emf"/><Relationship Id="rId7" Type="http://schemas.openxmlformats.org/officeDocument/2006/relationships/image" Target="../media/image37.em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image" Target="../media/image12.emf"/><Relationship Id="rId10" Type="http://schemas.openxmlformats.org/officeDocument/2006/relationships/image" Target="../media/image79.png"/><Relationship Id="rId4" Type="http://schemas.openxmlformats.org/officeDocument/2006/relationships/image" Target="../media/image11.emf"/><Relationship Id="rId9" Type="http://schemas.openxmlformats.org/officeDocument/2006/relationships/image" Target="../media/image78.png"/></Relationships>
</file>

<file path=ppt/slides/_rels/slide61.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10.emf"/><Relationship Id="rId7" Type="http://schemas.openxmlformats.org/officeDocument/2006/relationships/image" Target="../media/image37.em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image" Target="../media/image12.emf"/><Relationship Id="rId10" Type="http://schemas.openxmlformats.org/officeDocument/2006/relationships/image" Target="../media/image79.png"/><Relationship Id="rId4" Type="http://schemas.openxmlformats.org/officeDocument/2006/relationships/image" Target="../media/image11.emf"/><Relationship Id="rId9" Type="http://schemas.openxmlformats.org/officeDocument/2006/relationships/image" Target="../media/image78.png"/></Relationships>
</file>

<file path=ppt/slides/_rels/slide62.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10.emf"/><Relationship Id="rId7" Type="http://schemas.openxmlformats.org/officeDocument/2006/relationships/image" Target="../media/image37.emf"/><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image" Target="../media/image12.emf"/><Relationship Id="rId10" Type="http://schemas.openxmlformats.org/officeDocument/2006/relationships/image" Target="../media/image79.png"/><Relationship Id="rId4" Type="http://schemas.openxmlformats.org/officeDocument/2006/relationships/image" Target="../media/image11.emf"/><Relationship Id="rId9" Type="http://schemas.openxmlformats.org/officeDocument/2006/relationships/image" Target="../media/image78.png"/></Relationships>
</file>

<file path=ppt/slides/_rels/slide63.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10.emf"/><Relationship Id="rId7" Type="http://schemas.openxmlformats.org/officeDocument/2006/relationships/image" Target="../media/image37.e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image" Target="../media/image12.emf"/><Relationship Id="rId10" Type="http://schemas.openxmlformats.org/officeDocument/2006/relationships/image" Target="../media/image79.png"/><Relationship Id="rId4" Type="http://schemas.openxmlformats.org/officeDocument/2006/relationships/image" Target="../media/image11.emf"/><Relationship Id="rId9" Type="http://schemas.openxmlformats.org/officeDocument/2006/relationships/image" Target="../media/image78.png"/></Relationships>
</file>

<file path=ppt/slides/_rels/slide64.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13.emf"/><Relationship Id="rId7" Type="http://schemas.openxmlformats.org/officeDocument/2006/relationships/image" Target="../media/image34.em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image" Target="../media/image15.emf"/><Relationship Id="rId10" Type="http://schemas.openxmlformats.org/officeDocument/2006/relationships/image" Target="../media/image81.png"/><Relationship Id="rId4" Type="http://schemas.openxmlformats.org/officeDocument/2006/relationships/image" Target="../media/image14.emf"/><Relationship Id="rId9" Type="http://schemas.openxmlformats.org/officeDocument/2006/relationships/image" Target="../media/image80.png"/></Relationships>
</file>

<file path=ppt/slides/_rels/slide65.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13.emf"/><Relationship Id="rId7" Type="http://schemas.openxmlformats.org/officeDocument/2006/relationships/image" Target="../media/image34.em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image" Target="../media/image15.emf"/><Relationship Id="rId10" Type="http://schemas.openxmlformats.org/officeDocument/2006/relationships/image" Target="../media/image81.png"/><Relationship Id="rId4" Type="http://schemas.openxmlformats.org/officeDocument/2006/relationships/image" Target="../media/image14.emf"/><Relationship Id="rId9" Type="http://schemas.openxmlformats.org/officeDocument/2006/relationships/image" Target="../media/image80.png"/></Relationships>
</file>

<file path=ppt/slides/_rels/slide66.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13.emf"/><Relationship Id="rId7" Type="http://schemas.openxmlformats.org/officeDocument/2006/relationships/image" Target="../media/image34.emf"/><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image" Target="../media/image15.emf"/><Relationship Id="rId10" Type="http://schemas.openxmlformats.org/officeDocument/2006/relationships/image" Target="../media/image81.png"/><Relationship Id="rId4" Type="http://schemas.openxmlformats.org/officeDocument/2006/relationships/image" Target="../media/image14.emf"/><Relationship Id="rId9" Type="http://schemas.openxmlformats.org/officeDocument/2006/relationships/image" Target="../media/image80.png"/></Relationships>
</file>

<file path=ppt/slides/_rels/slide67.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13.emf"/><Relationship Id="rId7" Type="http://schemas.openxmlformats.org/officeDocument/2006/relationships/image" Target="../media/image34.emf"/><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image" Target="../media/image15.emf"/><Relationship Id="rId10" Type="http://schemas.openxmlformats.org/officeDocument/2006/relationships/image" Target="../media/image81.png"/><Relationship Id="rId4" Type="http://schemas.openxmlformats.org/officeDocument/2006/relationships/image" Target="../media/image14.emf"/><Relationship Id="rId9" Type="http://schemas.openxmlformats.org/officeDocument/2006/relationships/image" Target="../media/image80.png"/></Relationships>
</file>

<file path=ppt/slides/_rels/slide6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26.png"/><Relationship Id="rId7"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 Id="rId9" Type="http://schemas.openxmlformats.org/officeDocument/2006/relationships/image" Target="../media/image83.png"/></Relationships>
</file>

<file path=ppt/slides/_rels/slide69.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26.png"/><Relationship Id="rId7" Type="http://schemas.openxmlformats.org/officeDocument/2006/relationships/image" Target="../media/image78.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 Id="rId9" Type="http://schemas.openxmlformats.org/officeDocument/2006/relationships/image" Target="../media/image83.png"/></Relationships>
</file>

<file path=ppt/slides/_rels/slide7.xml.rels><?xml version="1.0" encoding="UTF-8" standalone="yes"?>
<Relationships xmlns="http://schemas.openxmlformats.org/package/2006/relationships"><Relationship Id="rId3" Type="http://schemas.microsoft.com/office/2018/10/relationships/comments" Target="../comments/modernComment_2CE_B7594355.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10.emf"/><Relationship Id="rId7" Type="http://schemas.openxmlformats.org/officeDocument/2006/relationships/image" Target="../media/image37.emf"/><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image" Target="../media/image12.emf"/><Relationship Id="rId10" Type="http://schemas.openxmlformats.org/officeDocument/2006/relationships/image" Target="../media/image79.png"/><Relationship Id="rId4" Type="http://schemas.openxmlformats.org/officeDocument/2006/relationships/image" Target="../media/image11.emf"/><Relationship Id="rId9" Type="http://schemas.openxmlformats.org/officeDocument/2006/relationships/image" Target="../media/image78.png"/></Relationships>
</file>

<file path=ppt/slides/_rels/slide71.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10.emf"/><Relationship Id="rId7" Type="http://schemas.openxmlformats.org/officeDocument/2006/relationships/image" Target="../media/image37.emf"/><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image" Target="../media/image12.emf"/><Relationship Id="rId10" Type="http://schemas.openxmlformats.org/officeDocument/2006/relationships/image" Target="../media/image79.png"/><Relationship Id="rId4" Type="http://schemas.openxmlformats.org/officeDocument/2006/relationships/image" Target="../media/image11.emf"/><Relationship Id="rId9" Type="http://schemas.openxmlformats.org/officeDocument/2006/relationships/image" Target="../media/image78.png"/></Relationships>
</file>

<file path=ppt/slides/_rels/slide72.xml.rels><?xml version="1.0" encoding="UTF-8" standalone="yes"?>
<Relationships xmlns="http://schemas.openxmlformats.org/package/2006/relationships"><Relationship Id="rId8" Type="http://schemas.openxmlformats.org/officeDocument/2006/relationships/image" Target="../media/image37.emf"/><Relationship Id="rId13" Type="http://schemas.openxmlformats.org/officeDocument/2006/relationships/image" Target="../media/image86.png"/><Relationship Id="rId3" Type="http://schemas.openxmlformats.org/officeDocument/2006/relationships/image" Target="../media/image84.png"/><Relationship Id="rId7" Type="http://schemas.openxmlformats.org/officeDocument/2006/relationships/image" Target="../media/image36.emf"/><Relationship Id="rId12" Type="http://schemas.openxmlformats.org/officeDocument/2006/relationships/image" Target="../media/image85.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2.emf"/><Relationship Id="rId11" Type="http://schemas.openxmlformats.org/officeDocument/2006/relationships/image" Target="../media/image79.png"/><Relationship Id="rId5" Type="http://schemas.openxmlformats.org/officeDocument/2006/relationships/image" Target="../media/image11.emf"/><Relationship Id="rId10" Type="http://schemas.openxmlformats.org/officeDocument/2006/relationships/image" Target="../media/image78.png"/><Relationship Id="rId4" Type="http://schemas.openxmlformats.org/officeDocument/2006/relationships/image" Target="../media/image10.emf"/><Relationship Id="rId9" Type="http://schemas.openxmlformats.org/officeDocument/2006/relationships/image" Target="../media/image38.emf"/></Relationships>
</file>

<file path=ppt/slides/_rels/slide73.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10.emf"/><Relationship Id="rId7" Type="http://schemas.openxmlformats.org/officeDocument/2006/relationships/image" Target="../media/image37.emf"/><Relationship Id="rId12" Type="http://schemas.openxmlformats.org/officeDocument/2006/relationships/image" Target="../media/image87.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36.emf"/><Relationship Id="rId11" Type="http://schemas.openxmlformats.org/officeDocument/2006/relationships/image" Target="../media/image86.png"/><Relationship Id="rId5" Type="http://schemas.openxmlformats.org/officeDocument/2006/relationships/image" Target="../media/image12.emf"/><Relationship Id="rId10" Type="http://schemas.openxmlformats.org/officeDocument/2006/relationships/image" Target="../media/image79.png"/><Relationship Id="rId4" Type="http://schemas.openxmlformats.org/officeDocument/2006/relationships/image" Target="../media/image11.emf"/><Relationship Id="rId9" Type="http://schemas.openxmlformats.org/officeDocument/2006/relationships/image" Target="../media/image78.png"/></Relationships>
</file>

<file path=ppt/slides/_rels/slide74.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36.emf"/><Relationship Id="rId7" Type="http://schemas.openxmlformats.org/officeDocument/2006/relationships/image" Target="../media/image88.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38.emf"/><Relationship Id="rId4" Type="http://schemas.openxmlformats.org/officeDocument/2006/relationships/image" Target="../media/image37.emf"/></Relationships>
</file>

<file path=ppt/slides/_rels/slide75.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9.png"/><Relationship Id="rId7" Type="http://schemas.openxmlformats.org/officeDocument/2006/relationships/image" Target="../media/image81.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 Id="rId9" Type="http://schemas.openxmlformats.org/officeDocument/2006/relationships/image" Target="../media/image91.png"/></Relationships>
</file>

<file path=ppt/slides/_rels/slide7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9.png"/><Relationship Id="rId7" Type="http://schemas.openxmlformats.org/officeDocument/2006/relationships/image" Target="../media/image81.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34.emf"/><Relationship Id="rId10" Type="http://schemas.openxmlformats.org/officeDocument/2006/relationships/image" Target="../media/image93.png"/><Relationship Id="rId4" Type="http://schemas.openxmlformats.org/officeDocument/2006/relationships/image" Target="../media/image33.emf"/><Relationship Id="rId9" Type="http://schemas.openxmlformats.org/officeDocument/2006/relationships/image" Target="../media/image92.png"/></Relationships>
</file>

<file path=ppt/slides/_rels/slide77.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9.png"/><Relationship Id="rId7" Type="http://schemas.openxmlformats.org/officeDocument/2006/relationships/image" Target="../media/image81.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34.emf"/><Relationship Id="rId10" Type="http://schemas.openxmlformats.org/officeDocument/2006/relationships/image" Target="../media/image92.png"/><Relationship Id="rId4" Type="http://schemas.openxmlformats.org/officeDocument/2006/relationships/image" Target="../media/image33.emf"/><Relationship Id="rId9" Type="http://schemas.openxmlformats.org/officeDocument/2006/relationships/image" Target="../media/image94.png"/></Relationships>
</file>

<file path=ppt/slides/_rels/slide78.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9.png"/><Relationship Id="rId7" Type="http://schemas.openxmlformats.org/officeDocument/2006/relationships/image" Target="../media/image81.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34.emf"/><Relationship Id="rId10" Type="http://schemas.openxmlformats.org/officeDocument/2006/relationships/image" Target="../media/image95.png"/><Relationship Id="rId4" Type="http://schemas.openxmlformats.org/officeDocument/2006/relationships/image" Target="../media/image33.emf"/><Relationship Id="rId9" Type="http://schemas.openxmlformats.org/officeDocument/2006/relationships/image" Target="../media/image92.png"/></Relationships>
</file>

<file path=ppt/slides/_rels/slide79.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81.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8.xml.rels><?xml version="1.0" encoding="UTF-8" standalone="yes"?>
<Relationships xmlns="http://schemas.openxmlformats.org/package/2006/relationships"><Relationship Id="rId3" Type="http://schemas.microsoft.com/office/2018/10/relationships/comments" Target="../comments/modernComment_2CF_B50B9BE0.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81.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81.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81.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82.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81.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83.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81.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84.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33.emf"/><Relationship Id="rId7" Type="http://schemas.openxmlformats.org/officeDocument/2006/relationships/image" Target="../media/image96.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35.emf"/><Relationship Id="rId4" Type="http://schemas.openxmlformats.org/officeDocument/2006/relationships/image" Target="../media/image34.emf"/><Relationship Id="rId9" Type="http://schemas.openxmlformats.org/officeDocument/2006/relationships/image" Target="../media/image98.png"/></Relationships>
</file>

<file path=ppt/slides/_rels/slide8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87.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88.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8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9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94.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95.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10" Type="http://schemas.openxmlformats.org/officeDocument/2006/relationships/image" Target="../media/image143.png"/><Relationship Id="rId4" Type="http://schemas.openxmlformats.org/officeDocument/2006/relationships/image" Target="../media/image137.png"/><Relationship Id="rId9" Type="http://schemas.openxmlformats.org/officeDocument/2006/relationships/image" Target="../media/image142.png"/></Relationships>
</file>

<file path=ppt/slides/_rels/slide9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146.png"/></Relationships>
</file>

<file path=ppt/slides/_rels/slide9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9.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19.emf"/><Relationship Id="rId7" Type="http://schemas.openxmlformats.org/officeDocument/2006/relationships/image" Target="../media/image18.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5.emf"/><Relationship Id="rId5" Type="http://schemas.openxmlformats.org/officeDocument/2006/relationships/image" Target="../media/image16.png"/><Relationship Id="rId10" Type="http://schemas.openxmlformats.org/officeDocument/2006/relationships/image" Target="../media/image24.emf"/><Relationship Id="rId4" Type="http://schemas.openxmlformats.org/officeDocument/2006/relationships/image" Target="../media/image20.emf"/><Relationship Id="rId9" Type="http://schemas.openxmlformats.org/officeDocument/2006/relationships/image" Target="../media/image2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DF0F31-6D84-6B04-0618-1432C205ED66}"/>
              </a:ext>
            </a:extLst>
          </p:cNvPr>
          <p:cNvSpPr txBox="1"/>
          <p:nvPr/>
        </p:nvSpPr>
        <p:spPr>
          <a:xfrm>
            <a:off x="1187691" y="612844"/>
            <a:ext cx="7200659" cy="5632311"/>
          </a:xfrm>
          <a:prstGeom prst="rect">
            <a:avLst/>
          </a:prstGeom>
          <a:noFill/>
        </p:spPr>
        <p:txBody>
          <a:bodyPr wrap="square" rtlCol="0">
            <a:spAutoFit/>
          </a:bodyPr>
          <a:lstStyle/>
          <a:p>
            <a:r>
              <a:rPr lang="en-US" altLang="ko-KR" b="1"/>
              <a:t>1. Introduction</a:t>
            </a:r>
          </a:p>
          <a:p>
            <a:pPr marL="800100" lvl="1" indent="-342900">
              <a:buAutoNum type="arabicPeriod"/>
            </a:pPr>
            <a:r>
              <a:rPr lang="ko-KR" altLang="en-US"/>
              <a:t>디스플레이 시장에서의 </a:t>
            </a:r>
            <a:r>
              <a:rPr lang="en-US" altLang="ko-KR"/>
              <a:t>LED </a:t>
            </a:r>
            <a:r>
              <a:rPr lang="ko-KR" altLang="en-US"/>
              <a:t>장점</a:t>
            </a:r>
            <a:endParaRPr lang="en-US" altLang="ko-KR"/>
          </a:p>
          <a:p>
            <a:pPr marL="800100" lvl="1" indent="-342900">
              <a:buAutoNum type="arabicPeriod"/>
            </a:pPr>
            <a:r>
              <a:rPr lang="ko-KR" altLang="en-US"/>
              <a:t>요구되는 개선사항</a:t>
            </a:r>
            <a:r>
              <a:rPr lang="en-US" altLang="ko-KR"/>
              <a:t> -&gt; core shell </a:t>
            </a:r>
            <a:r>
              <a:rPr lang="ko-KR" altLang="en-US"/>
              <a:t>구조의 장점</a:t>
            </a:r>
            <a:endParaRPr lang="en-US" altLang="ko-KR"/>
          </a:p>
          <a:p>
            <a:pPr marL="800100" lvl="1" indent="-342900">
              <a:buAutoNum type="arabicPeriod"/>
            </a:pPr>
            <a:r>
              <a:rPr lang="en-US" altLang="ko-KR"/>
              <a:t>FDTD </a:t>
            </a:r>
            <a:r>
              <a:rPr lang="ko-KR" altLang="en-US"/>
              <a:t>시뮬레이션 사용함 </a:t>
            </a:r>
            <a:r>
              <a:rPr lang="en-US" altLang="ko-KR"/>
              <a:t>-&gt; </a:t>
            </a:r>
            <a:r>
              <a:rPr lang="ko-KR" altLang="en-US" err="1"/>
              <a:t>시뮬이</a:t>
            </a:r>
            <a:r>
              <a:rPr lang="ko-KR" altLang="en-US"/>
              <a:t> 필요한 이유</a:t>
            </a:r>
            <a:endParaRPr lang="en-US" altLang="ko-KR"/>
          </a:p>
          <a:p>
            <a:pPr marL="800100" lvl="1" indent="-342900">
              <a:buAutoNum type="arabicPeriod"/>
            </a:pPr>
            <a:r>
              <a:rPr lang="ko-KR" altLang="en-US"/>
              <a:t>이 논문을 통해 구한 것들 </a:t>
            </a:r>
            <a:r>
              <a:rPr lang="en-US" altLang="ko-KR"/>
              <a:t>(ex. Dipole </a:t>
            </a:r>
            <a:r>
              <a:rPr lang="ko-KR" altLang="en-US"/>
              <a:t>위치 변화에 따른</a:t>
            </a:r>
            <a:r>
              <a:rPr lang="en-US" altLang="ko-KR"/>
              <a:t>~)</a:t>
            </a:r>
          </a:p>
          <a:p>
            <a:pPr marL="285750" indent="-285750">
              <a:buFontTx/>
              <a:buChar char="-"/>
            </a:pPr>
            <a:endParaRPr lang="en-US" altLang="ko-KR"/>
          </a:p>
          <a:p>
            <a:r>
              <a:rPr lang="en-US" altLang="ko-KR" b="1"/>
              <a:t>2. Simulation Methods (Fig.1.)</a:t>
            </a:r>
          </a:p>
          <a:p>
            <a:pPr marL="800100" lvl="1" indent="-342900">
              <a:buAutoNum type="arabicPeriod"/>
            </a:pPr>
            <a:r>
              <a:rPr lang="ko-KR" altLang="en-US"/>
              <a:t>구조 설명 </a:t>
            </a:r>
            <a:r>
              <a:rPr lang="en-US" altLang="ko-KR"/>
              <a:t>(ex. </a:t>
            </a:r>
            <a:r>
              <a:rPr lang="ko-KR" altLang="en-US"/>
              <a:t>크기</a:t>
            </a:r>
            <a:r>
              <a:rPr lang="en-US" altLang="ko-KR"/>
              <a:t>, </a:t>
            </a:r>
            <a:r>
              <a:rPr lang="ko-KR" altLang="en-US"/>
              <a:t>굴절률</a:t>
            </a:r>
            <a:r>
              <a:rPr lang="en-US" altLang="ko-KR"/>
              <a:t>, </a:t>
            </a:r>
            <a:r>
              <a:rPr lang="ko-KR" altLang="en-US"/>
              <a:t>방출파장 등</a:t>
            </a:r>
            <a:r>
              <a:rPr lang="en-US" altLang="ko-KR"/>
              <a:t>…)</a:t>
            </a:r>
          </a:p>
          <a:p>
            <a:pPr marL="800100" lvl="1" indent="-342900">
              <a:buAutoNum type="arabicPeriod"/>
            </a:pPr>
            <a:r>
              <a:rPr lang="ko-KR" altLang="en-US"/>
              <a:t>시뮬레이션 설정 설명</a:t>
            </a:r>
            <a:endParaRPr lang="en-US" altLang="ko-KR"/>
          </a:p>
          <a:p>
            <a:pPr marL="800100" lvl="1" indent="-342900">
              <a:buAutoNum type="arabicPeriod"/>
            </a:pPr>
            <a:r>
              <a:rPr lang="en-US" altLang="ko-KR"/>
              <a:t>Dipole </a:t>
            </a:r>
            <a:r>
              <a:rPr lang="ko-KR" altLang="en-US"/>
              <a:t>위치 어떻게 변화시켰는지 설명</a:t>
            </a:r>
            <a:endParaRPr lang="en-US" altLang="ko-KR"/>
          </a:p>
          <a:p>
            <a:pPr marL="800100" lvl="1" indent="-342900">
              <a:buAutoNum type="arabicPeriod"/>
            </a:pPr>
            <a:r>
              <a:rPr lang="en-US" altLang="ko-KR"/>
              <a:t>LEE </a:t>
            </a:r>
            <a:r>
              <a:rPr lang="ko-KR" altLang="en-US"/>
              <a:t>계산 방법 설명</a:t>
            </a:r>
            <a:endParaRPr lang="en-US" altLang="ko-KR"/>
          </a:p>
          <a:p>
            <a:pPr marL="285750" indent="-285750">
              <a:buFontTx/>
              <a:buChar char="-"/>
            </a:pPr>
            <a:endParaRPr lang="en-US" altLang="ko-KR"/>
          </a:p>
          <a:p>
            <a:r>
              <a:rPr lang="en-US" altLang="ko-KR" b="1"/>
              <a:t>3. Results and Discussion (Fig.2~4 +a)</a:t>
            </a:r>
          </a:p>
          <a:p>
            <a:pPr marL="800100" lvl="1" indent="-342900">
              <a:buAutoNum type="arabicPeriod"/>
            </a:pPr>
            <a:r>
              <a:rPr lang="ko-KR" altLang="en-US"/>
              <a:t>그래프 결과 설명</a:t>
            </a:r>
            <a:endParaRPr lang="en-US" altLang="ko-KR"/>
          </a:p>
          <a:p>
            <a:pPr marL="800100" lvl="1" indent="-342900">
              <a:buAutoNum type="arabicPeriod"/>
            </a:pPr>
            <a:r>
              <a:rPr lang="ko-KR" altLang="en-US"/>
              <a:t>결과가 나오게 된 원인 설명</a:t>
            </a:r>
            <a:endParaRPr lang="en-US" altLang="ko-KR"/>
          </a:p>
          <a:p>
            <a:pPr marL="285750" indent="-285750">
              <a:buFontTx/>
              <a:buChar char="-"/>
            </a:pPr>
            <a:endParaRPr lang="en-US" altLang="ko-KR"/>
          </a:p>
          <a:p>
            <a:r>
              <a:rPr lang="en-US" altLang="ko-KR" b="1"/>
              <a:t>4. Conclusions</a:t>
            </a:r>
          </a:p>
          <a:p>
            <a:pPr marL="800100" lvl="1" indent="-342900">
              <a:buAutoNum type="arabicPeriod"/>
            </a:pPr>
            <a:r>
              <a:rPr lang="en-US" altLang="ko-KR"/>
              <a:t>~ </a:t>
            </a:r>
            <a:r>
              <a:rPr lang="ko-KR" altLang="en-US"/>
              <a:t>시뮬레이션 분석하였다</a:t>
            </a:r>
            <a:endParaRPr lang="en-US" altLang="ko-KR"/>
          </a:p>
          <a:p>
            <a:pPr marL="800100" lvl="1" indent="-342900">
              <a:buAutoNum type="arabicPeriod"/>
            </a:pPr>
            <a:r>
              <a:rPr lang="ko-KR" altLang="en-US"/>
              <a:t>결과 </a:t>
            </a:r>
            <a:r>
              <a:rPr lang="en-US" altLang="ko-KR"/>
              <a:t>~ </a:t>
            </a:r>
            <a:r>
              <a:rPr lang="ko-KR" altLang="en-US"/>
              <a:t>나왔다 </a:t>
            </a:r>
            <a:r>
              <a:rPr lang="en-US" altLang="ko-KR"/>
              <a:t>(+</a:t>
            </a:r>
            <a:r>
              <a:rPr lang="ko-KR" altLang="en-US"/>
              <a:t>원인 간단히 덧붙여서</a:t>
            </a:r>
            <a:r>
              <a:rPr lang="en-US" altLang="ko-KR"/>
              <a:t>)</a:t>
            </a:r>
          </a:p>
          <a:p>
            <a:pPr marL="800100" lvl="1" indent="-342900">
              <a:buAutoNum type="arabicPeriod"/>
            </a:pPr>
            <a:r>
              <a:rPr lang="ko-KR" altLang="en-US"/>
              <a:t>이를 통해 얻은 것 </a:t>
            </a:r>
            <a:r>
              <a:rPr lang="en-US" altLang="ko-KR"/>
              <a:t>+ </a:t>
            </a:r>
            <a:r>
              <a:rPr lang="ko-KR" altLang="en-US"/>
              <a:t>앞으로 기대되는 방향성</a:t>
            </a:r>
            <a:endParaRPr lang="en-US" altLang="ko-KR"/>
          </a:p>
        </p:txBody>
      </p:sp>
    </p:spTree>
    <p:extLst>
      <p:ext uri="{BB962C8B-B14F-4D97-AF65-F5344CB8AC3E}">
        <p14:creationId xmlns:p14="http://schemas.microsoft.com/office/powerpoint/2010/main" val="36696027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267B5AE-7D99-14F9-2439-761FE938183D}"/>
              </a:ext>
            </a:extLst>
          </p:cNvPr>
          <p:cNvSpPr txBox="1"/>
          <p:nvPr/>
        </p:nvSpPr>
        <p:spPr>
          <a:xfrm>
            <a:off x="274360" y="726464"/>
            <a:ext cx="9410218" cy="307777"/>
          </a:xfrm>
          <a:prstGeom prst="rect">
            <a:avLst/>
          </a:prstGeom>
          <a:noFill/>
        </p:spPr>
        <p:txBody>
          <a:bodyPr wrap="square" rtlCol="0">
            <a:spAutoFit/>
          </a:bodyPr>
          <a:lstStyle/>
          <a:p>
            <a:r>
              <a:rPr lang="en-US" altLang="ko-KR" sz="1400" b="1"/>
              <a:t>1. Introduction</a:t>
            </a:r>
            <a:endParaRPr lang="en-US" altLang="ko-KR" sz="1400"/>
          </a:p>
        </p:txBody>
      </p:sp>
      <p:sp>
        <p:nvSpPr>
          <p:cNvPr id="5" name="TextBox 4">
            <a:extLst>
              <a:ext uri="{FF2B5EF4-FFF2-40B4-BE49-F238E27FC236}">
                <a16:creationId xmlns:a16="http://schemas.microsoft.com/office/drawing/2014/main" id="{60801CB6-0BA1-C54B-E10B-4DBBA6F52808}"/>
              </a:ext>
            </a:extLst>
          </p:cNvPr>
          <p:cNvSpPr txBox="1"/>
          <p:nvPr/>
        </p:nvSpPr>
        <p:spPr>
          <a:xfrm>
            <a:off x="546244" y="1190059"/>
            <a:ext cx="10866922" cy="89473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200">
                <a:latin typeface="noto"/>
              </a:rPr>
              <a:t>이러한 크기의 변화에도 좋은 효율을 가지는 것이 중요하며</a:t>
            </a:r>
            <a:r>
              <a:rPr lang="en-US" altLang="ko-KR" sz="1200">
                <a:latin typeface="noto"/>
              </a:rPr>
              <a:t>, R,G,B</a:t>
            </a:r>
            <a:r>
              <a:rPr lang="ko-KR" altLang="en-US" sz="1200">
                <a:latin typeface="noto"/>
              </a:rPr>
              <a:t>를 포함한 모든 색의 </a:t>
            </a:r>
            <a:r>
              <a:rPr lang="en-US" altLang="ko-KR" sz="1200">
                <a:latin typeface="noto"/>
              </a:rPr>
              <a:t>micro LED</a:t>
            </a:r>
            <a:r>
              <a:rPr lang="ko-KR" altLang="en-US" sz="1200">
                <a:latin typeface="noto"/>
              </a:rPr>
              <a:t>에 해당한다</a:t>
            </a:r>
            <a:r>
              <a:rPr lang="en-US" altLang="ko-KR" sz="1200">
                <a:latin typeface="noto"/>
              </a:rPr>
              <a:t>.</a:t>
            </a:r>
          </a:p>
          <a:p>
            <a:pPr marL="285750" indent="-285750">
              <a:lnSpc>
                <a:spcPct val="150000"/>
              </a:lnSpc>
              <a:buFont typeface="Arial" panose="020B0604020202020204" pitchFamily="34" charset="0"/>
              <a:buChar char="•"/>
            </a:pPr>
            <a:r>
              <a:rPr lang="ko-KR" altLang="en-US" sz="1200">
                <a:latin typeface="noto"/>
              </a:rPr>
              <a:t>특히</a:t>
            </a:r>
            <a:r>
              <a:rPr lang="en-US" altLang="ko-KR" sz="1200">
                <a:latin typeface="noto"/>
              </a:rPr>
              <a:t>, 1990</a:t>
            </a:r>
            <a:r>
              <a:rPr lang="ko-KR" altLang="en-US" sz="1200">
                <a:latin typeface="noto"/>
              </a:rPr>
              <a:t>년에 </a:t>
            </a:r>
            <a:r>
              <a:rPr lang="en-US" altLang="ko-KR" sz="1200" err="1">
                <a:latin typeface="noto"/>
              </a:rPr>
              <a:t>GaN</a:t>
            </a:r>
            <a:r>
              <a:rPr lang="en-US" altLang="ko-KR" sz="1200">
                <a:latin typeface="noto"/>
              </a:rPr>
              <a:t> </a:t>
            </a:r>
            <a:r>
              <a:rPr lang="ko-KR" altLang="en-US" sz="1200">
                <a:latin typeface="noto"/>
              </a:rPr>
              <a:t>청색 </a:t>
            </a:r>
            <a:r>
              <a:rPr lang="en-US" altLang="ko-KR" sz="1200">
                <a:latin typeface="noto"/>
              </a:rPr>
              <a:t>LED</a:t>
            </a:r>
            <a:r>
              <a:rPr lang="ko-KR" altLang="en-US" sz="1200">
                <a:latin typeface="noto"/>
              </a:rPr>
              <a:t>가 세상에 알려지고 난 이후로</a:t>
            </a:r>
            <a:r>
              <a:rPr lang="en-US" altLang="ko-KR" sz="1200">
                <a:latin typeface="noto"/>
              </a:rPr>
              <a:t>, </a:t>
            </a:r>
            <a:r>
              <a:rPr lang="en-US" altLang="ko-KR" sz="1200" err="1">
                <a:latin typeface="noto"/>
              </a:rPr>
              <a:t>GaN</a:t>
            </a:r>
            <a:r>
              <a:rPr lang="en-US" altLang="ko-KR" sz="1200">
                <a:latin typeface="noto"/>
              </a:rPr>
              <a:t> LED</a:t>
            </a:r>
            <a:r>
              <a:rPr lang="ko-KR" altLang="en-US" sz="1200">
                <a:latin typeface="noto"/>
              </a:rPr>
              <a:t>는 많은 발전과 활용이 계속되고 있다</a:t>
            </a:r>
            <a:r>
              <a:rPr lang="en-US" altLang="ko-KR" sz="1200">
                <a:latin typeface="noto"/>
              </a:rPr>
              <a:t>.</a:t>
            </a:r>
          </a:p>
          <a:p>
            <a:pPr marL="285750" indent="-285750">
              <a:lnSpc>
                <a:spcPct val="150000"/>
              </a:lnSpc>
              <a:buFont typeface="Arial" panose="020B0604020202020204" pitchFamily="34" charset="0"/>
              <a:buChar char="•"/>
            </a:pPr>
            <a:r>
              <a:rPr lang="ko-KR" altLang="en-US" sz="1200">
                <a:latin typeface="noto"/>
              </a:rPr>
              <a:t>하지만 기존의 </a:t>
            </a:r>
            <a:r>
              <a:rPr lang="en-US" altLang="ko-KR" sz="1200" err="1">
                <a:latin typeface="noto"/>
              </a:rPr>
              <a:t>GaN</a:t>
            </a:r>
            <a:r>
              <a:rPr lang="en-US" altLang="ko-KR" sz="1200">
                <a:latin typeface="noto"/>
              </a:rPr>
              <a:t> LED</a:t>
            </a:r>
            <a:r>
              <a:rPr lang="ko-KR" altLang="en-US" sz="1200">
                <a:latin typeface="noto"/>
              </a:rPr>
              <a:t>는 기판과 </a:t>
            </a:r>
            <a:r>
              <a:rPr lang="en-US" altLang="ko-KR" sz="1200" err="1">
                <a:latin typeface="noto"/>
              </a:rPr>
              <a:t>GaN</a:t>
            </a:r>
            <a:r>
              <a:rPr lang="en-US" altLang="ko-KR" sz="1200">
                <a:latin typeface="noto"/>
              </a:rPr>
              <a:t> </a:t>
            </a:r>
            <a:r>
              <a:rPr lang="ko-KR" altLang="en-US" sz="1200">
                <a:latin typeface="noto"/>
              </a:rPr>
              <a:t>사이 격자 불일치로 인해 발생한 </a:t>
            </a:r>
            <a:r>
              <a:rPr lang="en-US" altLang="ko-KR" sz="1200">
                <a:latin typeface="noto"/>
              </a:rPr>
              <a:t>Threading dislocation</a:t>
            </a:r>
            <a:r>
              <a:rPr lang="ko-KR" altLang="en-US" sz="1200">
                <a:latin typeface="noto"/>
              </a:rPr>
              <a:t>과</a:t>
            </a:r>
            <a:r>
              <a:rPr lang="en-US" altLang="ko-KR" sz="1200">
                <a:latin typeface="noto"/>
              </a:rPr>
              <a:t> MQW</a:t>
            </a:r>
            <a:r>
              <a:rPr lang="ko-KR" altLang="en-US" sz="1200">
                <a:latin typeface="noto"/>
              </a:rPr>
              <a:t>에서 발생하는 </a:t>
            </a:r>
            <a:r>
              <a:rPr lang="en-US" altLang="ko-KR" sz="1200">
                <a:latin typeface="noto"/>
              </a:rPr>
              <a:t>QCSE</a:t>
            </a:r>
            <a:r>
              <a:rPr lang="ko-KR" altLang="en-US" sz="1200">
                <a:latin typeface="noto"/>
              </a:rPr>
              <a:t>로 인해 효율이 감소하게 된다</a:t>
            </a:r>
            <a:r>
              <a:rPr lang="en-US" altLang="ko-KR" sz="1200">
                <a:latin typeface="noto"/>
              </a:rPr>
              <a:t>.</a:t>
            </a:r>
          </a:p>
        </p:txBody>
      </p:sp>
      <p:sp>
        <p:nvSpPr>
          <p:cNvPr id="6" name="TextBox 5">
            <a:extLst>
              <a:ext uri="{FF2B5EF4-FFF2-40B4-BE49-F238E27FC236}">
                <a16:creationId xmlns:a16="http://schemas.microsoft.com/office/drawing/2014/main" id="{4B31A6AE-6058-EDFC-4EAA-BDEE7DC3BE17}"/>
              </a:ext>
            </a:extLst>
          </p:cNvPr>
          <p:cNvSpPr txBox="1"/>
          <p:nvPr/>
        </p:nvSpPr>
        <p:spPr>
          <a:xfrm>
            <a:off x="69850" y="88900"/>
            <a:ext cx="1071704" cy="369332"/>
          </a:xfrm>
          <a:prstGeom prst="rect">
            <a:avLst/>
          </a:prstGeom>
          <a:solidFill>
            <a:srgbClr val="FF0000"/>
          </a:solidFill>
        </p:spPr>
        <p:txBody>
          <a:bodyPr wrap="none" rtlCol="0">
            <a:spAutoFit/>
          </a:bodyPr>
          <a:lstStyle/>
          <a:p>
            <a:r>
              <a:rPr lang="en-US" altLang="ko-KR" b="1"/>
              <a:t>Confirm</a:t>
            </a:r>
            <a:endParaRPr lang="ko-KR" altLang="en-US" b="1"/>
          </a:p>
        </p:txBody>
      </p:sp>
      <p:sp>
        <p:nvSpPr>
          <p:cNvPr id="7" name="TextBox 6">
            <a:extLst>
              <a:ext uri="{FF2B5EF4-FFF2-40B4-BE49-F238E27FC236}">
                <a16:creationId xmlns:a16="http://schemas.microsoft.com/office/drawing/2014/main" id="{81D9F47A-F3A5-65C2-0646-C45A1256EE92}"/>
              </a:ext>
            </a:extLst>
          </p:cNvPr>
          <p:cNvSpPr txBox="1"/>
          <p:nvPr/>
        </p:nvSpPr>
        <p:spPr>
          <a:xfrm>
            <a:off x="546244" y="2493483"/>
            <a:ext cx="10866922" cy="117173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200" b="0" i="0">
                <a:solidFill>
                  <a:srgbClr val="000000"/>
                </a:solidFill>
                <a:effectLst/>
                <a:latin typeface="noto"/>
              </a:rPr>
              <a:t>It is important for the nano LED of every color to maintain high efficiency regardless of the size.</a:t>
            </a:r>
          </a:p>
          <a:p>
            <a:pPr marL="285750" indent="-285750">
              <a:lnSpc>
                <a:spcPct val="150000"/>
              </a:lnSpc>
              <a:buFont typeface="Arial" panose="020B0604020202020204" pitchFamily="34" charset="0"/>
              <a:buChar char="•"/>
            </a:pPr>
            <a:r>
              <a:rPr lang="en-US" altLang="ko-KR" sz="1200">
                <a:solidFill>
                  <a:srgbClr val="000000"/>
                </a:solidFill>
                <a:latin typeface="noto"/>
              </a:rPr>
              <a:t>Especially, since the </a:t>
            </a:r>
            <a:r>
              <a:rPr lang="en-US" altLang="ko-KR" sz="1200" err="1">
                <a:solidFill>
                  <a:srgbClr val="000000"/>
                </a:solidFill>
                <a:latin typeface="noto"/>
              </a:rPr>
              <a:t>GaN</a:t>
            </a:r>
            <a:r>
              <a:rPr lang="en-US" altLang="ko-KR" sz="1200">
                <a:solidFill>
                  <a:srgbClr val="000000"/>
                </a:solidFill>
                <a:latin typeface="noto"/>
              </a:rPr>
              <a:t>-based blue LED is known to the world in the early 1990s, there has been noticeable progress and extensive application in </a:t>
            </a:r>
            <a:r>
              <a:rPr lang="en-US" altLang="ko-KR" sz="1200" err="1">
                <a:solidFill>
                  <a:srgbClr val="000000"/>
                </a:solidFill>
                <a:latin typeface="noto"/>
              </a:rPr>
              <a:t>GaN</a:t>
            </a:r>
            <a:r>
              <a:rPr lang="en-US" altLang="ko-KR" sz="1200">
                <a:solidFill>
                  <a:srgbClr val="000000"/>
                </a:solidFill>
                <a:latin typeface="noto"/>
              </a:rPr>
              <a:t>-based LEDs.</a:t>
            </a:r>
          </a:p>
          <a:p>
            <a:pPr marL="285750" indent="-285750">
              <a:lnSpc>
                <a:spcPct val="150000"/>
              </a:lnSpc>
              <a:buFont typeface="Arial" panose="020B0604020202020204" pitchFamily="34" charset="0"/>
              <a:buChar char="•"/>
            </a:pPr>
            <a:r>
              <a:rPr lang="en-US" altLang="ko-KR" sz="1200" b="0" i="0">
                <a:solidFill>
                  <a:srgbClr val="000000"/>
                </a:solidFill>
                <a:effectLst/>
                <a:latin typeface="noto"/>
              </a:rPr>
              <a:t>However, in the conventional </a:t>
            </a:r>
            <a:r>
              <a:rPr lang="en-US" altLang="ko-KR" sz="1200" b="0" i="0" err="1">
                <a:solidFill>
                  <a:srgbClr val="000000"/>
                </a:solidFill>
                <a:effectLst/>
                <a:latin typeface="noto"/>
              </a:rPr>
              <a:t>GaN</a:t>
            </a:r>
            <a:r>
              <a:rPr lang="en-US" altLang="ko-KR" sz="1200">
                <a:solidFill>
                  <a:srgbClr val="000000"/>
                </a:solidFill>
                <a:latin typeface="noto"/>
              </a:rPr>
              <a:t>-based LEDs, the efficiency decreases owing to the threading dislocation caused by the lattice mismatch between the </a:t>
            </a:r>
            <a:r>
              <a:rPr lang="en-US" altLang="ko-KR" sz="1200" err="1">
                <a:solidFill>
                  <a:srgbClr val="000000"/>
                </a:solidFill>
                <a:latin typeface="noto"/>
              </a:rPr>
              <a:t>GaN</a:t>
            </a:r>
            <a:r>
              <a:rPr lang="en-US" altLang="ko-KR" sz="1200">
                <a:solidFill>
                  <a:srgbClr val="000000"/>
                </a:solidFill>
                <a:latin typeface="noto"/>
              </a:rPr>
              <a:t> and the substrate, and the quantum-confined Stark Effect (QCSE) in the </a:t>
            </a:r>
            <a:endParaRPr lang="en-US" altLang="ko-KR" sz="1200" b="0" i="0">
              <a:solidFill>
                <a:srgbClr val="000000"/>
              </a:solidFill>
              <a:effectLst/>
              <a:latin typeface="noto"/>
            </a:endParaRPr>
          </a:p>
        </p:txBody>
      </p:sp>
    </p:spTree>
    <p:extLst>
      <p:ext uri="{BB962C8B-B14F-4D97-AF65-F5344CB8AC3E}">
        <p14:creationId xmlns:p14="http://schemas.microsoft.com/office/powerpoint/2010/main" val="368772038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2BD0510-33EF-EF2B-5552-F495F7B8D65E}"/>
              </a:ext>
            </a:extLst>
          </p:cNvPr>
          <p:cNvSpPr txBox="1"/>
          <p:nvPr/>
        </p:nvSpPr>
        <p:spPr>
          <a:xfrm>
            <a:off x="208673" y="142196"/>
            <a:ext cx="2432037" cy="523220"/>
          </a:xfrm>
          <a:prstGeom prst="rect">
            <a:avLst/>
          </a:prstGeom>
          <a:noFill/>
        </p:spPr>
        <p:txBody>
          <a:bodyPr wrap="square" rtlCol="0">
            <a:spAutoFit/>
          </a:bodyPr>
          <a:lstStyle/>
          <a:p>
            <a:r>
              <a:rPr lang="en-US" altLang="ko-KR" sz="2800" b="1"/>
              <a:t>Fig.3</a:t>
            </a:r>
            <a:endParaRPr lang="ko-KR" altLang="en-US" sz="2800" b="1"/>
          </a:p>
        </p:txBody>
      </p:sp>
      <p:grpSp>
        <p:nvGrpSpPr>
          <p:cNvPr id="4" name="그룹 3">
            <a:extLst>
              <a:ext uri="{FF2B5EF4-FFF2-40B4-BE49-F238E27FC236}">
                <a16:creationId xmlns:a16="http://schemas.microsoft.com/office/drawing/2014/main" id="{5DFB8F3B-494E-C8CE-B051-688E723E4855}"/>
              </a:ext>
            </a:extLst>
          </p:cNvPr>
          <p:cNvGrpSpPr/>
          <p:nvPr/>
        </p:nvGrpSpPr>
        <p:grpSpPr>
          <a:xfrm>
            <a:off x="931178" y="949302"/>
            <a:ext cx="10739163" cy="5317273"/>
            <a:chOff x="1253424" y="580187"/>
            <a:chExt cx="9997468" cy="4810778"/>
          </a:xfrm>
        </p:grpSpPr>
        <p:grpSp>
          <p:nvGrpSpPr>
            <p:cNvPr id="6" name="그룹 5">
              <a:extLst>
                <a:ext uri="{FF2B5EF4-FFF2-40B4-BE49-F238E27FC236}">
                  <a16:creationId xmlns:a16="http://schemas.microsoft.com/office/drawing/2014/main" id="{E8A9EE45-633F-7A59-488C-6A06C1AD2FCB}"/>
                </a:ext>
              </a:extLst>
            </p:cNvPr>
            <p:cNvGrpSpPr>
              <a:grpSpLocks noChangeAspect="1"/>
            </p:cNvGrpSpPr>
            <p:nvPr/>
          </p:nvGrpSpPr>
          <p:grpSpPr>
            <a:xfrm>
              <a:off x="1253424" y="580187"/>
              <a:ext cx="9997468" cy="4810778"/>
              <a:chOff x="1136176" y="580187"/>
              <a:chExt cx="9997468" cy="4810778"/>
            </a:xfrm>
          </p:grpSpPr>
          <p:grpSp>
            <p:nvGrpSpPr>
              <p:cNvPr id="34" name="그룹 33">
                <a:extLst>
                  <a:ext uri="{FF2B5EF4-FFF2-40B4-BE49-F238E27FC236}">
                    <a16:creationId xmlns:a16="http://schemas.microsoft.com/office/drawing/2014/main" id="{95719174-591D-EB24-5210-C2A3E32BEF85}"/>
                  </a:ext>
                </a:extLst>
              </p:cNvPr>
              <p:cNvGrpSpPr>
                <a:grpSpLocks noChangeAspect="1"/>
              </p:cNvGrpSpPr>
              <p:nvPr/>
            </p:nvGrpSpPr>
            <p:grpSpPr>
              <a:xfrm>
                <a:off x="1136176" y="699002"/>
                <a:ext cx="9997468" cy="4691963"/>
                <a:chOff x="1948998" y="1070848"/>
                <a:chExt cx="8105776" cy="3804162"/>
              </a:xfrm>
            </p:grpSpPr>
            <p:pic>
              <p:nvPicPr>
                <p:cNvPr id="50" name="그림 49">
                  <a:extLst>
                    <a:ext uri="{FF2B5EF4-FFF2-40B4-BE49-F238E27FC236}">
                      <a16:creationId xmlns:a16="http://schemas.microsoft.com/office/drawing/2014/main" id="{84AFA757-6D7C-3B5E-A6CA-2CC0024CE9B2}"/>
                    </a:ext>
                  </a:extLst>
                </p:cNvPr>
                <p:cNvPicPr>
                  <a:picLocks noChangeAspect="1"/>
                </p:cNvPicPr>
                <p:nvPr/>
              </p:nvPicPr>
              <p:blipFill rotWithShape="1">
                <a:blip r:embed="rId3">
                  <a:extLst>
                    <a:ext uri="{28A0092B-C50C-407E-A947-70E740481C1C}">
                      <a14:useLocalDpi xmlns:a14="http://schemas.microsoft.com/office/drawing/2010/main" val="0"/>
                    </a:ext>
                  </a:extLst>
                </a:blip>
                <a:srcRect l="87577"/>
                <a:stretch/>
              </p:blipFill>
              <p:spPr>
                <a:xfrm>
                  <a:off x="9447608" y="1198618"/>
                  <a:ext cx="607166" cy="3676392"/>
                </a:xfrm>
                <a:prstGeom prst="rect">
                  <a:avLst/>
                </a:prstGeom>
              </p:spPr>
            </p:pic>
            <p:sp>
              <p:nvSpPr>
                <p:cNvPr id="51" name="TextBox 50">
                  <a:extLst>
                    <a:ext uri="{FF2B5EF4-FFF2-40B4-BE49-F238E27FC236}">
                      <a16:creationId xmlns:a16="http://schemas.microsoft.com/office/drawing/2014/main" id="{C2DE2D9B-A2C2-D995-061B-75F37518D36E}"/>
                    </a:ext>
                  </a:extLst>
                </p:cNvPr>
                <p:cNvSpPr txBox="1"/>
                <p:nvPr/>
              </p:nvSpPr>
              <p:spPr>
                <a:xfrm>
                  <a:off x="1948998" y="1070848"/>
                  <a:ext cx="567891" cy="374310"/>
                </a:xfrm>
                <a:prstGeom prst="rect">
                  <a:avLst/>
                </a:prstGeom>
                <a:noFill/>
              </p:spPr>
              <p:txBody>
                <a:bodyPr wrap="square" rtlCol="0">
                  <a:spAutoFit/>
                </a:bodyPr>
                <a:lstStyle/>
                <a:p>
                  <a:pPr algn="ctr"/>
                  <a:r>
                    <a:rPr lang="en-US" altLang="ko-KR" sz="2400"/>
                    <a:t>(a)</a:t>
                  </a:r>
                  <a:endParaRPr lang="ko-KR" altLang="en-US" sz="2400"/>
                </a:p>
              </p:txBody>
            </p:sp>
            <p:sp>
              <p:nvSpPr>
                <p:cNvPr id="52" name="TextBox 51">
                  <a:extLst>
                    <a:ext uri="{FF2B5EF4-FFF2-40B4-BE49-F238E27FC236}">
                      <a16:creationId xmlns:a16="http://schemas.microsoft.com/office/drawing/2014/main" id="{592B6CF1-71C6-EB50-619B-097339108A9E}"/>
                    </a:ext>
                  </a:extLst>
                </p:cNvPr>
                <p:cNvSpPr txBox="1"/>
                <p:nvPr/>
              </p:nvSpPr>
              <p:spPr>
                <a:xfrm>
                  <a:off x="4480251" y="1072188"/>
                  <a:ext cx="567891" cy="374310"/>
                </a:xfrm>
                <a:prstGeom prst="rect">
                  <a:avLst/>
                </a:prstGeom>
                <a:noFill/>
              </p:spPr>
              <p:txBody>
                <a:bodyPr wrap="square" rtlCol="0">
                  <a:spAutoFit/>
                </a:bodyPr>
                <a:lstStyle/>
                <a:p>
                  <a:pPr algn="ctr"/>
                  <a:r>
                    <a:rPr lang="en-US" altLang="ko-KR" sz="2400"/>
                    <a:t>(b)</a:t>
                  </a:r>
                  <a:endParaRPr lang="ko-KR" altLang="en-US" sz="2400"/>
                </a:p>
              </p:txBody>
            </p:sp>
            <p:sp>
              <p:nvSpPr>
                <p:cNvPr id="53" name="TextBox 52">
                  <a:extLst>
                    <a:ext uri="{FF2B5EF4-FFF2-40B4-BE49-F238E27FC236}">
                      <a16:creationId xmlns:a16="http://schemas.microsoft.com/office/drawing/2014/main" id="{DF3596A5-0E16-819F-7AA9-21813ED1361E}"/>
                    </a:ext>
                  </a:extLst>
                </p:cNvPr>
                <p:cNvSpPr txBox="1"/>
                <p:nvPr/>
              </p:nvSpPr>
              <p:spPr>
                <a:xfrm>
                  <a:off x="6918709" y="1070849"/>
                  <a:ext cx="567891" cy="374310"/>
                </a:xfrm>
                <a:prstGeom prst="rect">
                  <a:avLst/>
                </a:prstGeom>
                <a:noFill/>
              </p:spPr>
              <p:txBody>
                <a:bodyPr wrap="square" rtlCol="0">
                  <a:spAutoFit/>
                </a:bodyPr>
                <a:lstStyle/>
                <a:p>
                  <a:pPr algn="ctr"/>
                  <a:r>
                    <a:rPr lang="en-US" altLang="ko-KR" sz="2400"/>
                    <a:t>(c)</a:t>
                  </a:r>
                  <a:endParaRPr lang="ko-KR" altLang="en-US" sz="2400"/>
                </a:p>
              </p:txBody>
            </p:sp>
            <p:grpSp>
              <p:nvGrpSpPr>
                <p:cNvPr id="54" name="그룹 53">
                  <a:extLst>
                    <a:ext uri="{FF2B5EF4-FFF2-40B4-BE49-F238E27FC236}">
                      <a16:creationId xmlns:a16="http://schemas.microsoft.com/office/drawing/2014/main" id="{EFC1A725-EF34-F342-6EA1-006775CA2196}"/>
                    </a:ext>
                  </a:extLst>
                </p:cNvPr>
                <p:cNvGrpSpPr/>
                <p:nvPr/>
              </p:nvGrpSpPr>
              <p:grpSpPr>
                <a:xfrm>
                  <a:off x="4981847" y="3155341"/>
                  <a:ext cx="1974098" cy="1643696"/>
                  <a:chOff x="7647533" y="3327078"/>
                  <a:chExt cx="1974098" cy="1643696"/>
                </a:xfrm>
              </p:grpSpPr>
              <p:pic>
                <p:nvPicPr>
                  <p:cNvPr id="66" name="그림 65">
                    <a:extLst>
                      <a:ext uri="{FF2B5EF4-FFF2-40B4-BE49-F238E27FC236}">
                        <a16:creationId xmlns:a16="http://schemas.microsoft.com/office/drawing/2014/main" id="{8035ADCD-D75B-CD89-A47F-5F4974BBC37F}"/>
                      </a:ext>
                    </a:extLst>
                  </p:cNvPr>
                  <p:cNvPicPr>
                    <a:picLocks noChangeAspect="1"/>
                  </p:cNvPicPr>
                  <p:nvPr/>
                </p:nvPicPr>
                <p:blipFill rotWithShape="1">
                  <a:blip r:embed="rId4">
                    <a:extLst>
                      <a:ext uri="{28A0092B-C50C-407E-A947-70E740481C1C}">
                        <a14:useLocalDpi xmlns:a14="http://schemas.microsoft.com/office/drawing/2010/main" val="0"/>
                      </a:ext>
                    </a:extLst>
                  </a:blip>
                  <a:srcRect l="25545" t="23323" r="25567" b="23114"/>
                  <a:stretch/>
                </p:blipFill>
                <p:spPr>
                  <a:xfrm>
                    <a:off x="7647533" y="3327078"/>
                    <a:ext cx="1974098" cy="1643696"/>
                  </a:xfrm>
                  <a:prstGeom prst="rect">
                    <a:avLst/>
                  </a:prstGeom>
                </p:spPr>
              </p:pic>
              <p:sp>
                <p:nvSpPr>
                  <p:cNvPr id="67" name="육각형 66">
                    <a:extLst>
                      <a:ext uri="{FF2B5EF4-FFF2-40B4-BE49-F238E27FC236}">
                        <a16:creationId xmlns:a16="http://schemas.microsoft.com/office/drawing/2014/main" id="{5AB5AA9A-A7A0-FC22-E3AC-343F89647293}"/>
                      </a:ext>
                    </a:extLst>
                  </p:cNvPr>
                  <p:cNvSpPr/>
                  <p:nvPr/>
                </p:nvSpPr>
                <p:spPr>
                  <a:xfrm>
                    <a:off x="8012084" y="3691189"/>
                    <a:ext cx="1213415" cy="932657"/>
                  </a:xfrm>
                  <a:prstGeom prst="hexagon">
                    <a:avLst>
                      <a:gd name="adj" fmla="val 32650"/>
                      <a:gd name="vf" fmla="val 11547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5" name="그룹 54">
                  <a:extLst>
                    <a:ext uri="{FF2B5EF4-FFF2-40B4-BE49-F238E27FC236}">
                      <a16:creationId xmlns:a16="http://schemas.microsoft.com/office/drawing/2014/main" id="{1C1CC3B4-C50F-B9BF-1E5F-4FB305A8AF23}"/>
                    </a:ext>
                  </a:extLst>
                </p:cNvPr>
                <p:cNvGrpSpPr/>
                <p:nvPr/>
              </p:nvGrpSpPr>
              <p:grpSpPr>
                <a:xfrm>
                  <a:off x="4981844" y="1367477"/>
                  <a:ext cx="1957348" cy="1637495"/>
                  <a:chOff x="7647530" y="1752600"/>
                  <a:chExt cx="1957348" cy="1637495"/>
                </a:xfrm>
              </p:grpSpPr>
              <p:pic>
                <p:nvPicPr>
                  <p:cNvPr id="64" name="그림 63">
                    <a:extLst>
                      <a:ext uri="{FF2B5EF4-FFF2-40B4-BE49-F238E27FC236}">
                        <a16:creationId xmlns:a16="http://schemas.microsoft.com/office/drawing/2014/main" id="{8E8BF2CE-CD5E-EEC4-0E2D-FDF05FCB449B}"/>
                      </a:ext>
                    </a:extLst>
                  </p:cNvPr>
                  <p:cNvPicPr>
                    <a:picLocks noChangeAspect="1"/>
                  </p:cNvPicPr>
                  <p:nvPr/>
                </p:nvPicPr>
                <p:blipFill rotWithShape="1">
                  <a:blip r:embed="rId5">
                    <a:extLst>
                      <a:ext uri="{28A0092B-C50C-407E-A947-70E740481C1C}">
                        <a14:useLocalDpi xmlns:a14="http://schemas.microsoft.com/office/drawing/2010/main" val="0"/>
                      </a:ext>
                    </a:extLst>
                  </a:blip>
                  <a:srcRect l="25618" t="23073" r="25494" b="23500"/>
                  <a:stretch/>
                </p:blipFill>
                <p:spPr>
                  <a:xfrm>
                    <a:off x="7647530" y="1752600"/>
                    <a:ext cx="1957348" cy="1637495"/>
                  </a:xfrm>
                  <a:prstGeom prst="rect">
                    <a:avLst/>
                  </a:prstGeom>
                </p:spPr>
              </p:pic>
              <p:sp>
                <p:nvSpPr>
                  <p:cNvPr id="65" name="육각형 64">
                    <a:extLst>
                      <a:ext uri="{FF2B5EF4-FFF2-40B4-BE49-F238E27FC236}">
                        <a16:creationId xmlns:a16="http://schemas.microsoft.com/office/drawing/2014/main" id="{C193C965-7C4E-683C-09E7-6E2159C71CD0}"/>
                      </a:ext>
                    </a:extLst>
                  </p:cNvPr>
                  <p:cNvSpPr/>
                  <p:nvPr/>
                </p:nvSpPr>
                <p:spPr>
                  <a:xfrm>
                    <a:off x="8012091" y="2098155"/>
                    <a:ext cx="1213414" cy="953968"/>
                  </a:xfrm>
                  <a:prstGeom prst="hexagon">
                    <a:avLst>
                      <a:gd name="adj" fmla="val 28323"/>
                      <a:gd name="vf" fmla="val 11547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6" name="그림 55">
                  <a:extLst>
                    <a:ext uri="{FF2B5EF4-FFF2-40B4-BE49-F238E27FC236}">
                      <a16:creationId xmlns:a16="http://schemas.microsoft.com/office/drawing/2014/main" id="{D40AC10C-B816-077E-46E2-7AB83064F329}"/>
                    </a:ext>
                  </a:extLst>
                </p:cNvPr>
                <p:cNvPicPr>
                  <a:picLocks noChangeAspect="1"/>
                </p:cNvPicPr>
                <p:nvPr/>
              </p:nvPicPr>
              <p:blipFill rotWithShape="1">
                <a:blip r:embed="rId6">
                  <a:extLst>
                    <a:ext uri="{28A0092B-C50C-407E-A947-70E740481C1C}">
                      <a14:useLocalDpi xmlns:a14="http://schemas.microsoft.com/office/drawing/2010/main" val="0"/>
                    </a:ext>
                  </a:extLst>
                </a:blip>
                <a:srcRect l="22809" t="20513" r="23190" b="20769"/>
                <a:stretch/>
              </p:blipFill>
              <p:spPr>
                <a:xfrm>
                  <a:off x="7416880" y="1365439"/>
                  <a:ext cx="1838324" cy="1636074"/>
                </a:xfrm>
                <a:prstGeom prst="rect">
                  <a:avLst/>
                </a:prstGeom>
              </p:spPr>
            </p:pic>
            <p:sp>
              <p:nvSpPr>
                <p:cNvPr id="57" name="육각형 56">
                  <a:extLst>
                    <a:ext uri="{FF2B5EF4-FFF2-40B4-BE49-F238E27FC236}">
                      <a16:creationId xmlns:a16="http://schemas.microsoft.com/office/drawing/2014/main" id="{7F75CB84-2E9D-B4A5-2855-F31E7936AF17}"/>
                    </a:ext>
                  </a:extLst>
                </p:cNvPr>
                <p:cNvSpPr/>
                <p:nvPr/>
              </p:nvSpPr>
              <p:spPr>
                <a:xfrm>
                  <a:off x="7698439" y="1687670"/>
                  <a:ext cx="1281113" cy="1003300"/>
                </a:xfrm>
                <a:prstGeom prst="hexagon">
                  <a:avLst>
                    <a:gd name="adj" fmla="val 28920"/>
                    <a:gd name="vf" fmla="val 11547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8" name="그림 57">
                  <a:extLst>
                    <a:ext uri="{FF2B5EF4-FFF2-40B4-BE49-F238E27FC236}">
                      <a16:creationId xmlns:a16="http://schemas.microsoft.com/office/drawing/2014/main" id="{0C1B96B0-05C2-2294-0032-EBACA12EE493}"/>
                    </a:ext>
                  </a:extLst>
                </p:cNvPr>
                <p:cNvPicPr>
                  <a:picLocks noChangeAspect="1"/>
                </p:cNvPicPr>
                <p:nvPr/>
              </p:nvPicPr>
              <p:blipFill rotWithShape="1">
                <a:blip r:embed="rId7">
                  <a:extLst>
                    <a:ext uri="{28A0092B-C50C-407E-A947-70E740481C1C}">
                      <a14:useLocalDpi xmlns:a14="http://schemas.microsoft.com/office/drawing/2010/main" val="0"/>
                    </a:ext>
                  </a:extLst>
                </a:blip>
                <a:srcRect l="23000" t="20032" r="23095" b="20769"/>
                <a:stretch/>
              </p:blipFill>
              <p:spPr>
                <a:xfrm>
                  <a:off x="7416880" y="3157552"/>
                  <a:ext cx="1838324" cy="1643696"/>
                </a:xfrm>
                <a:prstGeom prst="rect">
                  <a:avLst/>
                </a:prstGeom>
              </p:spPr>
            </p:pic>
            <p:sp>
              <p:nvSpPr>
                <p:cNvPr id="59" name="육각형 58">
                  <a:extLst>
                    <a:ext uri="{FF2B5EF4-FFF2-40B4-BE49-F238E27FC236}">
                      <a16:creationId xmlns:a16="http://schemas.microsoft.com/office/drawing/2014/main" id="{5EC773DE-5973-7E80-443D-61D931D9E609}"/>
                    </a:ext>
                  </a:extLst>
                </p:cNvPr>
                <p:cNvSpPr/>
                <p:nvPr/>
              </p:nvSpPr>
              <p:spPr>
                <a:xfrm>
                  <a:off x="7698439" y="3477867"/>
                  <a:ext cx="1281113" cy="996949"/>
                </a:xfrm>
                <a:prstGeom prst="hexagon">
                  <a:avLst>
                    <a:gd name="adj" fmla="val 30672"/>
                    <a:gd name="vf" fmla="val 11547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0" name="그림 59">
                  <a:extLst>
                    <a:ext uri="{FF2B5EF4-FFF2-40B4-BE49-F238E27FC236}">
                      <a16:creationId xmlns:a16="http://schemas.microsoft.com/office/drawing/2014/main" id="{7B9895A6-EC73-2B8D-A056-CB89E24344E0}"/>
                    </a:ext>
                  </a:extLst>
                </p:cNvPr>
                <p:cNvPicPr>
                  <a:picLocks noChangeAspect="1"/>
                </p:cNvPicPr>
                <p:nvPr/>
              </p:nvPicPr>
              <p:blipFill rotWithShape="1">
                <a:blip r:embed="rId8">
                  <a:extLst>
                    <a:ext uri="{28A0092B-C50C-407E-A947-70E740481C1C}">
                      <a14:useLocalDpi xmlns:a14="http://schemas.microsoft.com/office/drawing/2010/main" val="0"/>
                    </a:ext>
                  </a:extLst>
                </a:blip>
                <a:srcRect l="22822" t="20985" r="23094" b="20420"/>
                <a:stretch/>
              </p:blipFill>
              <p:spPr>
                <a:xfrm>
                  <a:off x="2442446" y="1351570"/>
                  <a:ext cx="2046285" cy="1649803"/>
                </a:xfrm>
                <a:prstGeom prst="rect">
                  <a:avLst/>
                </a:prstGeom>
                <a:ln>
                  <a:noFill/>
                  <a:prstDash val="sysDash"/>
                </a:ln>
              </p:spPr>
            </p:pic>
            <p:pic>
              <p:nvPicPr>
                <p:cNvPr id="61" name="그림 60">
                  <a:extLst>
                    <a:ext uri="{FF2B5EF4-FFF2-40B4-BE49-F238E27FC236}">
                      <a16:creationId xmlns:a16="http://schemas.microsoft.com/office/drawing/2014/main" id="{5E79F5B3-B50A-D49F-7C5D-7A1B8F49201E}"/>
                    </a:ext>
                  </a:extLst>
                </p:cNvPr>
                <p:cNvPicPr>
                  <a:picLocks noChangeAspect="1"/>
                </p:cNvPicPr>
                <p:nvPr/>
              </p:nvPicPr>
              <p:blipFill rotWithShape="1">
                <a:blip r:embed="rId9">
                  <a:extLst>
                    <a:ext uri="{28A0092B-C50C-407E-A947-70E740481C1C}">
                      <a14:useLocalDpi xmlns:a14="http://schemas.microsoft.com/office/drawing/2010/main" val="0"/>
                    </a:ext>
                  </a:extLst>
                </a:blip>
                <a:srcRect l="22815" t="20430" r="23102" b="20975"/>
                <a:stretch/>
              </p:blipFill>
              <p:spPr>
                <a:xfrm>
                  <a:off x="2442445" y="3174894"/>
                  <a:ext cx="2046285" cy="1649803"/>
                </a:xfrm>
                <a:prstGeom prst="rect">
                  <a:avLst/>
                </a:prstGeom>
              </p:spPr>
            </p:pic>
            <p:sp>
              <p:nvSpPr>
                <p:cNvPr id="62" name="육각형 61">
                  <a:extLst>
                    <a:ext uri="{FF2B5EF4-FFF2-40B4-BE49-F238E27FC236}">
                      <a16:creationId xmlns:a16="http://schemas.microsoft.com/office/drawing/2014/main" id="{5559AD17-3F23-587D-87D8-C323347CBB6E}"/>
                    </a:ext>
                  </a:extLst>
                </p:cNvPr>
                <p:cNvSpPr/>
                <p:nvPr/>
              </p:nvSpPr>
              <p:spPr>
                <a:xfrm>
                  <a:off x="2882563" y="1729467"/>
                  <a:ext cx="1166050" cy="913514"/>
                </a:xfrm>
                <a:prstGeom prst="hexagon">
                  <a:avLst>
                    <a:gd name="adj" fmla="val 28323"/>
                    <a:gd name="vf" fmla="val 11547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육각형 62">
                  <a:extLst>
                    <a:ext uri="{FF2B5EF4-FFF2-40B4-BE49-F238E27FC236}">
                      <a16:creationId xmlns:a16="http://schemas.microsoft.com/office/drawing/2014/main" id="{99C35F31-8F52-C363-38A2-B55026910C10}"/>
                    </a:ext>
                  </a:extLst>
                </p:cNvPr>
                <p:cNvSpPr/>
                <p:nvPr/>
              </p:nvSpPr>
              <p:spPr>
                <a:xfrm>
                  <a:off x="2905832" y="3520432"/>
                  <a:ext cx="1166050" cy="913514"/>
                </a:xfrm>
                <a:prstGeom prst="hexagon">
                  <a:avLst>
                    <a:gd name="adj" fmla="val 28323"/>
                    <a:gd name="vf" fmla="val 11547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5" name="TextBox 34">
                <a:extLst>
                  <a:ext uri="{FF2B5EF4-FFF2-40B4-BE49-F238E27FC236}">
                    <a16:creationId xmlns:a16="http://schemas.microsoft.com/office/drawing/2014/main" id="{3D65C57B-F604-F7A5-C59F-BB8D88E7D236}"/>
                  </a:ext>
                </a:extLst>
              </p:cNvPr>
              <p:cNvSpPr txBox="1"/>
              <p:nvPr/>
            </p:nvSpPr>
            <p:spPr>
              <a:xfrm>
                <a:off x="1674018" y="583909"/>
                <a:ext cx="1227237" cy="494494"/>
              </a:xfrm>
              <a:prstGeom prst="rect">
                <a:avLst/>
              </a:prstGeom>
              <a:noFill/>
            </p:spPr>
            <p:txBody>
              <a:bodyPr wrap="square">
                <a:spAutoFit/>
              </a:bodyPr>
              <a:lstStyle/>
              <a:p>
                <a:pPr>
                  <a:lnSpc>
                    <a:spcPct val="150000"/>
                  </a:lnSpc>
                </a:pPr>
                <a:r>
                  <a:rPr lang="en-US" altLang="ko-KR" sz="2000" b="1">
                    <a:latin typeface="Times New Roman" panose="02020603050405020304" pitchFamily="18" charset="0"/>
                    <a:cs typeface="Times New Roman" panose="02020603050405020304" pitchFamily="18" charset="0"/>
                  </a:rPr>
                  <a:t>Sidewall</a:t>
                </a:r>
              </a:p>
            </p:txBody>
          </p:sp>
          <p:sp>
            <p:nvSpPr>
              <p:cNvPr id="36" name="TextBox 35">
                <a:extLst>
                  <a:ext uri="{FF2B5EF4-FFF2-40B4-BE49-F238E27FC236}">
                    <a16:creationId xmlns:a16="http://schemas.microsoft.com/office/drawing/2014/main" id="{8C055795-6716-FEBB-E040-F3473DC2B2FF}"/>
                  </a:ext>
                </a:extLst>
              </p:cNvPr>
              <p:cNvSpPr txBox="1"/>
              <p:nvPr/>
            </p:nvSpPr>
            <p:spPr>
              <a:xfrm>
                <a:off x="4844009" y="583909"/>
                <a:ext cx="1227237" cy="494494"/>
              </a:xfrm>
              <a:prstGeom prst="rect">
                <a:avLst/>
              </a:prstGeom>
              <a:noFill/>
            </p:spPr>
            <p:txBody>
              <a:bodyPr wrap="square">
                <a:spAutoFit/>
              </a:bodyPr>
              <a:lstStyle/>
              <a:p>
                <a:pPr>
                  <a:lnSpc>
                    <a:spcPct val="150000"/>
                  </a:lnSpc>
                </a:pPr>
                <a:r>
                  <a:rPr lang="en-US" altLang="ko-KR" sz="2000" b="1">
                    <a:latin typeface="Times New Roman" panose="02020603050405020304" pitchFamily="18" charset="0"/>
                    <a:cs typeface="Times New Roman" panose="02020603050405020304" pitchFamily="18" charset="0"/>
                  </a:rPr>
                  <a:t>Pyramid</a:t>
                </a:r>
              </a:p>
            </p:txBody>
          </p:sp>
          <p:sp>
            <p:nvSpPr>
              <p:cNvPr id="37" name="TextBox 36">
                <a:extLst>
                  <a:ext uri="{FF2B5EF4-FFF2-40B4-BE49-F238E27FC236}">
                    <a16:creationId xmlns:a16="http://schemas.microsoft.com/office/drawing/2014/main" id="{F10A9DBE-8BDD-081C-B35C-44FC3653D8BD}"/>
                  </a:ext>
                </a:extLst>
              </p:cNvPr>
              <p:cNvSpPr txBox="1"/>
              <p:nvPr/>
            </p:nvSpPr>
            <p:spPr>
              <a:xfrm>
                <a:off x="7863791" y="580187"/>
                <a:ext cx="1227237" cy="494494"/>
              </a:xfrm>
              <a:prstGeom prst="rect">
                <a:avLst/>
              </a:prstGeom>
              <a:noFill/>
            </p:spPr>
            <p:txBody>
              <a:bodyPr wrap="square">
                <a:spAutoFit/>
              </a:bodyPr>
              <a:lstStyle/>
              <a:p>
                <a:pPr>
                  <a:lnSpc>
                    <a:spcPct val="150000"/>
                  </a:lnSpc>
                </a:pPr>
                <a:r>
                  <a:rPr lang="en-US" altLang="ko-KR" sz="2000" b="1">
                    <a:latin typeface="Times New Roman" panose="02020603050405020304" pitchFamily="18" charset="0"/>
                    <a:cs typeface="Times New Roman" panose="02020603050405020304" pitchFamily="18" charset="0"/>
                  </a:rPr>
                  <a:t>Sidewall</a:t>
                </a:r>
              </a:p>
            </p:txBody>
          </p:sp>
          <p:sp>
            <p:nvSpPr>
              <p:cNvPr id="38" name="TextBox 37">
                <a:extLst>
                  <a:ext uri="{FF2B5EF4-FFF2-40B4-BE49-F238E27FC236}">
                    <a16:creationId xmlns:a16="http://schemas.microsoft.com/office/drawing/2014/main" id="{E54DB597-7DA3-2FC5-1E6F-063D37DE7D5B}"/>
                  </a:ext>
                </a:extLst>
              </p:cNvPr>
              <p:cNvSpPr txBox="1"/>
              <p:nvPr/>
            </p:nvSpPr>
            <p:spPr>
              <a:xfrm>
                <a:off x="1785434" y="917046"/>
                <a:ext cx="1227237" cy="494494"/>
              </a:xfrm>
              <a:prstGeom prst="rect">
                <a:avLst/>
              </a:prstGeom>
              <a:noFill/>
            </p:spPr>
            <p:txBody>
              <a:bodyPr wrap="square">
                <a:spAutoFit/>
              </a:bodyPr>
              <a:lstStyle/>
              <a:p>
                <a:pPr>
                  <a:lnSpc>
                    <a:spcPct val="150000"/>
                  </a:lnSpc>
                </a:pPr>
                <a:r>
                  <a:rPr lang="en-US" altLang="ko-KR" sz="2000" b="1" i="1">
                    <a:solidFill>
                      <a:schemeClr val="bg1"/>
                    </a:solidFill>
                    <a:latin typeface="Times New Roman" panose="02020603050405020304" pitchFamily="18" charset="0"/>
                    <a:cs typeface="Times New Roman" panose="02020603050405020304" pitchFamily="18" charset="0"/>
                  </a:rPr>
                  <a:t>z </a:t>
                </a:r>
                <a:r>
                  <a:rPr lang="en-US" altLang="ko-KR" sz="2000" b="1">
                    <a:solidFill>
                      <a:schemeClr val="bg1"/>
                    </a:solidFill>
                    <a:latin typeface="Times New Roman" panose="02020603050405020304" pitchFamily="18" charset="0"/>
                    <a:cs typeface="Times New Roman" panose="02020603050405020304" pitchFamily="18" charset="0"/>
                  </a:rPr>
                  <a:t>- pol</a:t>
                </a:r>
              </a:p>
            </p:txBody>
          </p:sp>
          <p:sp>
            <p:nvSpPr>
              <p:cNvPr id="39" name="TextBox 38">
                <a:extLst>
                  <a:ext uri="{FF2B5EF4-FFF2-40B4-BE49-F238E27FC236}">
                    <a16:creationId xmlns:a16="http://schemas.microsoft.com/office/drawing/2014/main" id="{3596AA27-CA23-C4BD-5888-B500EEF4A55F}"/>
                  </a:ext>
                </a:extLst>
              </p:cNvPr>
              <p:cNvSpPr txBox="1"/>
              <p:nvPr/>
            </p:nvSpPr>
            <p:spPr>
              <a:xfrm>
                <a:off x="4942016" y="934321"/>
                <a:ext cx="1094397" cy="498663"/>
              </a:xfrm>
              <a:prstGeom prst="rect">
                <a:avLst/>
              </a:prstGeom>
              <a:noFill/>
            </p:spPr>
            <p:txBody>
              <a:bodyPr wrap="square">
                <a:spAutoFit/>
              </a:bodyPr>
              <a:lstStyle/>
              <a:p>
                <a:pPr>
                  <a:lnSpc>
                    <a:spcPct val="150000"/>
                  </a:lnSpc>
                </a:pPr>
                <a:r>
                  <a:rPr lang="en-US" altLang="ko-KR" sz="2000" b="1" i="1">
                    <a:solidFill>
                      <a:schemeClr val="bg1"/>
                    </a:solidFill>
                    <a:latin typeface="Times New Roman" panose="02020603050405020304" pitchFamily="18" charset="0"/>
                    <a:cs typeface="Times New Roman" panose="02020603050405020304" pitchFamily="18" charset="0"/>
                  </a:rPr>
                  <a:t>z </a:t>
                </a:r>
                <a:r>
                  <a:rPr lang="en-US" altLang="ko-KR" sz="2000" b="1">
                    <a:solidFill>
                      <a:schemeClr val="bg1"/>
                    </a:solidFill>
                    <a:latin typeface="Times New Roman" panose="02020603050405020304" pitchFamily="18" charset="0"/>
                    <a:cs typeface="Times New Roman" panose="02020603050405020304" pitchFamily="18" charset="0"/>
                  </a:rPr>
                  <a:t>- pol</a:t>
                </a:r>
              </a:p>
            </p:txBody>
          </p:sp>
          <p:sp>
            <p:nvSpPr>
              <p:cNvPr id="40" name="TextBox 39">
                <a:extLst>
                  <a:ext uri="{FF2B5EF4-FFF2-40B4-BE49-F238E27FC236}">
                    <a16:creationId xmlns:a16="http://schemas.microsoft.com/office/drawing/2014/main" id="{C49EA236-3565-B2B9-8CFD-701F741A5E4B}"/>
                  </a:ext>
                </a:extLst>
              </p:cNvPr>
              <p:cNvSpPr txBox="1"/>
              <p:nvPr/>
            </p:nvSpPr>
            <p:spPr>
              <a:xfrm>
                <a:off x="3244011" y="2601424"/>
                <a:ext cx="1102937" cy="454292"/>
              </a:xfrm>
              <a:prstGeom prst="rect">
                <a:avLst/>
              </a:prstGeom>
              <a:noFill/>
            </p:spPr>
            <p:txBody>
              <a:bodyPr wrap="square">
                <a:spAutoFit/>
              </a:bodyPr>
              <a:lstStyle/>
              <a:p>
                <a:pPr>
                  <a:lnSpc>
                    <a:spcPct val="150000"/>
                  </a:lnSpc>
                </a:pPr>
                <a:r>
                  <a:rPr lang="en-US" altLang="ko-KR" b="1" i="1">
                    <a:solidFill>
                      <a:schemeClr val="bg1"/>
                    </a:solidFill>
                    <a:latin typeface="Times New Roman" panose="02020603050405020304" pitchFamily="18" charset="0"/>
                    <a:cs typeface="Times New Roman" panose="02020603050405020304" pitchFamily="18" charset="0"/>
                  </a:rPr>
                  <a:t>x </a:t>
                </a:r>
                <a:r>
                  <a:rPr lang="en-US" altLang="ko-KR" b="1">
                    <a:solidFill>
                      <a:schemeClr val="bg1"/>
                    </a:solidFill>
                    <a:latin typeface="Times New Roman" panose="02020603050405020304" pitchFamily="18" charset="0"/>
                    <a:cs typeface="Times New Roman" panose="02020603050405020304" pitchFamily="18" charset="0"/>
                  </a:rPr>
                  <a:t>= 0nm</a:t>
                </a:r>
              </a:p>
            </p:txBody>
          </p:sp>
          <p:sp>
            <p:nvSpPr>
              <p:cNvPr id="41" name="TextBox 40">
                <a:extLst>
                  <a:ext uri="{FF2B5EF4-FFF2-40B4-BE49-F238E27FC236}">
                    <a16:creationId xmlns:a16="http://schemas.microsoft.com/office/drawing/2014/main" id="{979077E2-91FA-DB16-0AF9-40AE414987BE}"/>
                  </a:ext>
                </a:extLst>
              </p:cNvPr>
              <p:cNvSpPr txBox="1"/>
              <p:nvPr/>
            </p:nvSpPr>
            <p:spPr>
              <a:xfrm>
                <a:off x="6285602" y="2602914"/>
                <a:ext cx="1102937" cy="454292"/>
              </a:xfrm>
              <a:prstGeom prst="rect">
                <a:avLst/>
              </a:prstGeom>
              <a:noFill/>
            </p:spPr>
            <p:txBody>
              <a:bodyPr wrap="square">
                <a:spAutoFit/>
              </a:bodyPr>
              <a:lstStyle/>
              <a:p>
                <a:pPr>
                  <a:lnSpc>
                    <a:spcPct val="150000"/>
                  </a:lnSpc>
                </a:pPr>
                <a:r>
                  <a:rPr lang="en-US" altLang="ko-KR" b="1" i="1">
                    <a:solidFill>
                      <a:schemeClr val="bg1"/>
                    </a:solidFill>
                    <a:latin typeface="Times New Roman" panose="02020603050405020304" pitchFamily="18" charset="0"/>
                    <a:cs typeface="Times New Roman" panose="02020603050405020304" pitchFamily="18" charset="0"/>
                  </a:rPr>
                  <a:t>x</a:t>
                </a:r>
                <a:r>
                  <a:rPr lang="en-US" altLang="ko-KR" b="1">
                    <a:solidFill>
                      <a:schemeClr val="bg1"/>
                    </a:solidFill>
                    <a:latin typeface="Times New Roman" panose="02020603050405020304" pitchFamily="18" charset="0"/>
                    <a:cs typeface="Times New Roman" panose="02020603050405020304" pitchFamily="18" charset="0"/>
                  </a:rPr>
                  <a:t> = 0nm</a:t>
                </a:r>
              </a:p>
            </p:txBody>
          </p:sp>
          <p:sp>
            <p:nvSpPr>
              <p:cNvPr id="42" name="TextBox 41">
                <a:extLst>
                  <a:ext uri="{FF2B5EF4-FFF2-40B4-BE49-F238E27FC236}">
                    <a16:creationId xmlns:a16="http://schemas.microsoft.com/office/drawing/2014/main" id="{53DC672E-8A5F-11C3-3F8E-7CFB28D94F7F}"/>
                  </a:ext>
                </a:extLst>
              </p:cNvPr>
              <p:cNvSpPr txBox="1"/>
              <p:nvPr/>
            </p:nvSpPr>
            <p:spPr>
              <a:xfrm>
                <a:off x="9102208" y="2607769"/>
                <a:ext cx="1102937" cy="454292"/>
              </a:xfrm>
              <a:prstGeom prst="rect">
                <a:avLst/>
              </a:prstGeom>
              <a:noFill/>
            </p:spPr>
            <p:txBody>
              <a:bodyPr wrap="square">
                <a:spAutoFit/>
              </a:bodyPr>
              <a:lstStyle/>
              <a:p>
                <a:pPr>
                  <a:lnSpc>
                    <a:spcPct val="150000"/>
                  </a:lnSpc>
                </a:pPr>
                <a:r>
                  <a:rPr lang="en-US" altLang="ko-KR" b="1" i="1">
                    <a:solidFill>
                      <a:schemeClr val="bg1"/>
                    </a:solidFill>
                    <a:latin typeface="Times New Roman" panose="02020603050405020304" pitchFamily="18" charset="0"/>
                    <a:cs typeface="Times New Roman" panose="02020603050405020304" pitchFamily="18" charset="0"/>
                  </a:rPr>
                  <a:t>x</a:t>
                </a:r>
                <a:r>
                  <a:rPr lang="en-US" altLang="ko-KR" b="1">
                    <a:solidFill>
                      <a:schemeClr val="bg1"/>
                    </a:solidFill>
                    <a:latin typeface="Times New Roman" panose="02020603050405020304" pitchFamily="18" charset="0"/>
                    <a:cs typeface="Times New Roman" panose="02020603050405020304" pitchFamily="18" charset="0"/>
                  </a:rPr>
                  <a:t> = 0nm</a:t>
                </a:r>
              </a:p>
            </p:txBody>
          </p:sp>
          <p:sp>
            <p:nvSpPr>
              <p:cNvPr id="43" name="TextBox 42">
                <a:extLst>
                  <a:ext uri="{FF2B5EF4-FFF2-40B4-BE49-F238E27FC236}">
                    <a16:creationId xmlns:a16="http://schemas.microsoft.com/office/drawing/2014/main" id="{A63D873A-B313-8399-C720-1256BD0DFD94}"/>
                  </a:ext>
                </a:extLst>
              </p:cNvPr>
              <p:cNvSpPr txBox="1"/>
              <p:nvPr/>
            </p:nvSpPr>
            <p:spPr>
              <a:xfrm>
                <a:off x="7957560" y="931488"/>
                <a:ext cx="879347" cy="494494"/>
              </a:xfrm>
              <a:prstGeom prst="rect">
                <a:avLst/>
              </a:prstGeom>
              <a:noFill/>
            </p:spPr>
            <p:txBody>
              <a:bodyPr wrap="square">
                <a:spAutoFit/>
              </a:bodyPr>
              <a:lstStyle/>
              <a:p>
                <a:pPr>
                  <a:lnSpc>
                    <a:spcPct val="150000"/>
                  </a:lnSpc>
                </a:pPr>
                <a:r>
                  <a:rPr lang="en-US" altLang="ko-KR" sz="2000" b="1" i="1">
                    <a:solidFill>
                      <a:schemeClr val="bg1"/>
                    </a:solidFill>
                    <a:latin typeface="Times New Roman" panose="02020603050405020304" pitchFamily="18" charset="0"/>
                    <a:cs typeface="Times New Roman" panose="02020603050405020304" pitchFamily="18" charset="0"/>
                  </a:rPr>
                  <a:t>x </a:t>
                </a:r>
                <a:r>
                  <a:rPr lang="en-US" altLang="ko-KR" sz="2000" b="1">
                    <a:solidFill>
                      <a:schemeClr val="bg1"/>
                    </a:solidFill>
                    <a:latin typeface="Times New Roman" panose="02020603050405020304" pitchFamily="18" charset="0"/>
                    <a:cs typeface="Times New Roman" panose="02020603050405020304" pitchFamily="18" charset="0"/>
                  </a:rPr>
                  <a:t>- pol</a:t>
                </a:r>
              </a:p>
            </p:txBody>
          </p:sp>
          <p:sp>
            <p:nvSpPr>
              <p:cNvPr id="44" name="TextBox 43">
                <a:extLst>
                  <a:ext uri="{FF2B5EF4-FFF2-40B4-BE49-F238E27FC236}">
                    <a16:creationId xmlns:a16="http://schemas.microsoft.com/office/drawing/2014/main" id="{689A86B0-3917-E930-061E-EAB1C59BACBE}"/>
                  </a:ext>
                </a:extLst>
              </p:cNvPr>
              <p:cNvSpPr txBox="1"/>
              <p:nvPr/>
            </p:nvSpPr>
            <p:spPr>
              <a:xfrm>
                <a:off x="1798382" y="3170827"/>
                <a:ext cx="879304" cy="494494"/>
              </a:xfrm>
              <a:prstGeom prst="rect">
                <a:avLst/>
              </a:prstGeom>
              <a:noFill/>
            </p:spPr>
            <p:txBody>
              <a:bodyPr wrap="square">
                <a:spAutoFit/>
              </a:bodyPr>
              <a:lstStyle/>
              <a:p>
                <a:pPr>
                  <a:lnSpc>
                    <a:spcPct val="150000"/>
                  </a:lnSpc>
                </a:pPr>
                <a:r>
                  <a:rPr lang="en-US" altLang="ko-KR" sz="2000" b="1" i="1">
                    <a:solidFill>
                      <a:schemeClr val="bg1"/>
                    </a:solidFill>
                    <a:latin typeface="Times New Roman" panose="02020603050405020304" pitchFamily="18" charset="0"/>
                    <a:cs typeface="Times New Roman" panose="02020603050405020304" pitchFamily="18" charset="0"/>
                  </a:rPr>
                  <a:t>z</a:t>
                </a:r>
                <a:r>
                  <a:rPr lang="en-US" altLang="ko-KR" sz="2000" b="1">
                    <a:solidFill>
                      <a:schemeClr val="bg1"/>
                    </a:solidFill>
                    <a:latin typeface="Times New Roman" panose="02020603050405020304" pitchFamily="18" charset="0"/>
                    <a:cs typeface="Times New Roman" panose="02020603050405020304" pitchFamily="18" charset="0"/>
                  </a:rPr>
                  <a:t> - pol</a:t>
                </a:r>
              </a:p>
            </p:txBody>
          </p:sp>
          <p:sp>
            <p:nvSpPr>
              <p:cNvPr id="45" name="TextBox 44">
                <a:extLst>
                  <a:ext uri="{FF2B5EF4-FFF2-40B4-BE49-F238E27FC236}">
                    <a16:creationId xmlns:a16="http://schemas.microsoft.com/office/drawing/2014/main" id="{4B18D7FC-E221-EB3F-A2E7-0B361AC33A19}"/>
                  </a:ext>
                </a:extLst>
              </p:cNvPr>
              <p:cNvSpPr txBox="1"/>
              <p:nvPr/>
            </p:nvSpPr>
            <p:spPr>
              <a:xfrm>
                <a:off x="4937715" y="3164716"/>
                <a:ext cx="879347" cy="494494"/>
              </a:xfrm>
              <a:prstGeom prst="rect">
                <a:avLst/>
              </a:prstGeom>
              <a:noFill/>
            </p:spPr>
            <p:txBody>
              <a:bodyPr wrap="square">
                <a:spAutoFit/>
              </a:bodyPr>
              <a:lstStyle/>
              <a:p>
                <a:pPr>
                  <a:lnSpc>
                    <a:spcPct val="150000"/>
                  </a:lnSpc>
                </a:pPr>
                <a:r>
                  <a:rPr lang="en-US" altLang="ko-KR" sz="2000" b="1" i="1">
                    <a:solidFill>
                      <a:schemeClr val="bg1"/>
                    </a:solidFill>
                    <a:latin typeface="Times New Roman" panose="02020603050405020304" pitchFamily="18" charset="0"/>
                    <a:cs typeface="Times New Roman" panose="02020603050405020304" pitchFamily="18" charset="0"/>
                  </a:rPr>
                  <a:t>z</a:t>
                </a:r>
                <a:r>
                  <a:rPr lang="en-US" altLang="ko-KR" sz="2000" b="1">
                    <a:solidFill>
                      <a:schemeClr val="bg1"/>
                    </a:solidFill>
                    <a:latin typeface="Times New Roman" panose="02020603050405020304" pitchFamily="18" charset="0"/>
                    <a:cs typeface="Times New Roman" panose="02020603050405020304" pitchFamily="18" charset="0"/>
                  </a:rPr>
                  <a:t> - pol</a:t>
                </a:r>
              </a:p>
            </p:txBody>
          </p:sp>
          <p:sp>
            <p:nvSpPr>
              <p:cNvPr id="46" name="TextBox 45">
                <a:extLst>
                  <a:ext uri="{FF2B5EF4-FFF2-40B4-BE49-F238E27FC236}">
                    <a16:creationId xmlns:a16="http://schemas.microsoft.com/office/drawing/2014/main" id="{4974B49E-0CA1-ECE2-5F90-6FD8164034BF}"/>
                  </a:ext>
                </a:extLst>
              </p:cNvPr>
              <p:cNvSpPr txBox="1"/>
              <p:nvPr/>
            </p:nvSpPr>
            <p:spPr>
              <a:xfrm>
                <a:off x="3187449" y="4858372"/>
                <a:ext cx="1102937" cy="454292"/>
              </a:xfrm>
              <a:prstGeom prst="rect">
                <a:avLst/>
              </a:prstGeom>
              <a:noFill/>
            </p:spPr>
            <p:txBody>
              <a:bodyPr wrap="square">
                <a:spAutoFit/>
              </a:bodyPr>
              <a:lstStyle/>
              <a:p>
                <a:pPr>
                  <a:lnSpc>
                    <a:spcPct val="150000"/>
                  </a:lnSpc>
                </a:pPr>
                <a:r>
                  <a:rPr lang="en-US" altLang="ko-KR" b="1" i="1">
                    <a:solidFill>
                      <a:schemeClr val="bg1"/>
                    </a:solidFill>
                    <a:latin typeface="Times New Roman" panose="02020603050405020304" pitchFamily="18" charset="0"/>
                    <a:cs typeface="Times New Roman" panose="02020603050405020304" pitchFamily="18" charset="0"/>
                  </a:rPr>
                  <a:t>x</a:t>
                </a:r>
                <a:r>
                  <a:rPr lang="en-US" altLang="ko-KR" b="1">
                    <a:solidFill>
                      <a:schemeClr val="bg1"/>
                    </a:solidFill>
                    <a:latin typeface="Times New Roman" panose="02020603050405020304" pitchFamily="18" charset="0"/>
                    <a:cs typeface="Times New Roman" panose="02020603050405020304" pitchFamily="18" charset="0"/>
                  </a:rPr>
                  <a:t> = 80nm</a:t>
                </a:r>
              </a:p>
            </p:txBody>
          </p:sp>
          <p:sp>
            <p:nvSpPr>
              <p:cNvPr id="47" name="TextBox 46">
                <a:extLst>
                  <a:ext uri="{FF2B5EF4-FFF2-40B4-BE49-F238E27FC236}">
                    <a16:creationId xmlns:a16="http://schemas.microsoft.com/office/drawing/2014/main" id="{F8C47A50-EACA-68BD-E485-9D352F2D8FF5}"/>
                  </a:ext>
                </a:extLst>
              </p:cNvPr>
              <p:cNvSpPr txBox="1"/>
              <p:nvPr/>
            </p:nvSpPr>
            <p:spPr>
              <a:xfrm>
                <a:off x="6220528" y="4821815"/>
                <a:ext cx="1102937" cy="454292"/>
              </a:xfrm>
              <a:prstGeom prst="rect">
                <a:avLst/>
              </a:prstGeom>
              <a:noFill/>
            </p:spPr>
            <p:txBody>
              <a:bodyPr wrap="square">
                <a:spAutoFit/>
              </a:bodyPr>
              <a:lstStyle/>
              <a:p>
                <a:pPr>
                  <a:lnSpc>
                    <a:spcPct val="150000"/>
                  </a:lnSpc>
                </a:pPr>
                <a:r>
                  <a:rPr lang="en-US" altLang="ko-KR" b="1" i="1">
                    <a:solidFill>
                      <a:schemeClr val="bg1"/>
                    </a:solidFill>
                    <a:latin typeface="Times New Roman" panose="02020603050405020304" pitchFamily="18" charset="0"/>
                    <a:cs typeface="Times New Roman" panose="02020603050405020304" pitchFamily="18" charset="0"/>
                  </a:rPr>
                  <a:t>x</a:t>
                </a:r>
                <a:r>
                  <a:rPr lang="en-US" altLang="ko-KR" b="1">
                    <a:solidFill>
                      <a:schemeClr val="bg1"/>
                    </a:solidFill>
                    <a:latin typeface="Times New Roman" panose="02020603050405020304" pitchFamily="18" charset="0"/>
                    <a:cs typeface="Times New Roman" panose="02020603050405020304" pitchFamily="18" charset="0"/>
                  </a:rPr>
                  <a:t> = 80nm</a:t>
                </a:r>
              </a:p>
            </p:txBody>
          </p:sp>
          <p:sp>
            <p:nvSpPr>
              <p:cNvPr id="48" name="TextBox 47">
                <a:extLst>
                  <a:ext uri="{FF2B5EF4-FFF2-40B4-BE49-F238E27FC236}">
                    <a16:creationId xmlns:a16="http://schemas.microsoft.com/office/drawing/2014/main" id="{480C44F8-0744-58C8-65CD-B814A07A5950}"/>
                  </a:ext>
                </a:extLst>
              </p:cNvPr>
              <p:cNvSpPr txBox="1"/>
              <p:nvPr/>
            </p:nvSpPr>
            <p:spPr>
              <a:xfrm>
                <a:off x="9020862" y="4830455"/>
                <a:ext cx="1102937" cy="454292"/>
              </a:xfrm>
              <a:prstGeom prst="rect">
                <a:avLst/>
              </a:prstGeom>
              <a:noFill/>
            </p:spPr>
            <p:txBody>
              <a:bodyPr wrap="square">
                <a:spAutoFit/>
              </a:bodyPr>
              <a:lstStyle/>
              <a:p>
                <a:pPr>
                  <a:lnSpc>
                    <a:spcPct val="150000"/>
                  </a:lnSpc>
                </a:pPr>
                <a:r>
                  <a:rPr lang="en-US" altLang="ko-KR" b="1" i="1">
                    <a:solidFill>
                      <a:schemeClr val="bg1"/>
                    </a:solidFill>
                    <a:latin typeface="Times New Roman" panose="02020603050405020304" pitchFamily="18" charset="0"/>
                    <a:cs typeface="Times New Roman" panose="02020603050405020304" pitchFamily="18" charset="0"/>
                  </a:rPr>
                  <a:t>x</a:t>
                </a:r>
                <a:r>
                  <a:rPr lang="en-US" altLang="ko-KR" b="1">
                    <a:solidFill>
                      <a:schemeClr val="bg1"/>
                    </a:solidFill>
                    <a:latin typeface="Times New Roman" panose="02020603050405020304" pitchFamily="18" charset="0"/>
                    <a:cs typeface="Times New Roman" panose="02020603050405020304" pitchFamily="18" charset="0"/>
                  </a:rPr>
                  <a:t> = 80nm</a:t>
                </a:r>
              </a:p>
            </p:txBody>
          </p:sp>
          <p:sp>
            <p:nvSpPr>
              <p:cNvPr id="49" name="TextBox 48">
                <a:extLst>
                  <a:ext uri="{FF2B5EF4-FFF2-40B4-BE49-F238E27FC236}">
                    <a16:creationId xmlns:a16="http://schemas.microsoft.com/office/drawing/2014/main" id="{FD52D033-BA0A-767A-CFAC-90A5B2440741}"/>
                  </a:ext>
                </a:extLst>
              </p:cNvPr>
              <p:cNvSpPr txBox="1"/>
              <p:nvPr/>
            </p:nvSpPr>
            <p:spPr>
              <a:xfrm>
                <a:off x="7931746" y="3132419"/>
                <a:ext cx="879347" cy="494494"/>
              </a:xfrm>
              <a:prstGeom prst="rect">
                <a:avLst/>
              </a:prstGeom>
              <a:noFill/>
            </p:spPr>
            <p:txBody>
              <a:bodyPr wrap="square">
                <a:spAutoFit/>
              </a:bodyPr>
              <a:lstStyle/>
              <a:p>
                <a:pPr>
                  <a:lnSpc>
                    <a:spcPct val="150000"/>
                  </a:lnSpc>
                </a:pPr>
                <a:r>
                  <a:rPr lang="en-US" altLang="ko-KR" sz="2000" b="1" i="1">
                    <a:solidFill>
                      <a:schemeClr val="bg1"/>
                    </a:solidFill>
                    <a:latin typeface="Times New Roman" panose="02020603050405020304" pitchFamily="18" charset="0"/>
                    <a:cs typeface="Times New Roman" panose="02020603050405020304" pitchFamily="18" charset="0"/>
                  </a:rPr>
                  <a:t>x</a:t>
                </a:r>
                <a:r>
                  <a:rPr lang="en-US" altLang="ko-KR" sz="2000" b="1">
                    <a:solidFill>
                      <a:schemeClr val="bg1"/>
                    </a:solidFill>
                    <a:latin typeface="Times New Roman" panose="02020603050405020304" pitchFamily="18" charset="0"/>
                    <a:cs typeface="Times New Roman" panose="02020603050405020304" pitchFamily="18" charset="0"/>
                  </a:rPr>
                  <a:t> - pol</a:t>
                </a:r>
              </a:p>
            </p:txBody>
          </p:sp>
        </p:grpSp>
        <p:sp>
          <p:nvSpPr>
            <p:cNvPr id="7" name="타원 6">
              <a:extLst>
                <a:ext uri="{FF2B5EF4-FFF2-40B4-BE49-F238E27FC236}">
                  <a16:creationId xmlns:a16="http://schemas.microsoft.com/office/drawing/2014/main" id="{D8A1AA7F-EA4C-1659-C184-8AE3B7B7F0C5}"/>
                </a:ext>
              </a:extLst>
            </p:cNvPr>
            <p:cNvSpPr/>
            <p:nvPr/>
          </p:nvSpPr>
          <p:spPr>
            <a:xfrm>
              <a:off x="2600560" y="1356296"/>
              <a:ext cx="314914" cy="306874"/>
            </a:xfrm>
            <a:prstGeom prst="ellipse">
              <a:avLst/>
            </a:prstGeom>
            <a:noFill/>
            <a:ln w="28575">
              <a:solidFill>
                <a:schemeClr val="accent3">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타원 7">
              <a:extLst>
                <a:ext uri="{FF2B5EF4-FFF2-40B4-BE49-F238E27FC236}">
                  <a16:creationId xmlns:a16="http://schemas.microsoft.com/office/drawing/2014/main" id="{998DB8CE-33D1-58FB-A570-21CCAAEE986C}"/>
                </a:ext>
              </a:extLst>
            </p:cNvPr>
            <p:cNvSpPr/>
            <p:nvPr/>
          </p:nvSpPr>
          <p:spPr>
            <a:xfrm>
              <a:off x="3366687" y="1363020"/>
              <a:ext cx="314914" cy="306874"/>
            </a:xfrm>
            <a:prstGeom prst="ellipse">
              <a:avLst/>
            </a:prstGeom>
            <a:noFill/>
            <a:ln w="28575">
              <a:solidFill>
                <a:schemeClr val="accent3">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타원 8">
              <a:extLst>
                <a:ext uri="{FF2B5EF4-FFF2-40B4-BE49-F238E27FC236}">
                  <a16:creationId xmlns:a16="http://schemas.microsoft.com/office/drawing/2014/main" id="{3F36195C-212B-2240-D927-C52BAD478759}"/>
                </a:ext>
              </a:extLst>
            </p:cNvPr>
            <p:cNvSpPr/>
            <p:nvPr/>
          </p:nvSpPr>
          <p:spPr>
            <a:xfrm>
              <a:off x="2966497" y="1806630"/>
              <a:ext cx="314914" cy="306874"/>
            </a:xfrm>
            <a:prstGeom prst="ellipse">
              <a:avLst/>
            </a:prstGeom>
            <a:noFill/>
            <a:ln w="28575">
              <a:solidFill>
                <a:schemeClr val="accent3">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타원 9">
              <a:extLst>
                <a:ext uri="{FF2B5EF4-FFF2-40B4-BE49-F238E27FC236}">
                  <a16:creationId xmlns:a16="http://schemas.microsoft.com/office/drawing/2014/main" id="{4B513FCD-43EC-7228-DE72-3D18D1F82337}"/>
                </a:ext>
              </a:extLst>
            </p:cNvPr>
            <p:cNvSpPr/>
            <p:nvPr/>
          </p:nvSpPr>
          <p:spPr>
            <a:xfrm>
              <a:off x="5595182" y="1507373"/>
              <a:ext cx="314914" cy="306874"/>
            </a:xfrm>
            <a:prstGeom prst="ellipse">
              <a:avLst/>
            </a:prstGeom>
            <a:noFill/>
            <a:ln w="28575">
              <a:solidFill>
                <a:schemeClr val="accent3">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78381A4B-AC65-F8DB-7C5F-8F46AFF761C1}"/>
                </a:ext>
              </a:extLst>
            </p:cNvPr>
            <p:cNvSpPr/>
            <p:nvPr/>
          </p:nvSpPr>
          <p:spPr>
            <a:xfrm>
              <a:off x="6475473" y="1507373"/>
              <a:ext cx="314914" cy="306874"/>
            </a:xfrm>
            <a:prstGeom prst="ellipse">
              <a:avLst/>
            </a:prstGeom>
            <a:noFill/>
            <a:ln w="28575">
              <a:solidFill>
                <a:schemeClr val="accent3">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타원 28">
              <a:extLst>
                <a:ext uri="{FF2B5EF4-FFF2-40B4-BE49-F238E27FC236}">
                  <a16:creationId xmlns:a16="http://schemas.microsoft.com/office/drawing/2014/main" id="{BE8C8358-5C0E-4C96-3B80-FD9EF5717902}"/>
                </a:ext>
              </a:extLst>
            </p:cNvPr>
            <p:cNvSpPr/>
            <p:nvPr/>
          </p:nvSpPr>
          <p:spPr>
            <a:xfrm>
              <a:off x="5873580" y="3659062"/>
              <a:ext cx="314914" cy="306874"/>
            </a:xfrm>
            <a:prstGeom prst="ellipse">
              <a:avLst/>
            </a:prstGeom>
            <a:noFill/>
            <a:ln w="28575">
              <a:solidFill>
                <a:schemeClr val="accent3">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AF8FF2EC-7373-A774-AA77-02714BB026B6}"/>
                </a:ext>
              </a:extLst>
            </p:cNvPr>
            <p:cNvSpPr/>
            <p:nvPr/>
          </p:nvSpPr>
          <p:spPr>
            <a:xfrm>
              <a:off x="6663968" y="4019968"/>
              <a:ext cx="314914" cy="306874"/>
            </a:xfrm>
            <a:prstGeom prst="ellipse">
              <a:avLst/>
            </a:prstGeom>
            <a:noFill/>
            <a:ln w="28575">
              <a:solidFill>
                <a:schemeClr val="accent3">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타원 30">
              <a:extLst>
                <a:ext uri="{FF2B5EF4-FFF2-40B4-BE49-F238E27FC236}">
                  <a16:creationId xmlns:a16="http://schemas.microsoft.com/office/drawing/2014/main" id="{5A1F7861-EA91-3B4E-DFF1-7B685A5198BE}"/>
                </a:ext>
              </a:extLst>
            </p:cNvPr>
            <p:cNvSpPr/>
            <p:nvPr/>
          </p:nvSpPr>
          <p:spPr>
            <a:xfrm>
              <a:off x="2876276" y="3588861"/>
              <a:ext cx="314914" cy="306874"/>
            </a:xfrm>
            <a:prstGeom prst="ellipse">
              <a:avLst/>
            </a:prstGeom>
            <a:noFill/>
            <a:ln w="28575">
              <a:solidFill>
                <a:schemeClr val="accent3">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타원 31">
              <a:extLst>
                <a:ext uri="{FF2B5EF4-FFF2-40B4-BE49-F238E27FC236}">
                  <a16:creationId xmlns:a16="http://schemas.microsoft.com/office/drawing/2014/main" id="{0A624315-28AC-4A99-55C4-2CA647F335F7}"/>
                </a:ext>
              </a:extLst>
            </p:cNvPr>
            <p:cNvSpPr/>
            <p:nvPr/>
          </p:nvSpPr>
          <p:spPr>
            <a:xfrm>
              <a:off x="3598995" y="3957817"/>
              <a:ext cx="314914" cy="306874"/>
            </a:xfrm>
            <a:prstGeom prst="ellipse">
              <a:avLst/>
            </a:prstGeom>
            <a:noFill/>
            <a:ln w="28575">
              <a:solidFill>
                <a:schemeClr val="accent3">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타원 32">
              <a:extLst>
                <a:ext uri="{FF2B5EF4-FFF2-40B4-BE49-F238E27FC236}">
                  <a16:creationId xmlns:a16="http://schemas.microsoft.com/office/drawing/2014/main" id="{1D4A440B-3DDF-FA14-1FBF-718D258027C6}"/>
                </a:ext>
              </a:extLst>
            </p:cNvPr>
            <p:cNvSpPr/>
            <p:nvPr/>
          </p:nvSpPr>
          <p:spPr>
            <a:xfrm>
              <a:off x="3084865" y="4004622"/>
              <a:ext cx="314914" cy="306874"/>
            </a:xfrm>
            <a:prstGeom prst="ellipse">
              <a:avLst/>
            </a:prstGeom>
            <a:noFill/>
            <a:ln w="28575">
              <a:solidFill>
                <a:schemeClr val="accent3">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823191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2BD0510-33EF-EF2B-5552-F495F7B8D65E}"/>
              </a:ext>
            </a:extLst>
          </p:cNvPr>
          <p:cNvSpPr txBox="1"/>
          <p:nvPr/>
        </p:nvSpPr>
        <p:spPr>
          <a:xfrm>
            <a:off x="208673" y="142196"/>
            <a:ext cx="2432037" cy="523220"/>
          </a:xfrm>
          <a:prstGeom prst="rect">
            <a:avLst/>
          </a:prstGeom>
          <a:noFill/>
        </p:spPr>
        <p:txBody>
          <a:bodyPr wrap="square" rtlCol="0">
            <a:spAutoFit/>
          </a:bodyPr>
          <a:lstStyle/>
          <a:p>
            <a:r>
              <a:rPr lang="en-US" altLang="ko-KR" sz="2800" b="1"/>
              <a:t>Fig.4</a:t>
            </a:r>
            <a:endParaRPr lang="ko-KR" altLang="en-US" sz="2800" b="1"/>
          </a:p>
        </p:txBody>
      </p:sp>
      <p:grpSp>
        <p:nvGrpSpPr>
          <p:cNvPr id="2" name="그룹 1">
            <a:extLst>
              <a:ext uri="{FF2B5EF4-FFF2-40B4-BE49-F238E27FC236}">
                <a16:creationId xmlns:a16="http://schemas.microsoft.com/office/drawing/2014/main" id="{0140AD2C-E910-FD2F-4D83-B13870FA1068}"/>
              </a:ext>
            </a:extLst>
          </p:cNvPr>
          <p:cNvGrpSpPr/>
          <p:nvPr/>
        </p:nvGrpSpPr>
        <p:grpSpPr>
          <a:xfrm>
            <a:off x="1424691" y="142196"/>
            <a:ext cx="10415668" cy="6554213"/>
            <a:chOff x="839429" y="-124838"/>
            <a:chExt cx="10415668" cy="6554213"/>
          </a:xfrm>
        </p:grpSpPr>
        <p:grpSp>
          <p:nvGrpSpPr>
            <p:cNvPr id="3" name="그룹 2">
              <a:extLst>
                <a:ext uri="{FF2B5EF4-FFF2-40B4-BE49-F238E27FC236}">
                  <a16:creationId xmlns:a16="http://schemas.microsoft.com/office/drawing/2014/main" id="{3A114BFC-3281-1727-869D-8D0DDE5F4BAF}"/>
                </a:ext>
              </a:extLst>
            </p:cNvPr>
            <p:cNvGrpSpPr/>
            <p:nvPr/>
          </p:nvGrpSpPr>
          <p:grpSpPr>
            <a:xfrm>
              <a:off x="839429" y="-124838"/>
              <a:ext cx="10415668" cy="6554213"/>
              <a:chOff x="839429" y="-124838"/>
              <a:chExt cx="10415668" cy="6554213"/>
            </a:xfrm>
          </p:grpSpPr>
          <p:grpSp>
            <p:nvGrpSpPr>
              <p:cNvPr id="14" name="그룹 13">
                <a:extLst>
                  <a:ext uri="{FF2B5EF4-FFF2-40B4-BE49-F238E27FC236}">
                    <a16:creationId xmlns:a16="http://schemas.microsoft.com/office/drawing/2014/main" id="{0132ECF6-DBB1-332F-955B-A62D60576ECC}"/>
                  </a:ext>
                </a:extLst>
              </p:cNvPr>
              <p:cNvGrpSpPr/>
              <p:nvPr/>
            </p:nvGrpSpPr>
            <p:grpSpPr>
              <a:xfrm>
                <a:off x="839429" y="-124838"/>
                <a:ext cx="10415668" cy="6554213"/>
                <a:chOff x="839430" y="-506061"/>
                <a:chExt cx="10415668" cy="6554213"/>
              </a:xfrm>
            </p:grpSpPr>
            <p:grpSp>
              <p:nvGrpSpPr>
                <p:cNvPr id="17" name="그룹 16">
                  <a:extLst>
                    <a:ext uri="{FF2B5EF4-FFF2-40B4-BE49-F238E27FC236}">
                      <a16:creationId xmlns:a16="http://schemas.microsoft.com/office/drawing/2014/main" id="{82540788-EE87-1D25-DFE6-D9F1F3D59E69}"/>
                    </a:ext>
                  </a:extLst>
                </p:cNvPr>
                <p:cNvGrpSpPr/>
                <p:nvPr/>
              </p:nvGrpSpPr>
              <p:grpSpPr>
                <a:xfrm>
                  <a:off x="839430" y="2744960"/>
                  <a:ext cx="10415668" cy="3303192"/>
                  <a:chOff x="774341" y="3107818"/>
                  <a:chExt cx="10415668" cy="3303192"/>
                </a:xfrm>
              </p:grpSpPr>
              <p:grpSp>
                <p:nvGrpSpPr>
                  <p:cNvPr id="69" name="그룹 68">
                    <a:extLst>
                      <a:ext uri="{FF2B5EF4-FFF2-40B4-BE49-F238E27FC236}">
                        <a16:creationId xmlns:a16="http://schemas.microsoft.com/office/drawing/2014/main" id="{81AAEFDD-0C67-6135-8DCD-AFDA591533C9}"/>
                      </a:ext>
                    </a:extLst>
                  </p:cNvPr>
                  <p:cNvGrpSpPr/>
                  <p:nvPr/>
                </p:nvGrpSpPr>
                <p:grpSpPr>
                  <a:xfrm>
                    <a:off x="3962400" y="3107818"/>
                    <a:ext cx="7227609" cy="3303192"/>
                    <a:chOff x="3962400" y="3107818"/>
                    <a:chExt cx="7227609" cy="3303192"/>
                  </a:xfrm>
                </p:grpSpPr>
                <p:grpSp>
                  <p:nvGrpSpPr>
                    <p:cNvPr id="71" name="그룹 70">
                      <a:extLst>
                        <a:ext uri="{FF2B5EF4-FFF2-40B4-BE49-F238E27FC236}">
                          <a16:creationId xmlns:a16="http://schemas.microsoft.com/office/drawing/2014/main" id="{FF13A9C7-49AD-8C24-4103-95AEEDE12272}"/>
                        </a:ext>
                      </a:extLst>
                    </p:cNvPr>
                    <p:cNvGrpSpPr/>
                    <p:nvPr/>
                  </p:nvGrpSpPr>
                  <p:grpSpPr>
                    <a:xfrm>
                      <a:off x="3962400" y="3107818"/>
                      <a:ext cx="7227609" cy="3303192"/>
                      <a:chOff x="3528570" y="-288528"/>
                      <a:chExt cx="7227609" cy="3303192"/>
                    </a:xfrm>
                  </p:grpSpPr>
                  <p:pic>
                    <p:nvPicPr>
                      <p:cNvPr id="73" name="그림 72">
                        <a:extLst>
                          <a:ext uri="{FF2B5EF4-FFF2-40B4-BE49-F238E27FC236}">
                            <a16:creationId xmlns:a16="http://schemas.microsoft.com/office/drawing/2014/main" id="{A57361BB-34BA-5910-4DA9-B38314370460}"/>
                          </a:ext>
                        </a:extLst>
                      </p:cNvPr>
                      <p:cNvPicPr>
                        <a:picLocks noChangeAspect="1"/>
                      </p:cNvPicPr>
                      <p:nvPr/>
                    </p:nvPicPr>
                    <p:blipFill>
                      <a:blip r:embed="rId3"/>
                      <a:stretch>
                        <a:fillRect/>
                      </a:stretch>
                    </p:blipFill>
                    <p:spPr>
                      <a:xfrm>
                        <a:off x="3528570" y="-274636"/>
                        <a:ext cx="4305300" cy="3289300"/>
                      </a:xfrm>
                      <a:prstGeom prst="rect">
                        <a:avLst/>
                      </a:prstGeom>
                    </p:spPr>
                  </p:pic>
                  <p:pic>
                    <p:nvPicPr>
                      <p:cNvPr id="74" name="그림 73">
                        <a:extLst>
                          <a:ext uri="{FF2B5EF4-FFF2-40B4-BE49-F238E27FC236}">
                            <a16:creationId xmlns:a16="http://schemas.microsoft.com/office/drawing/2014/main" id="{A9FAC3B0-71DA-737E-557F-00D6941323CC}"/>
                          </a:ext>
                        </a:extLst>
                      </p:cNvPr>
                      <p:cNvPicPr>
                        <a:picLocks noChangeAspect="1"/>
                      </p:cNvPicPr>
                      <p:nvPr/>
                    </p:nvPicPr>
                    <p:blipFill>
                      <a:blip r:embed="rId4"/>
                      <a:stretch>
                        <a:fillRect/>
                      </a:stretch>
                    </p:blipFill>
                    <p:spPr>
                      <a:xfrm>
                        <a:off x="6450879" y="-288528"/>
                        <a:ext cx="4305300" cy="3289300"/>
                      </a:xfrm>
                      <a:prstGeom prst="rect">
                        <a:avLst/>
                      </a:prstGeom>
                    </p:spPr>
                  </p:pic>
                </p:grpSp>
                <p:pic>
                  <p:nvPicPr>
                    <p:cNvPr id="72" name="그림 71">
                      <a:extLst>
                        <a:ext uri="{FF2B5EF4-FFF2-40B4-BE49-F238E27FC236}">
                          <a16:creationId xmlns:a16="http://schemas.microsoft.com/office/drawing/2014/main" id="{A6DA8B72-AA1F-FDD5-ABF7-1CF81DF2655E}"/>
                        </a:ext>
                      </a:extLst>
                    </p:cNvPr>
                    <p:cNvPicPr>
                      <a:picLocks noChangeAspect="1"/>
                    </p:cNvPicPr>
                    <p:nvPr/>
                  </p:nvPicPr>
                  <p:blipFill>
                    <a:blip r:embed="rId5"/>
                    <a:stretch>
                      <a:fillRect/>
                    </a:stretch>
                  </p:blipFill>
                  <p:spPr>
                    <a:xfrm>
                      <a:off x="8967450" y="4862101"/>
                      <a:ext cx="727227" cy="868074"/>
                    </a:xfrm>
                    <a:prstGeom prst="rect">
                      <a:avLst/>
                    </a:prstGeom>
                  </p:spPr>
                </p:pic>
              </p:grpSp>
              <p:sp>
                <p:nvSpPr>
                  <p:cNvPr id="70" name="TextBox 69">
                    <a:extLst>
                      <a:ext uri="{FF2B5EF4-FFF2-40B4-BE49-F238E27FC236}">
                        <a16:creationId xmlns:a16="http://schemas.microsoft.com/office/drawing/2014/main" id="{1E4913AA-AF30-787B-D4BE-3F8DF64EFA4F}"/>
                      </a:ext>
                    </a:extLst>
                  </p:cNvPr>
                  <p:cNvSpPr txBox="1"/>
                  <p:nvPr/>
                </p:nvSpPr>
                <p:spPr>
                  <a:xfrm>
                    <a:off x="774341" y="3146097"/>
                    <a:ext cx="567891" cy="461665"/>
                  </a:xfrm>
                  <a:prstGeom prst="rect">
                    <a:avLst/>
                  </a:prstGeom>
                  <a:noFill/>
                </p:spPr>
                <p:txBody>
                  <a:bodyPr wrap="square" rtlCol="0">
                    <a:spAutoFit/>
                  </a:bodyPr>
                  <a:lstStyle/>
                  <a:p>
                    <a:pPr algn="ctr"/>
                    <a:r>
                      <a:rPr lang="en-US" altLang="ko-KR" sz="2400"/>
                      <a:t>(b)</a:t>
                    </a:r>
                    <a:endParaRPr lang="ko-KR" altLang="en-US" sz="2400"/>
                  </a:p>
                </p:txBody>
              </p:sp>
            </p:grpSp>
            <p:grpSp>
              <p:nvGrpSpPr>
                <p:cNvPr id="18" name="그룹 17">
                  <a:extLst>
                    <a:ext uri="{FF2B5EF4-FFF2-40B4-BE49-F238E27FC236}">
                      <a16:creationId xmlns:a16="http://schemas.microsoft.com/office/drawing/2014/main" id="{AC785FA0-E8BC-EB6C-FC7F-EB40D3CDB4ED}"/>
                    </a:ext>
                  </a:extLst>
                </p:cNvPr>
                <p:cNvGrpSpPr/>
                <p:nvPr/>
              </p:nvGrpSpPr>
              <p:grpSpPr>
                <a:xfrm>
                  <a:off x="839430" y="-506061"/>
                  <a:ext cx="10412097" cy="3394915"/>
                  <a:chOff x="839430" y="-48861"/>
                  <a:chExt cx="10412097" cy="3394915"/>
                </a:xfrm>
              </p:grpSpPr>
              <p:grpSp>
                <p:nvGrpSpPr>
                  <p:cNvPr id="19" name="그룹 18">
                    <a:extLst>
                      <a:ext uri="{FF2B5EF4-FFF2-40B4-BE49-F238E27FC236}">
                        <a16:creationId xmlns:a16="http://schemas.microsoft.com/office/drawing/2014/main" id="{55372E9B-138F-317F-C67A-15D453450705}"/>
                      </a:ext>
                    </a:extLst>
                  </p:cNvPr>
                  <p:cNvGrpSpPr/>
                  <p:nvPr/>
                </p:nvGrpSpPr>
                <p:grpSpPr>
                  <a:xfrm>
                    <a:off x="839430" y="-48861"/>
                    <a:ext cx="10412097" cy="3394915"/>
                    <a:chOff x="770769" y="-48861"/>
                    <a:chExt cx="10412097" cy="3394915"/>
                  </a:xfrm>
                </p:grpSpPr>
                <p:sp>
                  <p:nvSpPr>
                    <p:cNvPr id="22" name="TextBox 21">
                      <a:extLst>
                        <a:ext uri="{FF2B5EF4-FFF2-40B4-BE49-F238E27FC236}">
                          <a16:creationId xmlns:a16="http://schemas.microsoft.com/office/drawing/2014/main" id="{7709C4A5-ECA5-6372-3D1F-55A4140BF412}"/>
                        </a:ext>
                      </a:extLst>
                    </p:cNvPr>
                    <p:cNvSpPr txBox="1"/>
                    <p:nvPr/>
                  </p:nvSpPr>
                  <p:spPr>
                    <a:xfrm>
                      <a:off x="770769" y="89931"/>
                      <a:ext cx="567891" cy="461665"/>
                    </a:xfrm>
                    <a:prstGeom prst="rect">
                      <a:avLst/>
                    </a:prstGeom>
                    <a:noFill/>
                  </p:spPr>
                  <p:txBody>
                    <a:bodyPr wrap="square" rtlCol="0">
                      <a:spAutoFit/>
                    </a:bodyPr>
                    <a:lstStyle/>
                    <a:p>
                      <a:pPr algn="ctr"/>
                      <a:r>
                        <a:rPr lang="en-US" altLang="ko-KR" sz="2400"/>
                        <a:t>(a)</a:t>
                      </a:r>
                      <a:endParaRPr lang="ko-KR" altLang="en-US" sz="2400"/>
                    </a:p>
                  </p:txBody>
                </p:sp>
                <p:grpSp>
                  <p:nvGrpSpPr>
                    <p:cNvPr id="23" name="그룹 22">
                      <a:extLst>
                        <a:ext uri="{FF2B5EF4-FFF2-40B4-BE49-F238E27FC236}">
                          <a16:creationId xmlns:a16="http://schemas.microsoft.com/office/drawing/2014/main" id="{91F03476-58BA-E91D-3CB3-9203648A26FE}"/>
                        </a:ext>
                      </a:extLst>
                    </p:cNvPr>
                    <p:cNvGrpSpPr/>
                    <p:nvPr/>
                  </p:nvGrpSpPr>
                  <p:grpSpPr>
                    <a:xfrm>
                      <a:off x="1040091" y="-48861"/>
                      <a:ext cx="10142775" cy="3394915"/>
                      <a:chOff x="1040091" y="-48861"/>
                      <a:chExt cx="10142775" cy="3394915"/>
                    </a:xfrm>
                  </p:grpSpPr>
                  <p:grpSp>
                    <p:nvGrpSpPr>
                      <p:cNvPr id="24" name="그룹 23">
                        <a:extLst>
                          <a:ext uri="{FF2B5EF4-FFF2-40B4-BE49-F238E27FC236}">
                            <a16:creationId xmlns:a16="http://schemas.microsoft.com/office/drawing/2014/main" id="{ED590B0B-E3C0-7BAF-F3F7-37301D9EB9D0}"/>
                          </a:ext>
                        </a:extLst>
                      </p:cNvPr>
                      <p:cNvGrpSpPr/>
                      <p:nvPr/>
                    </p:nvGrpSpPr>
                    <p:grpSpPr>
                      <a:xfrm>
                        <a:off x="3950541" y="54447"/>
                        <a:ext cx="7232325" cy="3291607"/>
                        <a:chOff x="3950541" y="-78903"/>
                        <a:chExt cx="7232325" cy="3291607"/>
                      </a:xfrm>
                    </p:grpSpPr>
                    <p:grpSp>
                      <p:nvGrpSpPr>
                        <p:cNvPr id="26" name="그룹 25">
                          <a:extLst>
                            <a:ext uri="{FF2B5EF4-FFF2-40B4-BE49-F238E27FC236}">
                              <a16:creationId xmlns:a16="http://schemas.microsoft.com/office/drawing/2014/main" id="{8E9B66DA-38B8-41DD-4DEE-38F6D9D5DEF2}"/>
                            </a:ext>
                          </a:extLst>
                        </p:cNvPr>
                        <p:cNvGrpSpPr/>
                        <p:nvPr/>
                      </p:nvGrpSpPr>
                      <p:grpSpPr>
                        <a:xfrm>
                          <a:off x="3950541" y="-78903"/>
                          <a:ext cx="7232325" cy="3291607"/>
                          <a:chOff x="3660593" y="6822"/>
                          <a:chExt cx="7232325" cy="3291607"/>
                        </a:xfrm>
                      </p:grpSpPr>
                      <p:pic>
                        <p:nvPicPr>
                          <p:cNvPr id="28" name="그림 27">
                            <a:extLst>
                              <a:ext uri="{FF2B5EF4-FFF2-40B4-BE49-F238E27FC236}">
                                <a16:creationId xmlns:a16="http://schemas.microsoft.com/office/drawing/2014/main" id="{DD62ADE1-D41E-E39E-3577-620295677522}"/>
                              </a:ext>
                            </a:extLst>
                          </p:cNvPr>
                          <p:cNvPicPr>
                            <a:picLocks noChangeAspect="1"/>
                          </p:cNvPicPr>
                          <p:nvPr/>
                        </p:nvPicPr>
                        <p:blipFill>
                          <a:blip r:embed="rId6"/>
                          <a:stretch>
                            <a:fillRect/>
                          </a:stretch>
                        </p:blipFill>
                        <p:spPr>
                          <a:xfrm>
                            <a:off x="3660593" y="9129"/>
                            <a:ext cx="4305300" cy="3289300"/>
                          </a:xfrm>
                          <a:prstGeom prst="rect">
                            <a:avLst/>
                          </a:prstGeom>
                        </p:spPr>
                      </p:pic>
                      <p:pic>
                        <p:nvPicPr>
                          <p:cNvPr id="68" name="그림 67">
                            <a:extLst>
                              <a:ext uri="{FF2B5EF4-FFF2-40B4-BE49-F238E27FC236}">
                                <a16:creationId xmlns:a16="http://schemas.microsoft.com/office/drawing/2014/main" id="{6D2D5D23-0803-8BB6-F654-BA01D61AFD94}"/>
                              </a:ext>
                            </a:extLst>
                          </p:cNvPr>
                          <p:cNvPicPr>
                            <a:picLocks noChangeAspect="1"/>
                          </p:cNvPicPr>
                          <p:nvPr/>
                        </p:nvPicPr>
                        <p:blipFill>
                          <a:blip r:embed="rId7"/>
                          <a:stretch>
                            <a:fillRect/>
                          </a:stretch>
                        </p:blipFill>
                        <p:spPr>
                          <a:xfrm>
                            <a:off x="6587618" y="6822"/>
                            <a:ext cx="4305300" cy="3289300"/>
                          </a:xfrm>
                          <a:prstGeom prst="rect">
                            <a:avLst/>
                          </a:prstGeom>
                        </p:spPr>
                      </p:pic>
                    </p:grpSp>
                    <p:pic>
                      <p:nvPicPr>
                        <p:cNvPr id="27" name="그림 26">
                          <a:extLst>
                            <a:ext uri="{FF2B5EF4-FFF2-40B4-BE49-F238E27FC236}">
                              <a16:creationId xmlns:a16="http://schemas.microsoft.com/office/drawing/2014/main" id="{77DE5593-5D0A-5B1A-4F3B-2C88784E256B}"/>
                            </a:ext>
                          </a:extLst>
                        </p:cNvPr>
                        <p:cNvPicPr>
                          <a:picLocks noChangeAspect="1"/>
                        </p:cNvPicPr>
                        <p:nvPr/>
                      </p:nvPicPr>
                      <p:blipFill>
                        <a:blip r:embed="rId5"/>
                        <a:stretch>
                          <a:fillRect/>
                        </a:stretch>
                      </p:blipFill>
                      <p:spPr>
                        <a:xfrm>
                          <a:off x="4995888" y="1709130"/>
                          <a:ext cx="727227" cy="868074"/>
                        </a:xfrm>
                        <a:prstGeom prst="rect">
                          <a:avLst/>
                        </a:prstGeom>
                      </p:spPr>
                    </p:pic>
                  </p:grpSp>
                  <p:pic>
                    <p:nvPicPr>
                      <p:cNvPr id="25" name="그림 24">
                        <a:extLst>
                          <a:ext uri="{FF2B5EF4-FFF2-40B4-BE49-F238E27FC236}">
                            <a16:creationId xmlns:a16="http://schemas.microsoft.com/office/drawing/2014/main" id="{0536F541-476B-F791-19FC-37D9C472AE60}"/>
                          </a:ext>
                        </a:extLst>
                      </p:cNvPr>
                      <p:cNvPicPr>
                        <a:picLocks noChangeAspect="1"/>
                      </p:cNvPicPr>
                      <p:nvPr/>
                    </p:nvPicPr>
                    <p:blipFill rotWithShape="1">
                      <a:blip r:embed="rId8"/>
                      <a:srcRect t="-2133" r="93922" b="2133"/>
                      <a:stretch/>
                    </p:blipFill>
                    <p:spPr>
                      <a:xfrm>
                        <a:off x="1040091" y="-48861"/>
                        <a:ext cx="261659" cy="3289300"/>
                      </a:xfrm>
                      <a:prstGeom prst="rect">
                        <a:avLst/>
                      </a:prstGeom>
                    </p:spPr>
                  </p:pic>
                </p:grpSp>
              </p:grpSp>
              <p:sp>
                <p:nvSpPr>
                  <p:cNvPr id="20" name="직사각형 19">
                    <a:extLst>
                      <a:ext uri="{FF2B5EF4-FFF2-40B4-BE49-F238E27FC236}">
                        <a16:creationId xmlns:a16="http://schemas.microsoft.com/office/drawing/2014/main" id="{A28E406A-6C3F-62CB-F1A9-32B0569BB511}"/>
                      </a:ext>
                    </a:extLst>
                  </p:cNvPr>
                  <p:cNvSpPr/>
                  <p:nvPr/>
                </p:nvSpPr>
                <p:spPr>
                  <a:xfrm>
                    <a:off x="5144238" y="3075447"/>
                    <a:ext cx="250032" cy="2101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1" name="그림 20">
                    <a:extLst>
                      <a:ext uri="{FF2B5EF4-FFF2-40B4-BE49-F238E27FC236}">
                        <a16:creationId xmlns:a16="http://schemas.microsoft.com/office/drawing/2014/main" id="{8D824DD1-113B-2549-EA5E-AB15A39F4D64}"/>
                      </a:ext>
                    </a:extLst>
                  </p:cNvPr>
                  <p:cNvPicPr>
                    <a:picLocks noChangeAspect="1"/>
                  </p:cNvPicPr>
                  <p:nvPr/>
                </p:nvPicPr>
                <p:blipFill rotWithShape="1">
                  <a:blip r:embed="rId9"/>
                  <a:srcRect l="26218" t="91429" r="68748" b="1345"/>
                  <a:stretch/>
                </p:blipFill>
                <p:spPr>
                  <a:xfrm>
                    <a:off x="5144238" y="3052466"/>
                    <a:ext cx="216694" cy="237722"/>
                  </a:xfrm>
                  <a:prstGeom prst="rect">
                    <a:avLst/>
                  </a:prstGeom>
                </p:spPr>
              </p:pic>
            </p:grpSp>
          </p:grpSp>
          <p:pic>
            <p:nvPicPr>
              <p:cNvPr id="15" name="그림 14">
                <a:extLst>
                  <a:ext uri="{FF2B5EF4-FFF2-40B4-BE49-F238E27FC236}">
                    <a16:creationId xmlns:a16="http://schemas.microsoft.com/office/drawing/2014/main" id="{5B484AC8-33CE-A4DD-2DF2-EAA990CF8403}"/>
                  </a:ext>
                </a:extLst>
              </p:cNvPr>
              <p:cNvPicPr>
                <a:picLocks noChangeAspect="1"/>
              </p:cNvPicPr>
              <p:nvPr/>
            </p:nvPicPr>
            <p:blipFill>
              <a:blip r:embed="rId10"/>
              <a:stretch>
                <a:fillRect/>
              </a:stretch>
            </p:blipFill>
            <p:spPr>
              <a:xfrm>
                <a:off x="5786290" y="1250257"/>
                <a:ext cx="727227" cy="1316789"/>
              </a:xfrm>
              <a:prstGeom prst="rect">
                <a:avLst/>
              </a:prstGeom>
            </p:spPr>
          </p:pic>
          <p:pic>
            <p:nvPicPr>
              <p:cNvPr id="16" name="그림 15">
                <a:extLst>
                  <a:ext uri="{FF2B5EF4-FFF2-40B4-BE49-F238E27FC236}">
                    <a16:creationId xmlns:a16="http://schemas.microsoft.com/office/drawing/2014/main" id="{3873A9A6-74FC-0464-96E5-6354D75658B6}"/>
                  </a:ext>
                </a:extLst>
              </p:cNvPr>
              <p:cNvPicPr>
                <a:picLocks noChangeAspect="1"/>
              </p:cNvPicPr>
              <p:nvPr/>
            </p:nvPicPr>
            <p:blipFill>
              <a:blip r:embed="rId11"/>
              <a:stretch>
                <a:fillRect/>
              </a:stretch>
            </p:blipFill>
            <p:spPr>
              <a:xfrm>
                <a:off x="7788938" y="4695824"/>
                <a:ext cx="1197319" cy="1052715"/>
              </a:xfrm>
              <a:prstGeom prst="rect">
                <a:avLst/>
              </a:prstGeom>
            </p:spPr>
          </p:pic>
        </p:grpSp>
        <p:pic>
          <p:nvPicPr>
            <p:cNvPr id="5" name="그림 4">
              <a:extLst>
                <a:ext uri="{FF2B5EF4-FFF2-40B4-BE49-F238E27FC236}">
                  <a16:creationId xmlns:a16="http://schemas.microsoft.com/office/drawing/2014/main" id="{C99603FD-BA88-BBDF-8E23-E5722C6BCB9C}"/>
                </a:ext>
              </a:extLst>
            </p:cNvPr>
            <p:cNvPicPr>
              <a:picLocks noChangeAspect="1"/>
            </p:cNvPicPr>
            <p:nvPr/>
          </p:nvPicPr>
          <p:blipFill>
            <a:blip r:embed="rId12"/>
            <a:stretch>
              <a:fillRect/>
            </a:stretch>
          </p:blipFill>
          <p:spPr>
            <a:xfrm>
              <a:off x="1091140" y="-23911"/>
              <a:ext cx="4305300" cy="3289300"/>
            </a:xfrm>
            <a:prstGeom prst="rect">
              <a:avLst/>
            </a:prstGeom>
          </p:spPr>
        </p:pic>
        <p:pic>
          <p:nvPicPr>
            <p:cNvPr id="13" name="그림 12">
              <a:extLst>
                <a:ext uri="{FF2B5EF4-FFF2-40B4-BE49-F238E27FC236}">
                  <a16:creationId xmlns:a16="http://schemas.microsoft.com/office/drawing/2014/main" id="{2411A7F6-BCF6-9DB6-A687-8F2C304C6907}"/>
                </a:ext>
              </a:extLst>
            </p:cNvPr>
            <p:cNvPicPr>
              <a:picLocks noChangeAspect="1"/>
            </p:cNvPicPr>
            <p:nvPr/>
          </p:nvPicPr>
          <p:blipFill>
            <a:blip r:embed="rId13"/>
            <a:stretch>
              <a:fillRect/>
            </a:stretch>
          </p:blipFill>
          <p:spPr>
            <a:xfrm>
              <a:off x="1098492" y="3133326"/>
              <a:ext cx="4305300" cy="3289300"/>
            </a:xfrm>
            <a:prstGeom prst="rect">
              <a:avLst/>
            </a:prstGeom>
          </p:spPr>
        </p:pic>
      </p:grpSp>
    </p:spTree>
    <p:extLst>
      <p:ext uri="{BB962C8B-B14F-4D97-AF65-F5344CB8AC3E}">
        <p14:creationId xmlns:p14="http://schemas.microsoft.com/office/powerpoint/2010/main" val="22693054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2BD0510-33EF-EF2B-5552-F495F7B8D65E}"/>
              </a:ext>
            </a:extLst>
          </p:cNvPr>
          <p:cNvSpPr txBox="1"/>
          <p:nvPr/>
        </p:nvSpPr>
        <p:spPr>
          <a:xfrm>
            <a:off x="208673" y="142196"/>
            <a:ext cx="2432037" cy="523220"/>
          </a:xfrm>
          <a:prstGeom prst="rect">
            <a:avLst/>
          </a:prstGeom>
          <a:noFill/>
        </p:spPr>
        <p:txBody>
          <a:bodyPr wrap="square" rtlCol="0">
            <a:spAutoFit/>
          </a:bodyPr>
          <a:lstStyle/>
          <a:p>
            <a:r>
              <a:rPr lang="en-US" altLang="ko-KR" sz="2800" b="1"/>
              <a:t>Fig.4</a:t>
            </a:r>
            <a:endParaRPr lang="ko-KR" altLang="en-US" sz="2800" b="1"/>
          </a:p>
        </p:txBody>
      </p:sp>
      <p:grpSp>
        <p:nvGrpSpPr>
          <p:cNvPr id="2" name="그룹 1">
            <a:extLst>
              <a:ext uri="{FF2B5EF4-FFF2-40B4-BE49-F238E27FC236}">
                <a16:creationId xmlns:a16="http://schemas.microsoft.com/office/drawing/2014/main" id="{0140AD2C-E910-FD2F-4D83-B13870FA1068}"/>
              </a:ext>
            </a:extLst>
          </p:cNvPr>
          <p:cNvGrpSpPr/>
          <p:nvPr/>
        </p:nvGrpSpPr>
        <p:grpSpPr>
          <a:xfrm>
            <a:off x="1676402" y="142196"/>
            <a:ext cx="10163957" cy="6554213"/>
            <a:chOff x="1091140" y="-124838"/>
            <a:chExt cx="10163957" cy="6554213"/>
          </a:xfrm>
        </p:grpSpPr>
        <p:grpSp>
          <p:nvGrpSpPr>
            <p:cNvPr id="3" name="그룹 2">
              <a:extLst>
                <a:ext uri="{FF2B5EF4-FFF2-40B4-BE49-F238E27FC236}">
                  <a16:creationId xmlns:a16="http://schemas.microsoft.com/office/drawing/2014/main" id="{3A114BFC-3281-1727-869D-8D0DDE5F4BAF}"/>
                </a:ext>
              </a:extLst>
            </p:cNvPr>
            <p:cNvGrpSpPr/>
            <p:nvPr/>
          </p:nvGrpSpPr>
          <p:grpSpPr>
            <a:xfrm>
              <a:off x="1108751" y="-124838"/>
              <a:ext cx="10146346" cy="6554213"/>
              <a:chOff x="1108751" y="-124838"/>
              <a:chExt cx="10146346" cy="6554213"/>
            </a:xfrm>
          </p:grpSpPr>
          <p:grpSp>
            <p:nvGrpSpPr>
              <p:cNvPr id="14" name="그룹 13">
                <a:extLst>
                  <a:ext uri="{FF2B5EF4-FFF2-40B4-BE49-F238E27FC236}">
                    <a16:creationId xmlns:a16="http://schemas.microsoft.com/office/drawing/2014/main" id="{0132ECF6-DBB1-332F-955B-A62D60576ECC}"/>
                  </a:ext>
                </a:extLst>
              </p:cNvPr>
              <p:cNvGrpSpPr/>
              <p:nvPr/>
            </p:nvGrpSpPr>
            <p:grpSpPr>
              <a:xfrm>
                <a:off x="1108751" y="-124838"/>
                <a:ext cx="10146346" cy="6554213"/>
                <a:chOff x="1108752" y="-506061"/>
                <a:chExt cx="10146346" cy="6554213"/>
              </a:xfrm>
            </p:grpSpPr>
            <p:grpSp>
              <p:nvGrpSpPr>
                <p:cNvPr id="69" name="그룹 68">
                  <a:extLst>
                    <a:ext uri="{FF2B5EF4-FFF2-40B4-BE49-F238E27FC236}">
                      <a16:creationId xmlns:a16="http://schemas.microsoft.com/office/drawing/2014/main" id="{81AAEFDD-0C67-6135-8DCD-AFDA591533C9}"/>
                    </a:ext>
                  </a:extLst>
                </p:cNvPr>
                <p:cNvGrpSpPr/>
                <p:nvPr/>
              </p:nvGrpSpPr>
              <p:grpSpPr>
                <a:xfrm>
                  <a:off x="4027489" y="2744960"/>
                  <a:ext cx="7227609" cy="3303192"/>
                  <a:chOff x="3962400" y="3107818"/>
                  <a:chExt cx="7227609" cy="3303192"/>
                </a:xfrm>
              </p:grpSpPr>
              <p:grpSp>
                <p:nvGrpSpPr>
                  <p:cNvPr id="71" name="그룹 70">
                    <a:extLst>
                      <a:ext uri="{FF2B5EF4-FFF2-40B4-BE49-F238E27FC236}">
                        <a16:creationId xmlns:a16="http://schemas.microsoft.com/office/drawing/2014/main" id="{FF13A9C7-49AD-8C24-4103-95AEEDE12272}"/>
                      </a:ext>
                    </a:extLst>
                  </p:cNvPr>
                  <p:cNvGrpSpPr/>
                  <p:nvPr/>
                </p:nvGrpSpPr>
                <p:grpSpPr>
                  <a:xfrm>
                    <a:off x="3962400" y="3107818"/>
                    <a:ext cx="7227609" cy="3303192"/>
                    <a:chOff x="3528570" y="-288528"/>
                    <a:chExt cx="7227609" cy="3303192"/>
                  </a:xfrm>
                </p:grpSpPr>
                <p:pic>
                  <p:nvPicPr>
                    <p:cNvPr id="73" name="그림 72">
                      <a:extLst>
                        <a:ext uri="{FF2B5EF4-FFF2-40B4-BE49-F238E27FC236}">
                          <a16:creationId xmlns:a16="http://schemas.microsoft.com/office/drawing/2014/main" id="{A57361BB-34BA-5910-4DA9-B38314370460}"/>
                        </a:ext>
                      </a:extLst>
                    </p:cNvPr>
                    <p:cNvPicPr>
                      <a:picLocks noChangeAspect="1"/>
                    </p:cNvPicPr>
                    <p:nvPr/>
                  </p:nvPicPr>
                  <p:blipFill>
                    <a:blip r:embed="rId3"/>
                    <a:stretch>
                      <a:fillRect/>
                    </a:stretch>
                  </p:blipFill>
                  <p:spPr>
                    <a:xfrm>
                      <a:off x="3528570" y="-274636"/>
                      <a:ext cx="4305300" cy="3289300"/>
                    </a:xfrm>
                    <a:prstGeom prst="rect">
                      <a:avLst/>
                    </a:prstGeom>
                  </p:spPr>
                </p:pic>
                <p:pic>
                  <p:nvPicPr>
                    <p:cNvPr id="74" name="그림 73">
                      <a:extLst>
                        <a:ext uri="{FF2B5EF4-FFF2-40B4-BE49-F238E27FC236}">
                          <a16:creationId xmlns:a16="http://schemas.microsoft.com/office/drawing/2014/main" id="{A9FAC3B0-71DA-737E-557F-00D6941323CC}"/>
                        </a:ext>
                      </a:extLst>
                    </p:cNvPr>
                    <p:cNvPicPr>
                      <a:picLocks noChangeAspect="1"/>
                    </p:cNvPicPr>
                    <p:nvPr/>
                  </p:nvPicPr>
                  <p:blipFill>
                    <a:blip r:embed="rId4"/>
                    <a:stretch>
                      <a:fillRect/>
                    </a:stretch>
                  </p:blipFill>
                  <p:spPr>
                    <a:xfrm>
                      <a:off x="6450879" y="-288528"/>
                      <a:ext cx="4305300" cy="3289300"/>
                    </a:xfrm>
                    <a:prstGeom prst="rect">
                      <a:avLst/>
                    </a:prstGeom>
                  </p:spPr>
                </p:pic>
              </p:grpSp>
              <p:pic>
                <p:nvPicPr>
                  <p:cNvPr id="72" name="그림 71">
                    <a:extLst>
                      <a:ext uri="{FF2B5EF4-FFF2-40B4-BE49-F238E27FC236}">
                        <a16:creationId xmlns:a16="http://schemas.microsoft.com/office/drawing/2014/main" id="{A6DA8B72-AA1F-FDD5-ABF7-1CF81DF2655E}"/>
                      </a:ext>
                    </a:extLst>
                  </p:cNvPr>
                  <p:cNvPicPr>
                    <a:picLocks noChangeAspect="1"/>
                  </p:cNvPicPr>
                  <p:nvPr/>
                </p:nvPicPr>
                <p:blipFill>
                  <a:blip r:embed="rId5"/>
                  <a:stretch>
                    <a:fillRect/>
                  </a:stretch>
                </p:blipFill>
                <p:spPr>
                  <a:xfrm>
                    <a:off x="8967450" y="4862101"/>
                    <a:ext cx="727227" cy="868074"/>
                  </a:xfrm>
                  <a:prstGeom prst="rect">
                    <a:avLst/>
                  </a:prstGeom>
                </p:spPr>
              </p:pic>
            </p:grpSp>
            <p:grpSp>
              <p:nvGrpSpPr>
                <p:cNvPr id="18" name="그룹 17">
                  <a:extLst>
                    <a:ext uri="{FF2B5EF4-FFF2-40B4-BE49-F238E27FC236}">
                      <a16:creationId xmlns:a16="http://schemas.microsoft.com/office/drawing/2014/main" id="{AC785FA0-E8BC-EB6C-FC7F-EB40D3CDB4ED}"/>
                    </a:ext>
                  </a:extLst>
                </p:cNvPr>
                <p:cNvGrpSpPr/>
                <p:nvPr/>
              </p:nvGrpSpPr>
              <p:grpSpPr>
                <a:xfrm>
                  <a:off x="1108752" y="-506061"/>
                  <a:ext cx="10142775" cy="3394915"/>
                  <a:chOff x="1108752" y="-48861"/>
                  <a:chExt cx="10142775" cy="3394915"/>
                </a:xfrm>
              </p:grpSpPr>
              <p:grpSp>
                <p:nvGrpSpPr>
                  <p:cNvPr id="23" name="그룹 22">
                    <a:extLst>
                      <a:ext uri="{FF2B5EF4-FFF2-40B4-BE49-F238E27FC236}">
                        <a16:creationId xmlns:a16="http://schemas.microsoft.com/office/drawing/2014/main" id="{91F03476-58BA-E91D-3CB3-9203648A26FE}"/>
                      </a:ext>
                    </a:extLst>
                  </p:cNvPr>
                  <p:cNvGrpSpPr/>
                  <p:nvPr/>
                </p:nvGrpSpPr>
                <p:grpSpPr>
                  <a:xfrm>
                    <a:off x="1108752" y="-48861"/>
                    <a:ext cx="10142775" cy="3394915"/>
                    <a:chOff x="1040091" y="-48861"/>
                    <a:chExt cx="10142775" cy="3394915"/>
                  </a:xfrm>
                </p:grpSpPr>
                <p:grpSp>
                  <p:nvGrpSpPr>
                    <p:cNvPr id="24" name="그룹 23">
                      <a:extLst>
                        <a:ext uri="{FF2B5EF4-FFF2-40B4-BE49-F238E27FC236}">
                          <a16:creationId xmlns:a16="http://schemas.microsoft.com/office/drawing/2014/main" id="{ED590B0B-E3C0-7BAF-F3F7-37301D9EB9D0}"/>
                        </a:ext>
                      </a:extLst>
                    </p:cNvPr>
                    <p:cNvGrpSpPr/>
                    <p:nvPr/>
                  </p:nvGrpSpPr>
                  <p:grpSpPr>
                    <a:xfrm>
                      <a:off x="3950541" y="54447"/>
                      <a:ext cx="7232325" cy="3291607"/>
                      <a:chOff x="3950541" y="-78903"/>
                      <a:chExt cx="7232325" cy="3291607"/>
                    </a:xfrm>
                  </p:grpSpPr>
                  <p:grpSp>
                    <p:nvGrpSpPr>
                      <p:cNvPr id="26" name="그룹 25">
                        <a:extLst>
                          <a:ext uri="{FF2B5EF4-FFF2-40B4-BE49-F238E27FC236}">
                            <a16:creationId xmlns:a16="http://schemas.microsoft.com/office/drawing/2014/main" id="{8E9B66DA-38B8-41DD-4DEE-38F6D9D5DEF2}"/>
                          </a:ext>
                        </a:extLst>
                      </p:cNvPr>
                      <p:cNvGrpSpPr/>
                      <p:nvPr/>
                    </p:nvGrpSpPr>
                    <p:grpSpPr>
                      <a:xfrm>
                        <a:off x="3950541" y="-78903"/>
                        <a:ext cx="7232325" cy="3291607"/>
                        <a:chOff x="3660593" y="6822"/>
                        <a:chExt cx="7232325" cy="3291607"/>
                      </a:xfrm>
                    </p:grpSpPr>
                    <p:pic>
                      <p:nvPicPr>
                        <p:cNvPr id="28" name="그림 27">
                          <a:extLst>
                            <a:ext uri="{FF2B5EF4-FFF2-40B4-BE49-F238E27FC236}">
                              <a16:creationId xmlns:a16="http://schemas.microsoft.com/office/drawing/2014/main" id="{DD62ADE1-D41E-E39E-3577-620295677522}"/>
                            </a:ext>
                          </a:extLst>
                        </p:cNvPr>
                        <p:cNvPicPr>
                          <a:picLocks noChangeAspect="1"/>
                        </p:cNvPicPr>
                        <p:nvPr/>
                      </p:nvPicPr>
                      <p:blipFill>
                        <a:blip r:embed="rId6"/>
                        <a:stretch>
                          <a:fillRect/>
                        </a:stretch>
                      </p:blipFill>
                      <p:spPr>
                        <a:xfrm>
                          <a:off x="3660593" y="9129"/>
                          <a:ext cx="4305300" cy="3289300"/>
                        </a:xfrm>
                        <a:prstGeom prst="rect">
                          <a:avLst/>
                        </a:prstGeom>
                      </p:spPr>
                    </p:pic>
                    <p:pic>
                      <p:nvPicPr>
                        <p:cNvPr id="68" name="그림 67">
                          <a:extLst>
                            <a:ext uri="{FF2B5EF4-FFF2-40B4-BE49-F238E27FC236}">
                              <a16:creationId xmlns:a16="http://schemas.microsoft.com/office/drawing/2014/main" id="{6D2D5D23-0803-8BB6-F654-BA01D61AFD94}"/>
                            </a:ext>
                          </a:extLst>
                        </p:cNvPr>
                        <p:cNvPicPr>
                          <a:picLocks noChangeAspect="1"/>
                        </p:cNvPicPr>
                        <p:nvPr/>
                      </p:nvPicPr>
                      <p:blipFill>
                        <a:blip r:embed="rId7"/>
                        <a:stretch>
                          <a:fillRect/>
                        </a:stretch>
                      </p:blipFill>
                      <p:spPr>
                        <a:xfrm>
                          <a:off x="6587618" y="6822"/>
                          <a:ext cx="4305300" cy="3289300"/>
                        </a:xfrm>
                        <a:prstGeom prst="rect">
                          <a:avLst/>
                        </a:prstGeom>
                      </p:spPr>
                    </p:pic>
                  </p:grpSp>
                  <p:pic>
                    <p:nvPicPr>
                      <p:cNvPr id="27" name="그림 26">
                        <a:extLst>
                          <a:ext uri="{FF2B5EF4-FFF2-40B4-BE49-F238E27FC236}">
                            <a16:creationId xmlns:a16="http://schemas.microsoft.com/office/drawing/2014/main" id="{77DE5593-5D0A-5B1A-4F3B-2C88784E256B}"/>
                          </a:ext>
                        </a:extLst>
                      </p:cNvPr>
                      <p:cNvPicPr>
                        <a:picLocks noChangeAspect="1"/>
                      </p:cNvPicPr>
                      <p:nvPr/>
                    </p:nvPicPr>
                    <p:blipFill>
                      <a:blip r:embed="rId5"/>
                      <a:stretch>
                        <a:fillRect/>
                      </a:stretch>
                    </p:blipFill>
                    <p:spPr>
                      <a:xfrm>
                        <a:off x="4995888" y="1709130"/>
                        <a:ext cx="727227" cy="868074"/>
                      </a:xfrm>
                      <a:prstGeom prst="rect">
                        <a:avLst/>
                      </a:prstGeom>
                    </p:spPr>
                  </p:pic>
                </p:grpSp>
                <p:pic>
                  <p:nvPicPr>
                    <p:cNvPr id="25" name="그림 24">
                      <a:extLst>
                        <a:ext uri="{FF2B5EF4-FFF2-40B4-BE49-F238E27FC236}">
                          <a16:creationId xmlns:a16="http://schemas.microsoft.com/office/drawing/2014/main" id="{0536F541-476B-F791-19FC-37D9C472AE60}"/>
                        </a:ext>
                      </a:extLst>
                    </p:cNvPr>
                    <p:cNvPicPr>
                      <a:picLocks noChangeAspect="1"/>
                    </p:cNvPicPr>
                    <p:nvPr/>
                  </p:nvPicPr>
                  <p:blipFill rotWithShape="1">
                    <a:blip r:embed="rId8"/>
                    <a:srcRect t="-2133" r="93922" b="2133"/>
                    <a:stretch/>
                  </p:blipFill>
                  <p:spPr>
                    <a:xfrm>
                      <a:off x="1040091" y="-48861"/>
                      <a:ext cx="261659" cy="3289300"/>
                    </a:xfrm>
                    <a:prstGeom prst="rect">
                      <a:avLst/>
                    </a:prstGeom>
                  </p:spPr>
                </p:pic>
              </p:grpSp>
              <p:sp>
                <p:nvSpPr>
                  <p:cNvPr id="20" name="직사각형 19">
                    <a:extLst>
                      <a:ext uri="{FF2B5EF4-FFF2-40B4-BE49-F238E27FC236}">
                        <a16:creationId xmlns:a16="http://schemas.microsoft.com/office/drawing/2014/main" id="{A28E406A-6C3F-62CB-F1A9-32B0569BB511}"/>
                      </a:ext>
                    </a:extLst>
                  </p:cNvPr>
                  <p:cNvSpPr/>
                  <p:nvPr/>
                </p:nvSpPr>
                <p:spPr>
                  <a:xfrm>
                    <a:off x="5144238" y="3075447"/>
                    <a:ext cx="250032" cy="2101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1" name="그림 20">
                    <a:extLst>
                      <a:ext uri="{FF2B5EF4-FFF2-40B4-BE49-F238E27FC236}">
                        <a16:creationId xmlns:a16="http://schemas.microsoft.com/office/drawing/2014/main" id="{8D824DD1-113B-2549-EA5E-AB15A39F4D64}"/>
                      </a:ext>
                    </a:extLst>
                  </p:cNvPr>
                  <p:cNvPicPr>
                    <a:picLocks noChangeAspect="1"/>
                  </p:cNvPicPr>
                  <p:nvPr/>
                </p:nvPicPr>
                <p:blipFill rotWithShape="1">
                  <a:blip r:embed="rId9"/>
                  <a:srcRect l="26218" t="91429" r="68748" b="1345"/>
                  <a:stretch/>
                </p:blipFill>
                <p:spPr>
                  <a:xfrm>
                    <a:off x="5144238" y="3052466"/>
                    <a:ext cx="216694" cy="237722"/>
                  </a:xfrm>
                  <a:prstGeom prst="rect">
                    <a:avLst/>
                  </a:prstGeom>
                </p:spPr>
              </p:pic>
            </p:grpSp>
          </p:grpSp>
          <p:pic>
            <p:nvPicPr>
              <p:cNvPr id="15" name="그림 14">
                <a:extLst>
                  <a:ext uri="{FF2B5EF4-FFF2-40B4-BE49-F238E27FC236}">
                    <a16:creationId xmlns:a16="http://schemas.microsoft.com/office/drawing/2014/main" id="{5B484AC8-33CE-A4DD-2DF2-EAA990CF8403}"/>
                  </a:ext>
                </a:extLst>
              </p:cNvPr>
              <p:cNvPicPr>
                <a:picLocks noChangeAspect="1"/>
              </p:cNvPicPr>
              <p:nvPr/>
            </p:nvPicPr>
            <p:blipFill>
              <a:blip r:embed="rId10"/>
              <a:stretch>
                <a:fillRect/>
              </a:stretch>
            </p:blipFill>
            <p:spPr>
              <a:xfrm>
                <a:off x="5786290" y="1250257"/>
                <a:ext cx="727227" cy="1316789"/>
              </a:xfrm>
              <a:prstGeom prst="rect">
                <a:avLst/>
              </a:prstGeom>
            </p:spPr>
          </p:pic>
          <p:pic>
            <p:nvPicPr>
              <p:cNvPr id="16" name="그림 15">
                <a:extLst>
                  <a:ext uri="{FF2B5EF4-FFF2-40B4-BE49-F238E27FC236}">
                    <a16:creationId xmlns:a16="http://schemas.microsoft.com/office/drawing/2014/main" id="{3873A9A6-74FC-0464-96E5-6354D75658B6}"/>
                  </a:ext>
                </a:extLst>
              </p:cNvPr>
              <p:cNvPicPr>
                <a:picLocks noChangeAspect="1"/>
              </p:cNvPicPr>
              <p:nvPr/>
            </p:nvPicPr>
            <p:blipFill>
              <a:blip r:embed="rId11"/>
              <a:stretch>
                <a:fillRect/>
              </a:stretch>
            </p:blipFill>
            <p:spPr>
              <a:xfrm>
                <a:off x="7788938" y="4695824"/>
                <a:ext cx="1197319" cy="1052715"/>
              </a:xfrm>
              <a:prstGeom prst="rect">
                <a:avLst/>
              </a:prstGeom>
            </p:spPr>
          </p:pic>
        </p:grpSp>
        <p:pic>
          <p:nvPicPr>
            <p:cNvPr id="5" name="그림 4">
              <a:extLst>
                <a:ext uri="{FF2B5EF4-FFF2-40B4-BE49-F238E27FC236}">
                  <a16:creationId xmlns:a16="http://schemas.microsoft.com/office/drawing/2014/main" id="{C99603FD-BA88-BBDF-8E23-E5722C6BCB9C}"/>
                </a:ext>
              </a:extLst>
            </p:cNvPr>
            <p:cNvPicPr>
              <a:picLocks noChangeAspect="1"/>
            </p:cNvPicPr>
            <p:nvPr/>
          </p:nvPicPr>
          <p:blipFill>
            <a:blip r:embed="rId12"/>
            <a:stretch>
              <a:fillRect/>
            </a:stretch>
          </p:blipFill>
          <p:spPr>
            <a:xfrm>
              <a:off x="1091140" y="-23911"/>
              <a:ext cx="4305300" cy="3289300"/>
            </a:xfrm>
            <a:prstGeom prst="rect">
              <a:avLst/>
            </a:prstGeom>
          </p:spPr>
        </p:pic>
        <p:pic>
          <p:nvPicPr>
            <p:cNvPr id="13" name="그림 12">
              <a:extLst>
                <a:ext uri="{FF2B5EF4-FFF2-40B4-BE49-F238E27FC236}">
                  <a16:creationId xmlns:a16="http://schemas.microsoft.com/office/drawing/2014/main" id="{2411A7F6-BCF6-9DB6-A687-8F2C304C6907}"/>
                </a:ext>
              </a:extLst>
            </p:cNvPr>
            <p:cNvPicPr>
              <a:picLocks noChangeAspect="1"/>
            </p:cNvPicPr>
            <p:nvPr/>
          </p:nvPicPr>
          <p:blipFill>
            <a:blip r:embed="rId13"/>
            <a:stretch>
              <a:fillRect/>
            </a:stretch>
          </p:blipFill>
          <p:spPr>
            <a:xfrm>
              <a:off x="1098492" y="3133326"/>
              <a:ext cx="4305300" cy="3289300"/>
            </a:xfrm>
            <a:prstGeom prst="rect">
              <a:avLst/>
            </a:prstGeom>
          </p:spPr>
        </p:pic>
      </p:grpSp>
    </p:spTree>
    <p:extLst>
      <p:ext uri="{BB962C8B-B14F-4D97-AF65-F5344CB8AC3E}">
        <p14:creationId xmlns:p14="http://schemas.microsoft.com/office/powerpoint/2010/main" val="76327694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2BD0510-33EF-EF2B-5552-F495F7B8D65E}"/>
              </a:ext>
            </a:extLst>
          </p:cNvPr>
          <p:cNvSpPr txBox="1"/>
          <p:nvPr/>
        </p:nvSpPr>
        <p:spPr>
          <a:xfrm>
            <a:off x="208673" y="142196"/>
            <a:ext cx="2432037" cy="523220"/>
          </a:xfrm>
          <a:prstGeom prst="rect">
            <a:avLst/>
          </a:prstGeom>
          <a:noFill/>
        </p:spPr>
        <p:txBody>
          <a:bodyPr wrap="square" rtlCol="0">
            <a:spAutoFit/>
          </a:bodyPr>
          <a:lstStyle/>
          <a:p>
            <a:r>
              <a:rPr lang="en-US" altLang="ko-KR" sz="2800" b="1"/>
              <a:t>Fig.5</a:t>
            </a:r>
            <a:endParaRPr lang="ko-KR" altLang="en-US" sz="2800" b="1"/>
          </a:p>
        </p:txBody>
      </p:sp>
      <p:grpSp>
        <p:nvGrpSpPr>
          <p:cNvPr id="4" name="그룹 3">
            <a:extLst>
              <a:ext uri="{FF2B5EF4-FFF2-40B4-BE49-F238E27FC236}">
                <a16:creationId xmlns:a16="http://schemas.microsoft.com/office/drawing/2014/main" id="{C44C1790-C543-D3DF-82A9-53C83DE95BD3}"/>
              </a:ext>
            </a:extLst>
          </p:cNvPr>
          <p:cNvGrpSpPr>
            <a:grpSpLocks noChangeAspect="1"/>
          </p:cNvGrpSpPr>
          <p:nvPr/>
        </p:nvGrpSpPr>
        <p:grpSpPr>
          <a:xfrm>
            <a:off x="1280264" y="1497015"/>
            <a:ext cx="9793348" cy="3569934"/>
            <a:chOff x="2756445" y="1913586"/>
            <a:chExt cx="6812543" cy="2483352"/>
          </a:xfrm>
        </p:grpSpPr>
        <p:grpSp>
          <p:nvGrpSpPr>
            <p:cNvPr id="6" name="그룹 5">
              <a:extLst>
                <a:ext uri="{FF2B5EF4-FFF2-40B4-BE49-F238E27FC236}">
                  <a16:creationId xmlns:a16="http://schemas.microsoft.com/office/drawing/2014/main" id="{FCE670EF-18D8-6B51-8893-E1E718ACD95B}"/>
                </a:ext>
              </a:extLst>
            </p:cNvPr>
            <p:cNvGrpSpPr/>
            <p:nvPr/>
          </p:nvGrpSpPr>
          <p:grpSpPr>
            <a:xfrm>
              <a:off x="2756445" y="1913586"/>
              <a:ext cx="6812543" cy="2483352"/>
              <a:chOff x="2756445" y="1913586"/>
              <a:chExt cx="6812543" cy="2483352"/>
            </a:xfrm>
          </p:grpSpPr>
          <p:grpSp>
            <p:nvGrpSpPr>
              <p:cNvPr id="10" name="그룹 9">
                <a:extLst>
                  <a:ext uri="{FF2B5EF4-FFF2-40B4-BE49-F238E27FC236}">
                    <a16:creationId xmlns:a16="http://schemas.microsoft.com/office/drawing/2014/main" id="{688F49CB-DA52-C0C9-7494-F6EB857116BE}"/>
                  </a:ext>
                </a:extLst>
              </p:cNvPr>
              <p:cNvGrpSpPr>
                <a:grpSpLocks noChangeAspect="1"/>
              </p:cNvGrpSpPr>
              <p:nvPr/>
            </p:nvGrpSpPr>
            <p:grpSpPr>
              <a:xfrm>
                <a:off x="2756445" y="1913586"/>
                <a:ext cx="6812543" cy="2483352"/>
                <a:chOff x="2756445" y="1913586"/>
                <a:chExt cx="6812543" cy="2483352"/>
              </a:xfrm>
            </p:grpSpPr>
            <p:grpSp>
              <p:nvGrpSpPr>
                <p:cNvPr id="29" name="그룹 28">
                  <a:extLst>
                    <a:ext uri="{FF2B5EF4-FFF2-40B4-BE49-F238E27FC236}">
                      <a16:creationId xmlns:a16="http://schemas.microsoft.com/office/drawing/2014/main" id="{64383A4C-6547-5D7D-5D3D-B000336FF1D9}"/>
                    </a:ext>
                  </a:extLst>
                </p:cNvPr>
                <p:cNvGrpSpPr>
                  <a:grpSpLocks noChangeAspect="1"/>
                </p:cNvGrpSpPr>
                <p:nvPr/>
              </p:nvGrpSpPr>
              <p:grpSpPr>
                <a:xfrm>
                  <a:off x="2756445" y="1913586"/>
                  <a:ext cx="6812543" cy="2483352"/>
                  <a:chOff x="2042163" y="1682102"/>
                  <a:chExt cx="7652718" cy="2789619"/>
                </a:xfrm>
              </p:grpSpPr>
              <p:grpSp>
                <p:nvGrpSpPr>
                  <p:cNvPr id="31" name="그룹 30">
                    <a:extLst>
                      <a:ext uri="{FF2B5EF4-FFF2-40B4-BE49-F238E27FC236}">
                        <a16:creationId xmlns:a16="http://schemas.microsoft.com/office/drawing/2014/main" id="{5AE310C8-217C-202B-2F8C-093271E51B18}"/>
                      </a:ext>
                    </a:extLst>
                  </p:cNvPr>
                  <p:cNvGrpSpPr/>
                  <p:nvPr/>
                </p:nvGrpSpPr>
                <p:grpSpPr>
                  <a:xfrm>
                    <a:off x="2042163" y="1682102"/>
                    <a:ext cx="6930897" cy="2723034"/>
                    <a:chOff x="2042163" y="1682102"/>
                    <a:chExt cx="6930897" cy="2723034"/>
                  </a:xfrm>
                </p:grpSpPr>
                <p:grpSp>
                  <p:nvGrpSpPr>
                    <p:cNvPr id="66" name="그룹 65">
                      <a:extLst>
                        <a:ext uri="{FF2B5EF4-FFF2-40B4-BE49-F238E27FC236}">
                          <a16:creationId xmlns:a16="http://schemas.microsoft.com/office/drawing/2014/main" id="{8B97ABF7-E680-7BF1-2C01-B299EF2ED86F}"/>
                        </a:ext>
                      </a:extLst>
                    </p:cNvPr>
                    <p:cNvGrpSpPr>
                      <a:grpSpLocks noChangeAspect="1"/>
                    </p:cNvGrpSpPr>
                    <p:nvPr/>
                  </p:nvGrpSpPr>
                  <p:grpSpPr>
                    <a:xfrm>
                      <a:off x="2610053" y="2241550"/>
                      <a:ext cx="1750484" cy="2146011"/>
                      <a:chOff x="817717" y="2630599"/>
                      <a:chExt cx="2329949" cy="2687739"/>
                    </a:xfrm>
                  </p:grpSpPr>
                  <p:pic>
                    <p:nvPicPr>
                      <p:cNvPr id="80" name="그림 79">
                        <a:extLst>
                          <a:ext uri="{FF2B5EF4-FFF2-40B4-BE49-F238E27FC236}">
                            <a16:creationId xmlns:a16="http://schemas.microsoft.com/office/drawing/2014/main" id="{9FC9A2D5-BA66-5B9C-AB99-82945CDF223D}"/>
                          </a:ext>
                        </a:extLst>
                      </p:cNvPr>
                      <p:cNvPicPr>
                        <a:picLocks noChangeAspect="1"/>
                      </p:cNvPicPr>
                      <p:nvPr/>
                    </p:nvPicPr>
                    <p:blipFill rotWithShape="1">
                      <a:blip r:embed="rId3">
                        <a:extLst>
                          <a:ext uri="{28A0092B-C50C-407E-A947-70E740481C1C}">
                            <a14:useLocalDpi xmlns:a14="http://schemas.microsoft.com/office/drawing/2010/main" val="0"/>
                          </a:ext>
                        </a:extLst>
                      </a:blip>
                      <a:srcRect l="18863" t="14937" r="19139" b="16489"/>
                      <a:stretch/>
                    </p:blipFill>
                    <p:spPr>
                      <a:xfrm>
                        <a:off x="817717" y="2630599"/>
                        <a:ext cx="2329949" cy="2687739"/>
                      </a:xfrm>
                      <a:prstGeom prst="rect">
                        <a:avLst/>
                      </a:prstGeom>
                    </p:spPr>
                  </p:pic>
                  <p:sp>
                    <p:nvSpPr>
                      <p:cNvPr id="81" name="화살표: 위쪽 80">
                        <a:extLst>
                          <a:ext uri="{FF2B5EF4-FFF2-40B4-BE49-F238E27FC236}">
                            <a16:creationId xmlns:a16="http://schemas.microsoft.com/office/drawing/2014/main" id="{1F308FF1-2A9C-F9D1-FDA8-DE28F2991E96}"/>
                          </a:ext>
                        </a:extLst>
                      </p:cNvPr>
                      <p:cNvSpPr/>
                      <p:nvPr/>
                    </p:nvSpPr>
                    <p:spPr>
                      <a:xfrm>
                        <a:off x="996607" y="2676330"/>
                        <a:ext cx="1967187" cy="2617584"/>
                      </a:xfrm>
                      <a:prstGeom prst="upArrow">
                        <a:avLst>
                          <a:gd name="adj1" fmla="val 100000"/>
                          <a:gd name="adj2" fmla="val 13189"/>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7" name="그림 66">
                      <a:extLst>
                        <a:ext uri="{FF2B5EF4-FFF2-40B4-BE49-F238E27FC236}">
                          <a16:creationId xmlns:a16="http://schemas.microsoft.com/office/drawing/2014/main" id="{B3BB097B-EE89-F286-F6BE-45761DF1AD65}"/>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5257332" y="2318109"/>
                      <a:ext cx="1758548" cy="2066566"/>
                    </a:xfrm>
                    <a:prstGeom prst="rect">
                      <a:avLst/>
                    </a:prstGeom>
                  </p:spPr>
                </p:pic>
                <p:pic>
                  <p:nvPicPr>
                    <p:cNvPr id="75" name="그림 74">
                      <a:extLst>
                        <a:ext uri="{FF2B5EF4-FFF2-40B4-BE49-F238E27FC236}">
                          <a16:creationId xmlns:a16="http://schemas.microsoft.com/office/drawing/2014/main" id="{907D3B36-8C43-4C75-F0E1-AA65F7591EB4}"/>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tretch>
                      <a:fillRect/>
                    </a:stretch>
                  </p:blipFill>
                  <p:spPr>
                    <a:xfrm>
                      <a:off x="7206370" y="2318109"/>
                      <a:ext cx="1766690" cy="2087027"/>
                    </a:xfrm>
                    <a:prstGeom prst="rect">
                      <a:avLst/>
                    </a:prstGeom>
                    <a:noFill/>
                  </p:spPr>
                </p:pic>
                <p:sp>
                  <p:nvSpPr>
                    <p:cNvPr id="76" name="TextBox 75">
                      <a:extLst>
                        <a:ext uri="{FF2B5EF4-FFF2-40B4-BE49-F238E27FC236}">
                          <a16:creationId xmlns:a16="http://schemas.microsoft.com/office/drawing/2014/main" id="{3D412FB5-46AB-479C-3129-4ABBAB191480}"/>
                        </a:ext>
                      </a:extLst>
                    </p:cNvPr>
                    <p:cNvSpPr txBox="1"/>
                    <p:nvPr/>
                  </p:nvSpPr>
                  <p:spPr>
                    <a:xfrm>
                      <a:off x="2042163" y="1682102"/>
                      <a:ext cx="567890" cy="414881"/>
                    </a:xfrm>
                    <a:prstGeom prst="rect">
                      <a:avLst/>
                    </a:prstGeom>
                    <a:noFill/>
                  </p:spPr>
                  <p:txBody>
                    <a:bodyPr wrap="square" rtlCol="0">
                      <a:spAutoFit/>
                    </a:bodyPr>
                    <a:lstStyle/>
                    <a:p>
                      <a:pPr algn="ctr"/>
                      <a:r>
                        <a:rPr lang="en-US" altLang="ko-KR"/>
                        <a:t>(a)</a:t>
                      </a:r>
                      <a:endParaRPr lang="ko-KR" altLang="en-US"/>
                    </a:p>
                  </p:txBody>
                </p:sp>
                <p:sp>
                  <p:nvSpPr>
                    <p:cNvPr id="77" name="TextBox 76">
                      <a:extLst>
                        <a:ext uri="{FF2B5EF4-FFF2-40B4-BE49-F238E27FC236}">
                          <a16:creationId xmlns:a16="http://schemas.microsoft.com/office/drawing/2014/main" id="{4164B1FB-5B89-9E4F-1399-EC31FF36E696}"/>
                        </a:ext>
                      </a:extLst>
                    </p:cNvPr>
                    <p:cNvSpPr txBox="1"/>
                    <p:nvPr/>
                  </p:nvSpPr>
                  <p:spPr>
                    <a:xfrm>
                      <a:off x="4689442" y="1682102"/>
                      <a:ext cx="567890" cy="414881"/>
                    </a:xfrm>
                    <a:prstGeom prst="rect">
                      <a:avLst/>
                    </a:prstGeom>
                    <a:noFill/>
                  </p:spPr>
                  <p:txBody>
                    <a:bodyPr wrap="square" rtlCol="0">
                      <a:spAutoFit/>
                    </a:bodyPr>
                    <a:lstStyle/>
                    <a:p>
                      <a:pPr algn="ctr"/>
                      <a:r>
                        <a:rPr lang="en-US" altLang="ko-KR"/>
                        <a:t>(b)</a:t>
                      </a:r>
                      <a:endParaRPr lang="ko-KR" altLang="en-US"/>
                    </a:p>
                  </p:txBody>
                </p:sp>
                <p:sp>
                  <p:nvSpPr>
                    <p:cNvPr id="78" name="화살표: 위쪽 77">
                      <a:extLst>
                        <a:ext uri="{FF2B5EF4-FFF2-40B4-BE49-F238E27FC236}">
                          <a16:creationId xmlns:a16="http://schemas.microsoft.com/office/drawing/2014/main" id="{F86A4AB9-B90C-9E59-99CD-2C895FE90379}"/>
                        </a:ext>
                      </a:extLst>
                    </p:cNvPr>
                    <p:cNvSpPr/>
                    <p:nvPr/>
                  </p:nvSpPr>
                  <p:spPr>
                    <a:xfrm>
                      <a:off x="5403876" y="2383826"/>
                      <a:ext cx="1463588" cy="1973591"/>
                    </a:xfrm>
                    <a:prstGeom prst="upArrow">
                      <a:avLst>
                        <a:gd name="adj1" fmla="val 100000"/>
                        <a:gd name="adj2" fmla="val 52664"/>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화살표: 위쪽 78">
                      <a:extLst>
                        <a:ext uri="{FF2B5EF4-FFF2-40B4-BE49-F238E27FC236}">
                          <a16:creationId xmlns:a16="http://schemas.microsoft.com/office/drawing/2014/main" id="{2B01F0F7-44E0-43EF-0DCB-56A2C966FF7B}"/>
                        </a:ext>
                      </a:extLst>
                    </p:cNvPr>
                    <p:cNvSpPr/>
                    <p:nvPr/>
                  </p:nvSpPr>
                  <p:spPr>
                    <a:xfrm>
                      <a:off x="7357921" y="2374826"/>
                      <a:ext cx="1463588" cy="1973591"/>
                    </a:xfrm>
                    <a:prstGeom prst="upArrow">
                      <a:avLst>
                        <a:gd name="adj1" fmla="val 100000"/>
                        <a:gd name="adj2" fmla="val 52664"/>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4" name="그림 63">
                    <a:extLst>
                      <a:ext uri="{FF2B5EF4-FFF2-40B4-BE49-F238E27FC236}">
                        <a16:creationId xmlns:a16="http://schemas.microsoft.com/office/drawing/2014/main" id="{EF0FE4AE-79F1-11ED-F328-370580895C43}"/>
                      </a:ext>
                    </a:extLst>
                  </p:cNvPr>
                  <p:cNvPicPr>
                    <a:picLocks noChangeAspect="1"/>
                  </p:cNvPicPr>
                  <p:nvPr/>
                </p:nvPicPr>
                <p:blipFill>
                  <a:blip r:embed="rId8"/>
                  <a:stretch>
                    <a:fillRect/>
                  </a:stretch>
                </p:blipFill>
                <p:spPr>
                  <a:xfrm>
                    <a:off x="4412888" y="3111567"/>
                    <a:ext cx="691698" cy="1360154"/>
                  </a:xfrm>
                  <a:prstGeom prst="rect">
                    <a:avLst/>
                  </a:prstGeom>
                </p:spPr>
              </p:pic>
              <p:pic>
                <p:nvPicPr>
                  <p:cNvPr id="65" name="그림 64">
                    <a:extLst>
                      <a:ext uri="{FF2B5EF4-FFF2-40B4-BE49-F238E27FC236}">
                        <a16:creationId xmlns:a16="http://schemas.microsoft.com/office/drawing/2014/main" id="{033A8E3B-382B-F7D8-E582-77D661B4EB6C}"/>
                      </a:ext>
                    </a:extLst>
                  </p:cNvPr>
                  <p:cNvPicPr>
                    <a:picLocks noChangeAspect="1"/>
                  </p:cNvPicPr>
                  <p:nvPr/>
                </p:nvPicPr>
                <p:blipFill>
                  <a:blip r:embed="rId9"/>
                  <a:stretch>
                    <a:fillRect/>
                  </a:stretch>
                </p:blipFill>
                <p:spPr>
                  <a:xfrm>
                    <a:off x="9043971" y="3111567"/>
                    <a:ext cx="650910" cy="1293568"/>
                  </a:xfrm>
                  <a:prstGeom prst="rect">
                    <a:avLst/>
                  </a:prstGeom>
                </p:spPr>
              </p:pic>
            </p:grpSp>
            <p:sp>
              <p:nvSpPr>
                <p:cNvPr id="30" name="타원 29">
                  <a:extLst>
                    <a:ext uri="{FF2B5EF4-FFF2-40B4-BE49-F238E27FC236}">
                      <a16:creationId xmlns:a16="http://schemas.microsoft.com/office/drawing/2014/main" id="{649CCF33-F7FB-A071-2813-742DC9062EEC}"/>
                    </a:ext>
                  </a:extLst>
                </p:cNvPr>
                <p:cNvSpPr/>
                <p:nvPr/>
              </p:nvSpPr>
              <p:spPr>
                <a:xfrm>
                  <a:off x="4479052" y="3635498"/>
                  <a:ext cx="121523" cy="112590"/>
                </a:xfrm>
                <a:prstGeom prst="ellipse">
                  <a:avLst/>
                </a:prstGeom>
                <a:solidFill>
                  <a:schemeClr val="bg1"/>
                </a:solidFill>
                <a:ln w="12700">
                  <a:solidFill>
                    <a:srgbClr val="52525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E3CD805C-95A3-2058-33CD-D495C8004207}"/>
                  </a:ext>
                </a:extLst>
              </p:cNvPr>
              <p:cNvSpPr txBox="1"/>
              <p:nvPr/>
            </p:nvSpPr>
            <p:spPr>
              <a:xfrm>
                <a:off x="7705828" y="2226084"/>
                <a:ext cx="1215801" cy="246221"/>
              </a:xfrm>
              <a:prstGeom prst="rect">
                <a:avLst/>
              </a:prstGeom>
              <a:noFill/>
            </p:spPr>
            <p:txBody>
              <a:bodyPr wrap="square" rtlCol="0">
                <a:spAutoFit/>
              </a:bodyPr>
              <a:lstStyle/>
              <a:p>
                <a:r>
                  <a:rPr lang="en-US" altLang="ko-KR" sz="1000" b="1"/>
                  <a:t>: Dipole source</a:t>
                </a:r>
                <a:endParaRPr lang="ko-KR" altLang="en-US" sz="1000" b="1"/>
              </a:p>
            </p:txBody>
          </p:sp>
        </p:grpSp>
        <p:sp>
          <p:nvSpPr>
            <p:cNvPr id="7" name="타원 6">
              <a:extLst>
                <a:ext uri="{FF2B5EF4-FFF2-40B4-BE49-F238E27FC236}">
                  <a16:creationId xmlns:a16="http://schemas.microsoft.com/office/drawing/2014/main" id="{1920C6B8-42AB-B41B-4A78-3D2E4C270FB4}"/>
                </a:ext>
              </a:extLst>
            </p:cNvPr>
            <p:cNvSpPr/>
            <p:nvPr/>
          </p:nvSpPr>
          <p:spPr>
            <a:xfrm>
              <a:off x="6332410" y="3120293"/>
              <a:ext cx="121523" cy="112590"/>
            </a:xfrm>
            <a:prstGeom prst="ellipse">
              <a:avLst/>
            </a:prstGeom>
            <a:solidFill>
              <a:schemeClr val="bg1"/>
            </a:solidFill>
            <a:ln w="12700">
              <a:solidFill>
                <a:srgbClr val="52525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타원 7">
              <a:extLst>
                <a:ext uri="{FF2B5EF4-FFF2-40B4-BE49-F238E27FC236}">
                  <a16:creationId xmlns:a16="http://schemas.microsoft.com/office/drawing/2014/main" id="{E6DFEFDD-A208-1CA4-745F-301E6F33D2AA}"/>
                </a:ext>
              </a:extLst>
            </p:cNvPr>
            <p:cNvSpPr/>
            <p:nvPr/>
          </p:nvSpPr>
          <p:spPr>
            <a:xfrm>
              <a:off x="8079287" y="2650371"/>
              <a:ext cx="121523" cy="112590"/>
            </a:xfrm>
            <a:prstGeom prst="ellipse">
              <a:avLst/>
            </a:prstGeom>
            <a:solidFill>
              <a:schemeClr val="bg1"/>
            </a:solidFill>
            <a:ln w="12700">
              <a:solidFill>
                <a:srgbClr val="52525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타원 8">
              <a:extLst>
                <a:ext uri="{FF2B5EF4-FFF2-40B4-BE49-F238E27FC236}">
                  <a16:creationId xmlns:a16="http://schemas.microsoft.com/office/drawing/2014/main" id="{9B66C1B5-7988-848A-0A38-8FB60423691E}"/>
                </a:ext>
              </a:extLst>
            </p:cNvPr>
            <p:cNvSpPr/>
            <p:nvPr/>
          </p:nvSpPr>
          <p:spPr>
            <a:xfrm>
              <a:off x="7615737" y="2291603"/>
              <a:ext cx="121523" cy="112590"/>
            </a:xfrm>
            <a:prstGeom prst="ellipse">
              <a:avLst/>
            </a:prstGeom>
            <a:solidFill>
              <a:schemeClr val="bg1"/>
            </a:solidFill>
            <a:ln w="12700">
              <a:solidFill>
                <a:srgbClr val="52525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216311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2BD0510-33EF-EF2B-5552-F495F7B8D65E}"/>
              </a:ext>
            </a:extLst>
          </p:cNvPr>
          <p:cNvSpPr txBox="1"/>
          <p:nvPr/>
        </p:nvSpPr>
        <p:spPr>
          <a:xfrm>
            <a:off x="208673" y="142196"/>
            <a:ext cx="2432037" cy="523220"/>
          </a:xfrm>
          <a:prstGeom prst="rect">
            <a:avLst/>
          </a:prstGeom>
          <a:noFill/>
        </p:spPr>
        <p:txBody>
          <a:bodyPr wrap="square" rtlCol="0">
            <a:spAutoFit/>
          </a:bodyPr>
          <a:lstStyle/>
          <a:p>
            <a:r>
              <a:rPr lang="en-US" altLang="ko-KR" sz="2800" b="1"/>
              <a:t>Fig.6</a:t>
            </a:r>
            <a:endParaRPr lang="ko-KR" altLang="en-US" sz="2800" b="1"/>
          </a:p>
        </p:txBody>
      </p:sp>
      <p:grpSp>
        <p:nvGrpSpPr>
          <p:cNvPr id="2" name="그룹 1">
            <a:extLst>
              <a:ext uri="{FF2B5EF4-FFF2-40B4-BE49-F238E27FC236}">
                <a16:creationId xmlns:a16="http://schemas.microsoft.com/office/drawing/2014/main" id="{4908C978-5143-2448-1FC1-C6A3F5393374}"/>
              </a:ext>
            </a:extLst>
          </p:cNvPr>
          <p:cNvGrpSpPr>
            <a:grpSpLocks noChangeAspect="1"/>
          </p:cNvGrpSpPr>
          <p:nvPr/>
        </p:nvGrpSpPr>
        <p:grpSpPr>
          <a:xfrm>
            <a:off x="432371" y="1790202"/>
            <a:ext cx="9836898" cy="3357395"/>
            <a:chOff x="470260" y="1667999"/>
            <a:chExt cx="9522467" cy="3250077"/>
          </a:xfrm>
        </p:grpSpPr>
        <p:pic>
          <p:nvPicPr>
            <p:cNvPr id="3" name="그림 2">
              <a:extLst>
                <a:ext uri="{FF2B5EF4-FFF2-40B4-BE49-F238E27FC236}">
                  <a16:creationId xmlns:a16="http://schemas.microsoft.com/office/drawing/2014/main" id="{E99F82F5-AC68-10D9-0DB9-24F6B415F6D1}"/>
                </a:ext>
              </a:extLst>
            </p:cNvPr>
            <p:cNvPicPr>
              <a:picLocks noChangeAspect="1"/>
            </p:cNvPicPr>
            <p:nvPr/>
          </p:nvPicPr>
          <p:blipFill>
            <a:blip r:embed="rId3"/>
            <a:stretch>
              <a:fillRect/>
            </a:stretch>
          </p:blipFill>
          <p:spPr>
            <a:xfrm>
              <a:off x="470260" y="1723330"/>
              <a:ext cx="2325334" cy="3194746"/>
            </a:xfrm>
            <a:prstGeom prst="rect">
              <a:avLst/>
            </a:prstGeom>
          </p:spPr>
        </p:pic>
        <p:pic>
          <p:nvPicPr>
            <p:cNvPr id="5" name="그림 4">
              <a:extLst>
                <a:ext uri="{FF2B5EF4-FFF2-40B4-BE49-F238E27FC236}">
                  <a16:creationId xmlns:a16="http://schemas.microsoft.com/office/drawing/2014/main" id="{DAB80781-3AF0-CB72-04A3-879D5E1644C1}"/>
                </a:ext>
              </a:extLst>
            </p:cNvPr>
            <p:cNvPicPr>
              <a:picLocks noChangeAspect="1"/>
            </p:cNvPicPr>
            <p:nvPr/>
          </p:nvPicPr>
          <p:blipFill>
            <a:blip r:embed="rId4"/>
            <a:stretch>
              <a:fillRect/>
            </a:stretch>
          </p:blipFill>
          <p:spPr>
            <a:xfrm>
              <a:off x="3055232" y="1715893"/>
              <a:ext cx="2117030" cy="3044558"/>
            </a:xfrm>
            <a:prstGeom prst="rect">
              <a:avLst/>
            </a:prstGeom>
          </p:spPr>
        </p:pic>
        <p:pic>
          <p:nvPicPr>
            <p:cNvPr id="13" name="그림 12">
              <a:extLst>
                <a:ext uri="{FF2B5EF4-FFF2-40B4-BE49-F238E27FC236}">
                  <a16:creationId xmlns:a16="http://schemas.microsoft.com/office/drawing/2014/main" id="{2A2E07A0-4E07-A6FD-2718-051781B76B58}"/>
                </a:ext>
              </a:extLst>
            </p:cNvPr>
            <p:cNvPicPr>
              <a:picLocks noChangeAspect="1"/>
            </p:cNvPicPr>
            <p:nvPr/>
          </p:nvPicPr>
          <p:blipFill>
            <a:blip r:embed="rId5"/>
            <a:stretch>
              <a:fillRect/>
            </a:stretch>
          </p:blipFill>
          <p:spPr>
            <a:xfrm>
              <a:off x="5360007" y="1676119"/>
              <a:ext cx="2117030" cy="3092452"/>
            </a:xfrm>
            <a:prstGeom prst="rect">
              <a:avLst/>
            </a:prstGeom>
          </p:spPr>
        </p:pic>
        <p:pic>
          <p:nvPicPr>
            <p:cNvPr id="14" name="그림 13">
              <a:extLst>
                <a:ext uri="{FF2B5EF4-FFF2-40B4-BE49-F238E27FC236}">
                  <a16:creationId xmlns:a16="http://schemas.microsoft.com/office/drawing/2014/main" id="{351DEE8F-F9A7-011A-889A-EEB165B5FC90}"/>
                </a:ext>
              </a:extLst>
            </p:cNvPr>
            <p:cNvPicPr>
              <a:picLocks noChangeAspect="1"/>
            </p:cNvPicPr>
            <p:nvPr/>
          </p:nvPicPr>
          <p:blipFill>
            <a:blip r:embed="rId6"/>
            <a:stretch>
              <a:fillRect/>
            </a:stretch>
          </p:blipFill>
          <p:spPr>
            <a:xfrm>
              <a:off x="7814452" y="1667999"/>
              <a:ext cx="2178275" cy="3092452"/>
            </a:xfrm>
            <a:prstGeom prst="rect">
              <a:avLst/>
            </a:prstGeom>
          </p:spPr>
        </p:pic>
      </p:grpSp>
    </p:spTree>
    <p:extLst>
      <p:ext uri="{BB962C8B-B14F-4D97-AF65-F5344CB8AC3E}">
        <p14:creationId xmlns:p14="http://schemas.microsoft.com/office/powerpoint/2010/main" val="355991910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2BD0510-33EF-EF2B-5552-F495F7B8D65E}"/>
              </a:ext>
            </a:extLst>
          </p:cNvPr>
          <p:cNvSpPr txBox="1"/>
          <p:nvPr/>
        </p:nvSpPr>
        <p:spPr>
          <a:xfrm>
            <a:off x="208673" y="142196"/>
            <a:ext cx="2432037" cy="523220"/>
          </a:xfrm>
          <a:prstGeom prst="rect">
            <a:avLst/>
          </a:prstGeom>
          <a:noFill/>
        </p:spPr>
        <p:txBody>
          <a:bodyPr wrap="square" rtlCol="0">
            <a:spAutoFit/>
          </a:bodyPr>
          <a:lstStyle/>
          <a:p>
            <a:r>
              <a:rPr lang="en-US" altLang="ko-KR" sz="2800" b="1"/>
              <a:t>Fig.7</a:t>
            </a:r>
            <a:endParaRPr lang="ko-KR" altLang="en-US" sz="2800" b="1"/>
          </a:p>
        </p:txBody>
      </p:sp>
      <p:grpSp>
        <p:nvGrpSpPr>
          <p:cNvPr id="4" name="그룹 3">
            <a:extLst>
              <a:ext uri="{FF2B5EF4-FFF2-40B4-BE49-F238E27FC236}">
                <a16:creationId xmlns:a16="http://schemas.microsoft.com/office/drawing/2014/main" id="{60B8A953-6BB6-C46B-BEDF-6A1750B35AEE}"/>
              </a:ext>
            </a:extLst>
          </p:cNvPr>
          <p:cNvGrpSpPr>
            <a:grpSpLocks noChangeAspect="1"/>
          </p:cNvGrpSpPr>
          <p:nvPr/>
        </p:nvGrpSpPr>
        <p:grpSpPr>
          <a:xfrm>
            <a:off x="747070" y="813487"/>
            <a:ext cx="11354740" cy="4548285"/>
            <a:chOff x="1151896" y="581810"/>
            <a:chExt cx="10152960" cy="4066897"/>
          </a:xfrm>
        </p:grpSpPr>
        <p:grpSp>
          <p:nvGrpSpPr>
            <p:cNvPr id="6" name="그룹 5">
              <a:extLst>
                <a:ext uri="{FF2B5EF4-FFF2-40B4-BE49-F238E27FC236}">
                  <a16:creationId xmlns:a16="http://schemas.microsoft.com/office/drawing/2014/main" id="{AEE72066-0A1A-4904-1B7F-E490425FA6C9}"/>
                </a:ext>
              </a:extLst>
            </p:cNvPr>
            <p:cNvGrpSpPr/>
            <p:nvPr/>
          </p:nvGrpSpPr>
          <p:grpSpPr>
            <a:xfrm>
              <a:off x="1151896" y="1354644"/>
              <a:ext cx="10152960" cy="3294063"/>
              <a:chOff x="1142741" y="1613289"/>
              <a:chExt cx="10152960" cy="3294063"/>
            </a:xfrm>
          </p:grpSpPr>
          <p:grpSp>
            <p:nvGrpSpPr>
              <p:cNvPr id="10" name="그룹 9">
                <a:extLst>
                  <a:ext uri="{FF2B5EF4-FFF2-40B4-BE49-F238E27FC236}">
                    <a16:creationId xmlns:a16="http://schemas.microsoft.com/office/drawing/2014/main" id="{A022E04D-C13C-DFFE-103A-BA32093208EC}"/>
                  </a:ext>
                </a:extLst>
              </p:cNvPr>
              <p:cNvGrpSpPr/>
              <p:nvPr/>
            </p:nvGrpSpPr>
            <p:grpSpPr>
              <a:xfrm>
                <a:off x="1142741" y="1613289"/>
                <a:ext cx="10152960" cy="3294063"/>
                <a:chOff x="503549" y="1822450"/>
                <a:chExt cx="10152960" cy="3294063"/>
              </a:xfrm>
            </p:grpSpPr>
            <p:pic>
              <p:nvPicPr>
                <p:cNvPr id="20" name="그림 19">
                  <a:extLst>
                    <a:ext uri="{FF2B5EF4-FFF2-40B4-BE49-F238E27FC236}">
                      <a16:creationId xmlns:a16="http://schemas.microsoft.com/office/drawing/2014/main" id="{A03D154B-0115-09DC-ADED-78997F65893A}"/>
                    </a:ext>
                  </a:extLst>
                </p:cNvPr>
                <p:cNvPicPr>
                  <a:picLocks noChangeAspect="1"/>
                </p:cNvPicPr>
                <p:nvPr/>
              </p:nvPicPr>
              <p:blipFill>
                <a:blip r:embed="rId3"/>
                <a:stretch>
                  <a:fillRect/>
                </a:stretch>
              </p:blipFill>
              <p:spPr>
                <a:xfrm>
                  <a:off x="6351209" y="1822450"/>
                  <a:ext cx="4305300" cy="3289300"/>
                </a:xfrm>
                <a:prstGeom prst="rect">
                  <a:avLst/>
                </a:prstGeom>
              </p:spPr>
            </p:pic>
            <p:pic>
              <p:nvPicPr>
                <p:cNvPr id="21" name="그림 20">
                  <a:extLst>
                    <a:ext uri="{FF2B5EF4-FFF2-40B4-BE49-F238E27FC236}">
                      <a16:creationId xmlns:a16="http://schemas.microsoft.com/office/drawing/2014/main" id="{B91089A7-4E1B-A90B-9665-6BBEDEBA0724}"/>
                    </a:ext>
                  </a:extLst>
                </p:cNvPr>
                <p:cNvPicPr>
                  <a:picLocks noChangeAspect="1"/>
                </p:cNvPicPr>
                <p:nvPr/>
              </p:nvPicPr>
              <p:blipFill>
                <a:blip r:embed="rId4"/>
                <a:stretch>
                  <a:fillRect/>
                </a:stretch>
              </p:blipFill>
              <p:spPr>
                <a:xfrm>
                  <a:off x="3430152" y="1827213"/>
                  <a:ext cx="4305300" cy="3289300"/>
                </a:xfrm>
                <a:prstGeom prst="rect">
                  <a:avLst/>
                </a:prstGeom>
              </p:spPr>
            </p:pic>
            <p:pic>
              <p:nvPicPr>
                <p:cNvPr id="22" name="그림 21">
                  <a:extLst>
                    <a:ext uri="{FF2B5EF4-FFF2-40B4-BE49-F238E27FC236}">
                      <a16:creationId xmlns:a16="http://schemas.microsoft.com/office/drawing/2014/main" id="{6001A2AF-3B39-B732-E352-00DFF3925EA6}"/>
                    </a:ext>
                  </a:extLst>
                </p:cNvPr>
                <p:cNvPicPr>
                  <a:picLocks noChangeAspect="1"/>
                </p:cNvPicPr>
                <p:nvPr/>
              </p:nvPicPr>
              <p:blipFill>
                <a:blip r:embed="rId5"/>
                <a:stretch>
                  <a:fillRect/>
                </a:stretch>
              </p:blipFill>
              <p:spPr>
                <a:xfrm>
                  <a:off x="503549" y="1822450"/>
                  <a:ext cx="4305300" cy="3289300"/>
                </a:xfrm>
                <a:prstGeom prst="rect">
                  <a:avLst/>
                </a:prstGeom>
              </p:spPr>
            </p:pic>
          </p:grpSp>
          <p:sp>
            <p:nvSpPr>
              <p:cNvPr id="11" name="화살표: 아래쪽 10">
                <a:extLst>
                  <a:ext uri="{FF2B5EF4-FFF2-40B4-BE49-F238E27FC236}">
                    <a16:creationId xmlns:a16="http://schemas.microsoft.com/office/drawing/2014/main" id="{4B70A2BB-84F8-8877-5D1A-C5A06E3DDFF1}"/>
                  </a:ext>
                </a:extLst>
              </p:cNvPr>
              <p:cNvSpPr/>
              <p:nvPr/>
            </p:nvSpPr>
            <p:spPr>
              <a:xfrm>
                <a:off x="2998863" y="2731294"/>
                <a:ext cx="162403" cy="378231"/>
              </a:xfrm>
              <a:prstGeom prst="down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ACE95D4E-95DE-1F3E-E7A7-55B1226D8171}"/>
                  </a:ext>
                </a:extLst>
              </p:cNvPr>
              <p:cNvSpPr txBox="1"/>
              <p:nvPr/>
            </p:nvSpPr>
            <p:spPr>
              <a:xfrm>
                <a:off x="2526984" y="2441912"/>
                <a:ext cx="1130083" cy="276999"/>
              </a:xfrm>
              <a:prstGeom prst="rect">
                <a:avLst/>
              </a:prstGeom>
              <a:noFill/>
            </p:spPr>
            <p:txBody>
              <a:bodyPr wrap="square" rtlCol="0">
                <a:spAutoFit/>
              </a:bodyPr>
              <a:lstStyle/>
              <a:p>
                <a:pPr algn="ctr"/>
                <a:r>
                  <a:rPr lang="en-US" altLang="ko-KR" sz="1200" b="1">
                    <a:solidFill>
                      <a:schemeClr val="accent2">
                        <a:lumMod val="50000"/>
                      </a:schemeClr>
                    </a:solidFill>
                  </a:rPr>
                  <a:t>Default</a:t>
                </a:r>
                <a:endParaRPr lang="ko-KR" altLang="en-US" sz="1200" b="1">
                  <a:solidFill>
                    <a:schemeClr val="accent2">
                      <a:lumMod val="50000"/>
                    </a:schemeClr>
                  </a:solidFill>
                </a:endParaRPr>
              </a:p>
            </p:txBody>
          </p:sp>
          <p:sp>
            <p:nvSpPr>
              <p:cNvPr id="16" name="화살표: 아래쪽 15">
                <a:extLst>
                  <a:ext uri="{FF2B5EF4-FFF2-40B4-BE49-F238E27FC236}">
                    <a16:creationId xmlns:a16="http://schemas.microsoft.com/office/drawing/2014/main" id="{75A3B40F-0846-364E-A206-1FE68FD7A32D}"/>
                  </a:ext>
                </a:extLst>
              </p:cNvPr>
              <p:cNvSpPr/>
              <p:nvPr/>
            </p:nvSpPr>
            <p:spPr>
              <a:xfrm>
                <a:off x="5481647" y="2731294"/>
                <a:ext cx="162403" cy="378231"/>
              </a:xfrm>
              <a:prstGeom prst="down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467321CF-CD9D-4AB4-1A42-D7710DA7A6A9}"/>
                  </a:ext>
                </a:extLst>
              </p:cNvPr>
              <p:cNvSpPr txBox="1"/>
              <p:nvPr/>
            </p:nvSpPr>
            <p:spPr>
              <a:xfrm>
                <a:off x="5009768" y="2441912"/>
                <a:ext cx="1130083" cy="276999"/>
              </a:xfrm>
              <a:prstGeom prst="rect">
                <a:avLst/>
              </a:prstGeom>
              <a:noFill/>
            </p:spPr>
            <p:txBody>
              <a:bodyPr wrap="square" rtlCol="0">
                <a:spAutoFit/>
              </a:bodyPr>
              <a:lstStyle/>
              <a:p>
                <a:pPr algn="ctr"/>
                <a:r>
                  <a:rPr lang="en-US" altLang="ko-KR" sz="1200" b="1">
                    <a:solidFill>
                      <a:schemeClr val="accent2">
                        <a:lumMod val="50000"/>
                      </a:schemeClr>
                    </a:solidFill>
                  </a:rPr>
                  <a:t>Default</a:t>
                </a:r>
                <a:endParaRPr lang="ko-KR" altLang="en-US" sz="1200" b="1">
                  <a:solidFill>
                    <a:schemeClr val="accent2">
                      <a:lumMod val="50000"/>
                    </a:schemeClr>
                  </a:solidFill>
                </a:endParaRPr>
              </a:p>
            </p:txBody>
          </p:sp>
          <p:sp>
            <p:nvSpPr>
              <p:cNvPr id="18" name="화살표: 아래쪽 17">
                <a:extLst>
                  <a:ext uri="{FF2B5EF4-FFF2-40B4-BE49-F238E27FC236}">
                    <a16:creationId xmlns:a16="http://schemas.microsoft.com/office/drawing/2014/main" id="{066DC4CD-E40D-AB99-50FB-CE34FAE9FEBB}"/>
                  </a:ext>
                </a:extLst>
              </p:cNvPr>
              <p:cNvSpPr/>
              <p:nvPr/>
            </p:nvSpPr>
            <p:spPr>
              <a:xfrm>
                <a:off x="9169348" y="2774157"/>
                <a:ext cx="162403" cy="378231"/>
              </a:xfrm>
              <a:prstGeom prst="down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211CA93-0F2B-7FF6-56F4-9291030D701B}"/>
                  </a:ext>
                </a:extLst>
              </p:cNvPr>
              <p:cNvSpPr txBox="1"/>
              <p:nvPr/>
            </p:nvSpPr>
            <p:spPr>
              <a:xfrm>
                <a:off x="8697469" y="2484775"/>
                <a:ext cx="1130083" cy="276999"/>
              </a:xfrm>
              <a:prstGeom prst="rect">
                <a:avLst/>
              </a:prstGeom>
              <a:noFill/>
            </p:spPr>
            <p:txBody>
              <a:bodyPr wrap="square" rtlCol="0">
                <a:spAutoFit/>
              </a:bodyPr>
              <a:lstStyle/>
              <a:p>
                <a:pPr algn="ctr"/>
                <a:r>
                  <a:rPr lang="en-US" altLang="ko-KR" sz="1200" b="1">
                    <a:solidFill>
                      <a:schemeClr val="accent2">
                        <a:lumMod val="50000"/>
                      </a:schemeClr>
                    </a:solidFill>
                  </a:rPr>
                  <a:t>Default</a:t>
                </a:r>
                <a:endParaRPr lang="ko-KR" altLang="en-US" sz="1200" b="1">
                  <a:solidFill>
                    <a:schemeClr val="accent2">
                      <a:lumMod val="50000"/>
                    </a:schemeClr>
                  </a:solidFill>
                </a:endParaRPr>
              </a:p>
            </p:txBody>
          </p:sp>
        </p:grpSp>
        <p:sp>
          <p:nvSpPr>
            <p:cNvPr id="7" name="TextBox 6">
              <a:extLst>
                <a:ext uri="{FF2B5EF4-FFF2-40B4-BE49-F238E27FC236}">
                  <a16:creationId xmlns:a16="http://schemas.microsoft.com/office/drawing/2014/main" id="{473D6243-6FE3-D916-1C16-50897D135720}"/>
                </a:ext>
              </a:extLst>
            </p:cNvPr>
            <p:cNvSpPr txBox="1"/>
            <p:nvPr/>
          </p:nvSpPr>
          <p:spPr>
            <a:xfrm>
              <a:off x="1846614" y="581811"/>
              <a:ext cx="505543" cy="461665"/>
            </a:xfrm>
            <a:prstGeom prst="rect">
              <a:avLst/>
            </a:prstGeom>
            <a:noFill/>
          </p:spPr>
          <p:txBody>
            <a:bodyPr wrap="square" rtlCol="0">
              <a:spAutoFit/>
            </a:bodyPr>
            <a:lstStyle/>
            <a:p>
              <a:pPr algn="ctr"/>
              <a:r>
                <a:rPr lang="en-US" altLang="ko-KR" sz="2400"/>
                <a:t>(a)</a:t>
              </a:r>
              <a:endParaRPr lang="ko-KR" altLang="en-US" sz="2400"/>
            </a:p>
          </p:txBody>
        </p:sp>
        <p:sp>
          <p:nvSpPr>
            <p:cNvPr id="8" name="TextBox 7">
              <a:extLst>
                <a:ext uri="{FF2B5EF4-FFF2-40B4-BE49-F238E27FC236}">
                  <a16:creationId xmlns:a16="http://schemas.microsoft.com/office/drawing/2014/main" id="{29F33397-63E4-72F4-7E30-AE8E734D6D2B}"/>
                </a:ext>
              </a:extLst>
            </p:cNvPr>
            <p:cNvSpPr txBox="1"/>
            <p:nvPr/>
          </p:nvSpPr>
          <p:spPr>
            <a:xfrm>
              <a:off x="4766151" y="584480"/>
              <a:ext cx="505543" cy="461665"/>
            </a:xfrm>
            <a:prstGeom prst="rect">
              <a:avLst/>
            </a:prstGeom>
            <a:noFill/>
          </p:spPr>
          <p:txBody>
            <a:bodyPr wrap="square" rtlCol="0">
              <a:spAutoFit/>
            </a:bodyPr>
            <a:lstStyle/>
            <a:p>
              <a:pPr algn="ctr"/>
              <a:r>
                <a:rPr lang="en-US" altLang="ko-KR" sz="2400"/>
                <a:t>(b)</a:t>
              </a:r>
              <a:endParaRPr lang="ko-KR" altLang="en-US" sz="2400"/>
            </a:p>
          </p:txBody>
        </p:sp>
        <p:sp>
          <p:nvSpPr>
            <p:cNvPr id="9" name="TextBox 8">
              <a:extLst>
                <a:ext uri="{FF2B5EF4-FFF2-40B4-BE49-F238E27FC236}">
                  <a16:creationId xmlns:a16="http://schemas.microsoft.com/office/drawing/2014/main" id="{48B07C82-23A9-0588-124F-DD1C106EF9C5}"/>
                </a:ext>
              </a:extLst>
            </p:cNvPr>
            <p:cNvSpPr txBox="1"/>
            <p:nvPr/>
          </p:nvSpPr>
          <p:spPr>
            <a:xfrm>
              <a:off x="7685688" y="581810"/>
              <a:ext cx="505543" cy="461665"/>
            </a:xfrm>
            <a:prstGeom prst="rect">
              <a:avLst/>
            </a:prstGeom>
            <a:noFill/>
          </p:spPr>
          <p:txBody>
            <a:bodyPr wrap="square" rtlCol="0">
              <a:spAutoFit/>
            </a:bodyPr>
            <a:lstStyle/>
            <a:p>
              <a:pPr algn="ctr"/>
              <a:r>
                <a:rPr lang="en-US" altLang="ko-KR" sz="2400"/>
                <a:t>(c)</a:t>
              </a:r>
              <a:endParaRPr lang="ko-KR" altLang="en-US" sz="2400"/>
            </a:p>
          </p:txBody>
        </p:sp>
      </p:grpSp>
    </p:spTree>
    <p:extLst>
      <p:ext uri="{BB962C8B-B14F-4D97-AF65-F5344CB8AC3E}">
        <p14:creationId xmlns:p14="http://schemas.microsoft.com/office/powerpoint/2010/main" val="1541657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2BD0510-33EF-EF2B-5552-F495F7B8D65E}"/>
              </a:ext>
            </a:extLst>
          </p:cNvPr>
          <p:cNvSpPr txBox="1"/>
          <p:nvPr/>
        </p:nvSpPr>
        <p:spPr>
          <a:xfrm>
            <a:off x="208673" y="142196"/>
            <a:ext cx="2432037" cy="523220"/>
          </a:xfrm>
          <a:prstGeom prst="rect">
            <a:avLst/>
          </a:prstGeom>
          <a:noFill/>
        </p:spPr>
        <p:txBody>
          <a:bodyPr wrap="square" rtlCol="0">
            <a:spAutoFit/>
          </a:bodyPr>
          <a:lstStyle/>
          <a:p>
            <a:r>
              <a:rPr lang="en-US" altLang="ko-KR" sz="2800" b="1"/>
              <a:t>Fig.7</a:t>
            </a:r>
            <a:endParaRPr lang="ko-KR" altLang="en-US" sz="2800" b="1"/>
          </a:p>
        </p:txBody>
      </p:sp>
      <p:pic>
        <p:nvPicPr>
          <p:cNvPr id="6" name="그림 5" descr="예술, 스크린샷, 직사각형, 디자인이(가) 표시된 사진&#10;&#10;자동 생성된 설명">
            <a:extLst>
              <a:ext uri="{FF2B5EF4-FFF2-40B4-BE49-F238E27FC236}">
                <a16:creationId xmlns:a16="http://schemas.microsoft.com/office/drawing/2014/main" id="{7864237B-73D5-EA95-2B55-F7BF4DB70CB3}"/>
              </a:ext>
            </a:extLst>
          </p:cNvPr>
          <p:cNvPicPr>
            <a:picLocks noChangeAspect="1"/>
          </p:cNvPicPr>
          <p:nvPr/>
        </p:nvPicPr>
        <p:blipFill rotWithShape="1">
          <a:blip r:embed="rId3"/>
          <a:srcRect l="13534" r="13781"/>
          <a:stretch/>
        </p:blipFill>
        <p:spPr>
          <a:xfrm>
            <a:off x="817340" y="2786170"/>
            <a:ext cx="2411173" cy="2208843"/>
          </a:xfrm>
          <a:prstGeom prst="rect">
            <a:avLst/>
          </a:prstGeom>
        </p:spPr>
      </p:pic>
      <p:grpSp>
        <p:nvGrpSpPr>
          <p:cNvPr id="13" name="그룹 12">
            <a:extLst>
              <a:ext uri="{FF2B5EF4-FFF2-40B4-BE49-F238E27FC236}">
                <a16:creationId xmlns:a16="http://schemas.microsoft.com/office/drawing/2014/main" id="{E95CDD35-5F7D-F612-B494-841796C6187C}"/>
              </a:ext>
            </a:extLst>
          </p:cNvPr>
          <p:cNvGrpSpPr/>
          <p:nvPr/>
        </p:nvGrpSpPr>
        <p:grpSpPr>
          <a:xfrm>
            <a:off x="8963486" y="2436660"/>
            <a:ext cx="3013075" cy="2054860"/>
            <a:chOff x="2409061" y="0"/>
            <a:chExt cx="2361887" cy="1679983"/>
          </a:xfrm>
        </p:grpSpPr>
        <p:pic>
          <p:nvPicPr>
            <p:cNvPr id="14" name="그림 13" descr="도표이(가) 표시된 사진&#10;&#10;자동 생성된 설명">
              <a:extLst>
                <a:ext uri="{FF2B5EF4-FFF2-40B4-BE49-F238E27FC236}">
                  <a16:creationId xmlns:a16="http://schemas.microsoft.com/office/drawing/2014/main" id="{C052102F-35B7-1C70-5FBA-8B4182B9AE3F}"/>
                </a:ext>
              </a:extLst>
            </p:cNvPr>
            <p:cNvPicPr>
              <a:picLocks noChangeAspect="1"/>
            </p:cNvPicPr>
            <p:nvPr/>
          </p:nvPicPr>
          <p:blipFill rotWithShape="1">
            <a:blip r:embed="rId4">
              <a:extLst>
                <a:ext uri="{28A0092B-C50C-407E-A947-70E740481C1C}">
                  <a14:useLocalDpi xmlns:a14="http://schemas.microsoft.com/office/drawing/2010/main" val="0"/>
                </a:ext>
              </a:extLst>
            </a:blip>
            <a:srcRect l="38090" t="2" r="24565" b="12"/>
            <a:stretch/>
          </p:blipFill>
          <p:spPr>
            <a:xfrm>
              <a:off x="2409061" y="0"/>
              <a:ext cx="2361887" cy="1559987"/>
            </a:xfrm>
            <a:prstGeom prst="rect">
              <a:avLst/>
            </a:prstGeom>
          </p:spPr>
        </p:pic>
        <p:sp>
          <p:nvSpPr>
            <p:cNvPr id="16" name="Text Box 65">
              <a:extLst>
                <a:ext uri="{FF2B5EF4-FFF2-40B4-BE49-F238E27FC236}">
                  <a16:creationId xmlns:a16="http://schemas.microsoft.com/office/drawing/2014/main" id="{5B945715-0A7D-8D64-744B-408BF8D3E183}"/>
                </a:ext>
              </a:extLst>
            </p:cNvPr>
            <p:cNvSpPr txBox="1"/>
            <p:nvPr/>
          </p:nvSpPr>
          <p:spPr>
            <a:xfrm>
              <a:off x="3206750" y="1515745"/>
              <a:ext cx="329548" cy="164238"/>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indent="127000" algn="just" latinLnBrk="1">
                <a:lnSpc>
                  <a:spcPct val="120000"/>
                </a:lnSpc>
              </a:pPr>
              <a:r>
                <a:rPr lang="en-US" sz="1000" kern="100" spc="-35">
                  <a:solidFill>
                    <a:srgbClr val="000000"/>
                  </a:solidFill>
                  <a:effectLst/>
                  <a:latin typeface="Times New Roman" panose="02020603050405020304" pitchFamily="18" charset="0"/>
                  <a:ea typeface="-윤명조120"/>
                  <a:cs typeface="Arial" panose="020B0604020202020204" pitchFamily="34" charset="0"/>
                </a:rPr>
                <a:t>(b)</a:t>
              </a:r>
              <a:endParaRPr lang="ko-KR" sz="1000" kern="100" spc="-35">
                <a:solidFill>
                  <a:srgbClr val="000000"/>
                </a:solidFill>
                <a:effectLst/>
                <a:latin typeface="Times New Roman" panose="02020603050405020304" pitchFamily="18" charset="0"/>
                <a:ea typeface="-윤명조120"/>
                <a:cs typeface="Arial" panose="020B0604020202020204" pitchFamily="34" charset="0"/>
              </a:endParaRPr>
            </a:p>
          </p:txBody>
        </p:sp>
      </p:grpSp>
      <p:pic>
        <p:nvPicPr>
          <p:cNvPr id="3" name="그림 2">
            <a:extLst>
              <a:ext uri="{FF2B5EF4-FFF2-40B4-BE49-F238E27FC236}">
                <a16:creationId xmlns:a16="http://schemas.microsoft.com/office/drawing/2014/main" id="{8DAD3D0F-DAF8-114C-2FE8-CD9E9C0060EB}"/>
              </a:ext>
            </a:extLst>
          </p:cNvPr>
          <p:cNvPicPr>
            <a:picLocks noChangeAspect="1"/>
          </p:cNvPicPr>
          <p:nvPr/>
        </p:nvPicPr>
        <p:blipFill rotWithShape="1">
          <a:blip r:embed="rId5"/>
          <a:srcRect l="4379"/>
          <a:stretch/>
        </p:blipFill>
        <p:spPr>
          <a:xfrm>
            <a:off x="4465886" y="2126417"/>
            <a:ext cx="2922549" cy="2967497"/>
          </a:xfrm>
          <a:prstGeom prst="rect">
            <a:avLst/>
          </a:prstGeom>
        </p:spPr>
      </p:pic>
      <p:cxnSp>
        <p:nvCxnSpPr>
          <p:cNvPr id="8" name="직선 화살표 연결선 7">
            <a:extLst>
              <a:ext uri="{FF2B5EF4-FFF2-40B4-BE49-F238E27FC236}">
                <a16:creationId xmlns:a16="http://schemas.microsoft.com/office/drawing/2014/main" id="{C57F4108-4EE6-CEF8-46A7-8BF2B5639233}"/>
              </a:ext>
            </a:extLst>
          </p:cNvPr>
          <p:cNvCxnSpPr>
            <a:cxnSpLocks/>
          </p:cNvCxnSpPr>
          <p:nvPr/>
        </p:nvCxnSpPr>
        <p:spPr>
          <a:xfrm flipH="1">
            <a:off x="5337175" y="1969054"/>
            <a:ext cx="223263" cy="37409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14E7D95-C54B-C5D5-DB26-77088F22E425}"/>
              </a:ext>
            </a:extLst>
          </p:cNvPr>
          <p:cNvSpPr txBox="1"/>
          <p:nvPr/>
        </p:nvSpPr>
        <p:spPr>
          <a:xfrm>
            <a:off x="5560438" y="1730989"/>
            <a:ext cx="1944210" cy="307777"/>
          </a:xfrm>
          <a:prstGeom prst="rect">
            <a:avLst/>
          </a:prstGeom>
          <a:noFill/>
        </p:spPr>
        <p:txBody>
          <a:bodyPr wrap="square" rtlCol="0">
            <a:spAutoFit/>
          </a:bodyPr>
          <a:lstStyle/>
          <a:p>
            <a:r>
              <a:rPr lang="en-US" altLang="ko-KR" sz="1400" b="1"/>
              <a:t>Detection plane</a:t>
            </a:r>
            <a:endParaRPr lang="ko-KR" altLang="en-US" sz="1400" b="1"/>
          </a:p>
        </p:txBody>
      </p:sp>
      <p:cxnSp>
        <p:nvCxnSpPr>
          <p:cNvPr id="29" name="직선 화살표 연결선 28">
            <a:extLst>
              <a:ext uri="{FF2B5EF4-FFF2-40B4-BE49-F238E27FC236}">
                <a16:creationId xmlns:a16="http://schemas.microsoft.com/office/drawing/2014/main" id="{CE80A7ED-18AF-1403-C8E6-B8A8901C1A0B}"/>
              </a:ext>
            </a:extLst>
          </p:cNvPr>
          <p:cNvCxnSpPr>
            <a:cxnSpLocks/>
          </p:cNvCxnSpPr>
          <p:nvPr/>
        </p:nvCxnSpPr>
        <p:spPr>
          <a:xfrm flipH="1">
            <a:off x="7057289" y="3082093"/>
            <a:ext cx="44735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CFEED0D-F31F-E117-C008-E0811B6C7237}"/>
              </a:ext>
            </a:extLst>
          </p:cNvPr>
          <p:cNvSpPr txBox="1"/>
          <p:nvPr/>
        </p:nvSpPr>
        <p:spPr>
          <a:xfrm>
            <a:off x="7504648" y="2928204"/>
            <a:ext cx="579818" cy="307777"/>
          </a:xfrm>
          <a:prstGeom prst="rect">
            <a:avLst/>
          </a:prstGeom>
          <a:noFill/>
        </p:spPr>
        <p:txBody>
          <a:bodyPr wrap="square" rtlCol="0">
            <a:spAutoFit/>
          </a:bodyPr>
          <a:lstStyle/>
          <a:p>
            <a:r>
              <a:rPr lang="en-US" altLang="ko-KR" sz="1400" b="1"/>
              <a:t>PML</a:t>
            </a:r>
            <a:endParaRPr lang="ko-KR" altLang="en-US" sz="1400" b="1"/>
          </a:p>
        </p:txBody>
      </p:sp>
    </p:spTree>
    <p:extLst>
      <p:ext uri="{BB962C8B-B14F-4D97-AF65-F5344CB8AC3E}">
        <p14:creationId xmlns:p14="http://schemas.microsoft.com/office/powerpoint/2010/main" val="2850095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267B5AE-7D99-14F9-2439-761FE938183D}"/>
              </a:ext>
            </a:extLst>
          </p:cNvPr>
          <p:cNvSpPr txBox="1"/>
          <p:nvPr/>
        </p:nvSpPr>
        <p:spPr>
          <a:xfrm>
            <a:off x="274360" y="594488"/>
            <a:ext cx="9410218" cy="307777"/>
          </a:xfrm>
          <a:prstGeom prst="rect">
            <a:avLst/>
          </a:prstGeom>
          <a:noFill/>
        </p:spPr>
        <p:txBody>
          <a:bodyPr wrap="square" rtlCol="0">
            <a:spAutoFit/>
          </a:bodyPr>
          <a:lstStyle/>
          <a:p>
            <a:r>
              <a:rPr lang="en-US" altLang="ko-KR" sz="1400" b="1"/>
              <a:t>1. Introduction</a:t>
            </a:r>
            <a:endParaRPr lang="en-US" altLang="ko-KR" sz="1400"/>
          </a:p>
        </p:txBody>
      </p:sp>
      <p:sp>
        <p:nvSpPr>
          <p:cNvPr id="5" name="TextBox 4">
            <a:extLst>
              <a:ext uri="{FF2B5EF4-FFF2-40B4-BE49-F238E27FC236}">
                <a16:creationId xmlns:a16="http://schemas.microsoft.com/office/drawing/2014/main" id="{60801CB6-0BA1-C54B-E10B-4DBBA6F52808}"/>
              </a:ext>
            </a:extLst>
          </p:cNvPr>
          <p:cNvSpPr txBox="1"/>
          <p:nvPr/>
        </p:nvSpPr>
        <p:spPr>
          <a:xfrm>
            <a:off x="508535" y="982669"/>
            <a:ext cx="10866922" cy="255518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200">
                <a:latin typeface="noto"/>
              </a:rPr>
              <a:t>core-shell nanorod </a:t>
            </a:r>
            <a:r>
              <a:rPr lang="ko-KR" altLang="en-US" sz="1200">
                <a:latin typeface="noto"/>
              </a:rPr>
              <a:t>구조는 </a:t>
            </a:r>
            <a:r>
              <a:rPr lang="en-US" altLang="ko-KR" sz="1200">
                <a:latin typeface="noto"/>
              </a:rPr>
              <a:t>c-plane </a:t>
            </a:r>
            <a:r>
              <a:rPr lang="ko-KR" altLang="en-US" sz="1200">
                <a:latin typeface="noto"/>
              </a:rPr>
              <a:t>방향 대신 </a:t>
            </a:r>
            <a:r>
              <a:rPr lang="en-US" altLang="ko-KR" sz="1200">
                <a:latin typeface="noto"/>
              </a:rPr>
              <a:t>non-polar</a:t>
            </a:r>
            <a:r>
              <a:rPr lang="ko-KR" altLang="en-US" sz="1200">
                <a:latin typeface="noto"/>
              </a:rPr>
              <a:t>나 </a:t>
            </a:r>
            <a:r>
              <a:rPr lang="en-US" altLang="ko-KR" sz="1200">
                <a:latin typeface="noto"/>
              </a:rPr>
              <a:t>semi-polar plane</a:t>
            </a:r>
            <a:r>
              <a:rPr lang="ko-KR" altLang="en-US" sz="1200">
                <a:latin typeface="noto"/>
              </a:rPr>
              <a:t>으로 성장하기 때문에 내부 </a:t>
            </a:r>
            <a:r>
              <a:rPr lang="en-US" altLang="ko-KR" sz="1200">
                <a:latin typeface="noto"/>
              </a:rPr>
              <a:t>polarization</a:t>
            </a:r>
            <a:r>
              <a:rPr lang="ko-KR" altLang="en-US" sz="1200">
                <a:latin typeface="noto"/>
              </a:rPr>
              <a:t> </a:t>
            </a:r>
            <a:r>
              <a:rPr lang="en-US" altLang="ko-KR" sz="1200">
                <a:latin typeface="noto"/>
              </a:rPr>
              <a:t>field</a:t>
            </a:r>
            <a:r>
              <a:rPr lang="ko-KR" altLang="en-US" sz="1200">
                <a:latin typeface="noto"/>
              </a:rPr>
              <a:t>이 감소하여  </a:t>
            </a:r>
            <a:r>
              <a:rPr lang="en-US" altLang="ko-KR" sz="1200">
                <a:latin typeface="noto"/>
              </a:rPr>
              <a:t>QCSE</a:t>
            </a:r>
            <a:r>
              <a:rPr lang="ko-KR" altLang="en-US" sz="1200">
                <a:latin typeface="noto"/>
              </a:rPr>
              <a:t>를 제한하고 효율을 높일 수 있다 </a:t>
            </a:r>
            <a:r>
              <a:rPr lang="en-US" altLang="ko-KR" sz="1200">
                <a:latin typeface="noto"/>
              </a:rPr>
              <a:t>[ref].</a:t>
            </a:r>
          </a:p>
          <a:p>
            <a:pPr marL="285750" indent="-285750">
              <a:lnSpc>
                <a:spcPct val="150000"/>
              </a:lnSpc>
              <a:buFont typeface="Arial" panose="020B0604020202020204" pitchFamily="34" charset="0"/>
              <a:buChar char="•"/>
            </a:pPr>
            <a:r>
              <a:rPr lang="ko-KR" altLang="en-US" sz="1200">
                <a:latin typeface="noto"/>
              </a:rPr>
              <a:t>또한</a:t>
            </a:r>
            <a:r>
              <a:rPr lang="en-US" altLang="ko-KR" sz="1200">
                <a:latin typeface="noto"/>
              </a:rPr>
              <a:t>, </a:t>
            </a:r>
            <a:r>
              <a:rPr lang="ko-KR" altLang="en-US" sz="1200">
                <a:latin typeface="noto"/>
              </a:rPr>
              <a:t>이 구조를 통해</a:t>
            </a:r>
            <a:r>
              <a:rPr lang="en-US" altLang="ko-KR" sz="1200">
                <a:latin typeface="noto"/>
              </a:rPr>
              <a:t>,</a:t>
            </a:r>
            <a:r>
              <a:rPr lang="ko-KR" altLang="en-US" sz="1200">
                <a:latin typeface="noto"/>
              </a:rPr>
              <a:t> 높은 종횡비로 발광 표면적이 커지고</a:t>
            </a:r>
            <a:r>
              <a:rPr lang="en-US" altLang="ko-KR" sz="1200">
                <a:latin typeface="noto"/>
              </a:rPr>
              <a:t>, </a:t>
            </a:r>
            <a:r>
              <a:rPr lang="ko-KR" altLang="en-US" sz="1200">
                <a:latin typeface="noto"/>
              </a:rPr>
              <a:t>열</a:t>
            </a:r>
            <a:r>
              <a:rPr lang="en-US" altLang="ko-KR" sz="1200">
                <a:latin typeface="noto"/>
              </a:rPr>
              <a:t>,</a:t>
            </a:r>
            <a:r>
              <a:rPr lang="ko-KR" altLang="en-US" sz="1200">
                <a:latin typeface="noto"/>
              </a:rPr>
              <a:t>격자 불일치로 인한 </a:t>
            </a:r>
            <a:r>
              <a:rPr lang="en-US" altLang="ko-KR" sz="1200">
                <a:latin typeface="noto"/>
              </a:rPr>
              <a:t>dislocation</a:t>
            </a:r>
            <a:r>
              <a:rPr lang="ko-KR" altLang="en-US" sz="1200">
                <a:latin typeface="noto"/>
              </a:rPr>
              <a:t>이 감소하며</a:t>
            </a:r>
            <a:r>
              <a:rPr lang="en-US" altLang="ko-KR" sz="1200">
                <a:latin typeface="noto"/>
              </a:rPr>
              <a:t>, MQW</a:t>
            </a:r>
            <a:r>
              <a:rPr lang="ko-KR" altLang="en-US" sz="1200">
                <a:latin typeface="noto"/>
              </a:rPr>
              <a:t>에서 </a:t>
            </a:r>
            <a:r>
              <a:rPr lang="en-US" altLang="ko-KR" sz="1200" err="1">
                <a:latin typeface="noto"/>
              </a:rPr>
              <a:t>InGaN</a:t>
            </a:r>
            <a:r>
              <a:rPr lang="ko-KR" altLang="en-US" sz="1200">
                <a:latin typeface="noto"/>
              </a:rPr>
              <a:t>의 조성비에 따라</a:t>
            </a:r>
            <a:r>
              <a:rPr lang="en-US" altLang="ko-KR" sz="1200">
                <a:latin typeface="noto"/>
              </a:rPr>
              <a:t>, </a:t>
            </a:r>
            <a:r>
              <a:rPr lang="ko-KR" altLang="en-US" sz="1200">
                <a:latin typeface="noto"/>
              </a:rPr>
              <a:t>측면 </a:t>
            </a:r>
            <a:r>
              <a:rPr lang="en-US" altLang="ko-KR" sz="1200">
                <a:latin typeface="noto"/>
              </a:rPr>
              <a:t>– </a:t>
            </a:r>
            <a:r>
              <a:rPr lang="ko-KR" altLang="en-US" sz="1200">
                <a:latin typeface="noto"/>
              </a:rPr>
              <a:t>탑에서 넓은 스펙트럼의 파장이 방출되어 백색 </a:t>
            </a:r>
            <a:r>
              <a:rPr lang="en-US" altLang="ko-KR" sz="1200">
                <a:latin typeface="noto"/>
              </a:rPr>
              <a:t>LED</a:t>
            </a:r>
            <a:r>
              <a:rPr lang="ko-KR" altLang="en-US" sz="1200">
                <a:latin typeface="noto"/>
              </a:rPr>
              <a:t>도 구현할 수 있는 </a:t>
            </a:r>
            <a:r>
              <a:rPr lang="en-US" altLang="ko-KR" sz="1200">
                <a:latin typeface="noto"/>
              </a:rPr>
              <a:t>potential</a:t>
            </a:r>
            <a:r>
              <a:rPr lang="ko-KR" altLang="en-US" sz="1200">
                <a:latin typeface="noto"/>
              </a:rPr>
              <a:t>을 지니고 있다</a:t>
            </a:r>
            <a:r>
              <a:rPr lang="en-US" altLang="ko-KR" sz="1200">
                <a:latin typeface="noto"/>
              </a:rPr>
              <a:t>.</a:t>
            </a:r>
          </a:p>
          <a:p>
            <a:pPr marL="285750" indent="-285750">
              <a:lnSpc>
                <a:spcPct val="150000"/>
              </a:lnSpc>
              <a:buFont typeface="Arial" panose="020B0604020202020204" pitchFamily="34" charset="0"/>
              <a:buChar char="•"/>
            </a:pPr>
            <a:r>
              <a:rPr lang="ko-KR" altLang="en-US" sz="1200">
                <a:latin typeface="noto"/>
              </a:rPr>
              <a:t>이러한 장점들로 인해 결국 </a:t>
            </a:r>
            <a:r>
              <a:rPr lang="en-US" altLang="ko-KR" sz="1200">
                <a:latin typeface="noto"/>
              </a:rPr>
              <a:t>core-shell nanorod LED</a:t>
            </a:r>
            <a:r>
              <a:rPr lang="ko-KR" altLang="en-US" sz="1200">
                <a:latin typeface="noto"/>
              </a:rPr>
              <a:t>의 효율이 증가하고 이 효율은 주로 </a:t>
            </a:r>
            <a:r>
              <a:rPr lang="en-US" altLang="ko-KR" sz="1200">
                <a:latin typeface="noto"/>
              </a:rPr>
              <a:t>EQE</a:t>
            </a:r>
            <a:r>
              <a:rPr lang="ko-KR" altLang="en-US" sz="1200">
                <a:latin typeface="noto"/>
              </a:rPr>
              <a:t>로 판단된다</a:t>
            </a:r>
            <a:r>
              <a:rPr lang="en-US" altLang="ko-KR" sz="1200">
                <a:latin typeface="noto"/>
              </a:rPr>
              <a:t>.</a:t>
            </a:r>
          </a:p>
          <a:p>
            <a:pPr marL="285750" indent="-285750">
              <a:lnSpc>
                <a:spcPct val="150000"/>
              </a:lnSpc>
              <a:buFont typeface="Arial" panose="020B0604020202020204" pitchFamily="34" charset="0"/>
              <a:buChar char="•"/>
            </a:pPr>
            <a:r>
              <a:rPr lang="ko-KR" altLang="en-US" sz="1200">
                <a:latin typeface="noto"/>
              </a:rPr>
              <a:t>식</a:t>
            </a:r>
            <a:r>
              <a:rPr lang="en-US" altLang="ko-KR" sz="1200">
                <a:latin typeface="noto"/>
              </a:rPr>
              <a:t>(1)</a:t>
            </a:r>
            <a:r>
              <a:rPr lang="ko-KR" altLang="en-US" sz="1200">
                <a:latin typeface="noto"/>
              </a:rPr>
              <a:t>에 대해</a:t>
            </a:r>
            <a:r>
              <a:rPr lang="en-US" altLang="ko-KR" sz="1200">
                <a:latin typeface="noto"/>
              </a:rPr>
              <a:t>, EQE</a:t>
            </a:r>
            <a:r>
              <a:rPr lang="ko-KR" altLang="en-US" sz="1200">
                <a:latin typeface="noto"/>
              </a:rPr>
              <a:t>는 </a:t>
            </a:r>
            <a:r>
              <a:rPr lang="en-US" altLang="ko-KR" sz="1200">
                <a:latin typeface="noto"/>
              </a:rPr>
              <a:t>IQE</a:t>
            </a:r>
            <a:r>
              <a:rPr lang="ko-KR" altLang="en-US" sz="1200">
                <a:latin typeface="noto"/>
              </a:rPr>
              <a:t>와 </a:t>
            </a:r>
            <a:r>
              <a:rPr lang="en-US" altLang="ko-KR" sz="1200">
                <a:latin typeface="noto"/>
              </a:rPr>
              <a:t>LEE,</a:t>
            </a:r>
            <a:r>
              <a:rPr lang="ko-KR" altLang="en-US" sz="1200">
                <a:latin typeface="noto"/>
              </a:rPr>
              <a:t> 그리고 </a:t>
            </a:r>
            <a:r>
              <a:rPr lang="en-US" altLang="ko-KR" sz="1200">
                <a:latin typeface="noto"/>
              </a:rPr>
              <a:t>VE</a:t>
            </a:r>
            <a:r>
              <a:rPr lang="ko-KR" altLang="en-US" sz="1200">
                <a:latin typeface="noto"/>
              </a:rPr>
              <a:t>의 곱으로 나타나는데</a:t>
            </a:r>
            <a:r>
              <a:rPr lang="en-US" altLang="ko-KR" sz="1200">
                <a:latin typeface="noto"/>
              </a:rPr>
              <a:t>,</a:t>
            </a:r>
            <a:r>
              <a:rPr lang="ko-KR" altLang="en-US" sz="1200">
                <a:latin typeface="noto"/>
              </a:rPr>
              <a:t> </a:t>
            </a:r>
            <a:r>
              <a:rPr lang="en-US" altLang="ko-KR" sz="1200">
                <a:latin typeface="noto"/>
              </a:rPr>
              <a:t>IQE</a:t>
            </a:r>
            <a:r>
              <a:rPr lang="ko-KR" altLang="en-US" sz="1200">
                <a:latin typeface="noto"/>
              </a:rPr>
              <a:t>는 내부양자효율</a:t>
            </a:r>
            <a:r>
              <a:rPr lang="en-US" altLang="ko-KR" sz="1200">
                <a:latin typeface="noto"/>
              </a:rPr>
              <a:t>, VE</a:t>
            </a:r>
            <a:r>
              <a:rPr lang="ko-KR" altLang="en-US" sz="1200">
                <a:latin typeface="noto"/>
              </a:rPr>
              <a:t>는 </a:t>
            </a:r>
            <a:r>
              <a:rPr lang="ko-KR" altLang="en-US" sz="1200" err="1">
                <a:latin typeface="noto"/>
              </a:rPr>
              <a:t>전압효율이며</a:t>
            </a:r>
            <a:r>
              <a:rPr lang="en-US" altLang="ko-KR" sz="1200">
                <a:latin typeface="noto"/>
              </a:rPr>
              <a:t>, LEE</a:t>
            </a:r>
            <a:r>
              <a:rPr lang="ko-KR" altLang="en-US" sz="1200">
                <a:latin typeface="noto"/>
              </a:rPr>
              <a:t>는 광추출효율로서</a:t>
            </a:r>
            <a:r>
              <a:rPr lang="en-US" altLang="ko-KR" sz="1200">
                <a:latin typeface="noto"/>
              </a:rPr>
              <a:t>, </a:t>
            </a:r>
            <a:r>
              <a:rPr lang="ko-KR" altLang="en-US" sz="1200">
                <a:latin typeface="noto"/>
              </a:rPr>
              <a:t>자유 공간으로 </a:t>
            </a:r>
            <a:r>
              <a:rPr lang="ko-KR" altLang="en-US" sz="1200" err="1">
                <a:latin typeface="noto"/>
              </a:rPr>
              <a:t>퍼져나가는</a:t>
            </a:r>
            <a:r>
              <a:rPr lang="ko-KR" altLang="en-US" sz="1200">
                <a:latin typeface="noto"/>
              </a:rPr>
              <a:t> </a:t>
            </a:r>
            <a:r>
              <a:rPr lang="en-US" altLang="ko-KR" sz="1200">
                <a:latin typeface="noto"/>
              </a:rPr>
              <a:t>photon </a:t>
            </a:r>
            <a:r>
              <a:rPr lang="ko-KR" altLang="en-US" sz="1200">
                <a:latin typeface="noto"/>
              </a:rPr>
              <a:t>개수를 </a:t>
            </a:r>
            <a:r>
              <a:rPr lang="en-US" altLang="ko-KR" sz="1200">
                <a:latin typeface="noto"/>
              </a:rPr>
              <a:t>MQW</a:t>
            </a:r>
            <a:r>
              <a:rPr lang="ko-KR" altLang="en-US" sz="1200">
                <a:latin typeface="noto"/>
              </a:rPr>
              <a:t>에서 생성되는 광자 개수로 나눈 비율을 의미한다</a:t>
            </a:r>
            <a:r>
              <a:rPr lang="en-US" altLang="ko-KR" sz="1200">
                <a:latin typeface="noto"/>
              </a:rPr>
              <a:t>.</a:t>
            </a:r>
          </a:p>
          <a:p>
            <a:pPr marL="285750" indent="-285750">
              <a:lnSpc>
                <a:spcPct val="150000"/>
              </a:lnSpc>
              <a:buFont typeface="Arial" panose="020B0604020202020204" pitchFamily="34" charset="0"/>
              <a:buChar char="•"/>
            </a:pPr>
            <a:r>
              <a:rPr lang="ko-KR" altLang="en-US" sz="1200">
                <a:latin typeface="noto"/>
              </a:rPr>
              <a:t>특히</a:t>
            </a:r>
            <a:r>
              <a:rPr lang="en-US" altLang="ko-KR" sz="1200">
                <a:latin typeface="noto"/>
              </a:rPr>
              <a:t>, LEE</a:t>
            </a:r>
            <a:r>
              <a:rPr lang="ko-KR" altLang="en-US" sz="1200">
                <a:latin typeface="noto"/>
              </a:rPr>
              <a:t>를</a:t>
            </a:r>
            <a:r>
              <a:rPr lang="en-US" altLang="ko-KR" sz="1200">
                <a:latin typeface="noto"/>
              </a:rPr>
              <a:t> </a:t>
            </a:r>
            <a:r>
              <a:rPr lang="ko-KR" altLang="en-US" sz="1200" err="1">
                <a:latin typeface="noto"/>
              </a:rPr>
              <a:t>증대시키는</a:t>
            </a:r>
            <a:r>
              <a:rPr lang="ko-KR" altLang="en-US" sz="1200">
                <a:latin typeface="noto"/>
              </a:rPr>
              <a:t> 것에 대한 시뮬레이션 분석 연구는 돔 형태의 </a:t>
            </a:r>
            <a:r>
              <a:rPr lang="en-US" altLang="ko-KR" sz="1200">
                <a:latin typeface="noto"/>
              </a:rPr>
              <a:t>LED, patterned sapphire substrate (PSS) </a:t>
            </a:r>
            <a:r>
              <a:rPr lang="ko-KR" altLang="en-US" sz="1200">
                <a:latin typeface="noto"/>
              </a:rPr>
              <a:t>기술 등이 있으나 </a:t>
            </a:r>
            <a:r>
              <a:rPr lang="en-US" altLang="ko-KR" sz="1200">
                <a:latin typeface="noto"/>
              </a:rPr>
              <a:t>[Ref], </a:t>
            </a:r>
            <a:r>
              <a:rPr lang="ko-KR" altLang="en-US" sz="1200">
                <a:latin typeface="noto"/>
              </a:rPr>
              <a:t>아직 </a:t>
            </a:r>
            <a:r>
              <a:rPr lang="en-US" altLang="ko-KR" sz="1200">
                <a:latin typeface="noto"/>
              </a:rPr>
              <a:t>core-shell nanorod LED</a:t>
            </a:r>
            <a:r>
              <a:rPr lang="ko-KR" altLang="en-US" sz="1200">
                <a:latin typeface="noto"/>
              </a:rPr>
              <a:t>에 대한 연구는 미약하다</a:t>
            </a:r>
            <a:r>
              <a:rPr lang="en-US" altLang="ko-KR" sz="1200">
                <a:latin typeface="noto"/>
              </a:rPr>
              <a:t>.</a:t>
            </a:r>
          </a:p>
        </p:txBody>
      </p:sp>
      <p:sp>
        <p:nvSpPr>
          <p:cNvPr id="6" name="TextBox 5">
            <a:extLst>
              <a:ext uri="{FF2B5EF4-FFF2-40B4-BE49-F238E27FC236}">
                <a16:creationId xmlns:a16="http://schemas.microsoft.com/office/drawing/2014/main" id="{64A90790-86B9-A0BE-591C-6BA6090A2EBC}"/>
              </a:ext>
            </a:extLst>
          </p:cNvPr>
          <p:cNvSpPr txBox="1"/>
          <p:nvPr/>
        </p:nvSpPr>
        <p:spPr>
          <a:xfrm>
            <a:off x="69850" y="88900"/>
            <a:ext cx="1071704" cy="369332"/>
          </a:xfrm>
          <a:prstGeom prst="rect">
            <a:avLst/>
          </a:prstGeom>
          <a:solidFill>
            <a:srgbClr val="FF0000"/>
          </a:solidFill>
        </p:spPr>
        <p:txBody>
          <a:bodyPr wrap="none" rtlCol="0">
            <a:spAutoFit/>
          </a:bodyPr>
          <a:lstStyle/>
          <a:p>
            <a:r>
              <a:rPr lang="en-US" altLang="ko-KR" b="1"/>
              <a:t>Confirm</a:t>
            </a:r>
            <a:endParaRPr lang="ko-KR" altLang="en-US" b="1"/>
          </a:p>
        </p:txBody>
      </p:sp>
      <p:sp>
        <p:nvSpPr>
          <p:cNvPr id="7" name="TextBox 6">
            <a:extLst>
              <a:ext uri="{FF2B5EF4-FFF2-40B4-BE49-F238E27FC236}">
                <a16:creationId xmlns:a16="http://schemas.microsoft.com/office/drawing/2014/main" id="{84C13E55-C6BB-647B-7389-F86C76BEB888}"/>
              </a:ext>
            </a:extLst>
          </p:cNvPr>
          <p:cNvSpPr txBox="1"/>
          <p:nvPr/>
        </p:nvSpPr>
        <p:spPr>
          <a:xfrm>
            <a:off x="508535" y="3599395"/>
            <a:ext cx="10866922" cy="311072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200">
                <a:solidFill>
                  <a:srgbClr val="000000"/>
                </a:solidFill>
                <a:latin typeface="noto"/>
              </a:rPr>
              <a:t>A core-shell nanorod structure can be a good solution to obstruct the QCSE and enhance its efficiency.</a:t>
            </a:r>
          </a:p>
          <a:p>
            <a:pPr marL="285750" indent="-285750">
              <a:lnSpc>
                <a:spcPct val="150000"/>
              </a:lnSpc>
              <a:buFont typeface="Arial" panose="020B0604020202020204" pitchFamily="34" charset="0"/>
              <a:buChar char="•"/>
            </a:pPr>
            <a:r>
              <a:rPr lang="en-US" altLang="ko-KR" sz="1200">
                <a:solidFill>
                  <a:srgbClr val="000000"/>
                </a:solidFill>
                <a:latin typeface="noto"/>
              </a:rPr>
              <a:t>While the conventional planar LED has been grown to a c-plane, the growth of </a:t>
            </a:r>
            <a:r>
              <a:rPr lang="en-US" altLang="ko-KR" sz="1200" err="1">
                <a:solidFill>
                  <a:srgbClr val="000000"/>
                </a:solidFill>
                <a:latin typeface="noto"/>
              </a:rPr>
              <a:t>GaN</a:t>
            </a:r>
            <a:r>
              <a:rPr lang="en-US" altLang="ko-KR" sz="1200">
                <a:solidFill>
                  <a:srgbClr val="000000"/>
                </a:solidFill>
                <a:latin typeface="noto"/>
              </a:rPr>
              <a:t>-based core-shell nanorod LED is performed on a non-polar or semi-polar plane to decrease the internal polarization field [Ref].</a:t>
            </a:r>
          </a:p>
          <a:p>
            <a:pPr marL="285750" indent="-285750">
              <a:lnSpc>
                <a:spcPct val="150000"/>
              </a:lnSpc>
              <a:buFont typeface="Arial" panose="020B0604020202020204" pitchFamily="34" charset="0"/>
              <a:buChar char="•"/>
            </a:pPr>
            <a:r>
              <a:rPr lang="en-US" altLang="ko-KR" sz="1200" b="0" i="0">
                <a:solidFill>
                  <a:srgbClr val="000000"/>
                </a:solidFill>
                <a:effectLst/>
                <a:latin typeface="noto"/>
              </a:rPr>
              <a:t>Besides,</a:t>
            </a:r>
            <a:r>
              <a:rPr lang="ko-KR" altLang="en-US" sz="1200" b="0" i="0">
                <a:solidFill>
                  <a:srgbClr val="000000"/>
                </a:solidFill>
                <a:effectLst/>
                <a:latin typeface="noto"/>
              </a:rPr>
              <a:t> </a:t>
            </a:r>
            <a:r>
              <a:rPr lang="en-US" altLang="ko-KR" sz="1200" b="0" i="0">
                <a:solidFill>
                  <a:srgbClr val="000000"/>
                </a:solidFill>
                <a:effectLst/>
                <a:latin typeface="noto"/>
              </a:rPr>
              <a:t>improvement of optical properties can be also expected </a:t>
            </a:r>
            <a:r>
              <a:rPr lang="en-US" altLang="ko-KR" sz="1200">
                <a:solidFill>
                  <a:srgbClr val="000000"/>
                </a:solidFill>
                <a:latin typeface="noto"/>
              </a:rPr>
              <a:t>from</a:t>
            </a:r>
            <a:r>
              <a:rPr lang="en-US" altLang="ko-KR" sz="1200" b="0" i="0">
                <a:solidFill>
                  <a:srgbClr val="000000"/>
                </a:solidFill>
                <a:effectLst/>
                <a:latin typeface="noto"/>
              </a:rPr>
              <a:t> core-shell nanorod structure due to the expanded active area and reduced dislocations.</a:t>
            </a:r>
          </a:p>
          <a:p>
            <a:pPr marL="285750" indent="-285750">
              <a:lnSpc>
                <a:spcPct val="150000"/>
              </a:lnSpc>
              <a:buFont typeface="Arial" panose="020B0604020202020204" pitchFamily="34" charset="0"/>
              <a:buChar char="•"/>
            </a:pPr>
            <a:r>
              <a:rPr lang="en-US" altLang="ko-KR" sz="1200">
                <a:solidFill>
                  <a:srgbClr val="000000"/>
                </a:solidFill>
                <a:latin typeface="noto"/>
              </a:rPr>
              <a:t>These features result from a high aspect ratio and reduced influences of thermal and lattice mismatch, respectively [Ref].</a:t>
            </a:r>
          </a:p>
          <a:p>
            <a:pPr marL="285750" indent="-285750">
              <a:lnSpc>
                <a:spcPct val="150000"/>
              </a:lnSpc>
              <a:buFont typeface="Arial" panose="020B0604020202020204" pitchFamily="34" charset="0"/>
              <a:buChar char="•"/>
            </a:pPr>
            <a:r>
              <a:rPr lang="en-US" altLang="ko-KR" sz="1200">
                <a:solidFill>
                  <a:srgbClr val="000000"/>
                </a:solidFill>
                <a:latin typeface="noto"/>
              </a:rPr>
              <a:t>A core-shell nanorod structure also has the potential of manufacturing a white LED, emitting a wide spectrum of light as the composition ratio of </a:t>
            </a:r>
            <a:r>
              <a:rPr lang="en-US" altLang="ko-KR" sz="1200" err="1">
                <a:solidFill>
                  <a:srgbClr val="000000"/>
                </a:solidFill>
                <a:latin typeface="noto"/>
              </a:rPr>
              <a:t>InGaN</a:t>
            </a:r>
            <a:r>
              <a:rPr lang="en-US" altLang="ko-KR" sz="1200">
                <a:solidFill>
                  <a:srgbClr val="000000"/>
                </a:solidFill>
                <a:latin typeface="noto"/>
              </a:rPr>
              <a:t> [Ref].</a:t>
            </a:r>
          </a:p>
          <a:p>
            <a:pPr marL="285750" indent="-285750">
              <a:lnSpc>
                <a:spcPct val="150000"/>
              </a:lnSpc>
              <a:buFont typeface="Arial" panose="020B0604020202020204" pitchFamily="34" charset="0"/>
              <a:buChar char="•"/>
            </a:pPr>
            <a:r>
              <a:rPr lang="en-US" altLang="ko-KR" sz="1200">
                <a:solidFill>
                  <a:srgbClr val="000000"/>
                </a:solidFill>
                <a:latin typeface="noto"/>
              </a:rPr>
              <a:t>The external quantum efficiency (EQE) plays an important role in the estimation of LED performance.</a:t>
            </a:r>
          </a:p>
          <a:p>
            <a:pPr marL="285750" indent="-285750">
              <a:lnSpc>
                <a:spcPct val="150000"/>
              </a:lnSpc>
              <a:buFont typeface="Arial" panose="020B0604020202020204" pitchFamily="34" charset="0"/>
              <a:buChar char="•"/>
            </a:pPr>
            <a:r>
              <a:rPr lang="en-US" altLang="ko-KR" sz="1200" b="0" i="0">
                <a:solidFill>
                  <a:srgbClr val="000000"/>
                </a:solidFill>
                <a:effectLst/>
                <a:latin typeface="noto"/>
              </a:rPr>
              <a:t>As seen in Equation (1), the EQE takes into account the relationship between internal quantum efficiency (IQE), light extraction efficiency (LEE), and voltage efficiency (VE).</a:t>
            </a:r>
          </a:p>
          <a:p>
            <a:pPr marL="285750" indent="-285750">
              <a:lnSpc>
                <a:spcPct val="150000"/>
              </a:lnSpc>
              <a:buFont typeface="Arial" panose="020B0604020202020204" pitchFamily="34" charset="0"/>
              <a:buChar char="•"/>
            </a:pPr>
            <a:r>
              <a:rPr lang="en-US" altLang="ko-KR" sz="1200">
                <a:solidFill>
                  <a:srgbClr val="000000"/>
                </a:solidFill>
                <a:latin typeface="noto"/>
              </a:rPr>
              <a:t>The LEE is defined as the proportion of the number of photons emitted to free space from the LED to the number of photons emitted from the active region inside the LED.</a:t>
            </a:r>
            <a:endParaRPr lang="en-US" altLang="ko-KR" sz="1200" b="0" i="0">
              <a:solidFill>
                <a:srgbClr val="000000"/>
              </a:solidFill>
              <a:effectLst/>
              <a:latin typeface="noto"/>
            </a:endParaRPr>
          </a:p>
        </p:txBody>
      </p:sp>
    </p:spTree>
    <p:extLst>
      <p:ext uri="{BB962C8B-B14F-4D97-AF65-F5344CB8AC3E}">
        <p14:creationId xmlns:p14="http://schemas.microsoft.com/office/powerpoint/2010/main" val="1814419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267B5AE-7D99-14F9-2439-761FE938183D}"/>
              </a:ext>
            </a:extLst>
          </p:cNvPr>
          <p:cNvSpPr txBox="1"/>
          <p:nvPr/>
        </p:nvSpPr>
        <p:spPr>
          <a:xfrm>
            <a:off x="274360" y="1160098"/>
            <a:ext cx="9410218" cy="307777"/>
          </a:xfrm>
          <a:prstGeom prst="rect">
            <a:avLst/>
          </a:prstGeom>
          <a:noFill/>
        </p:spPr>
        <p:txBody>
          <a:bodyPr wrap="square" rtlCol="0">
            <a:spAutoFit/>
          </a:bodyPr>
          <a:lstStyle/>
          <a:p>
            <a:r>
              <a:rPr lang="en-US" altLang="ko-KR" sz="1400" b="1"/>
              <a:t>1. Introduction</a:t>
            </a:r>
            <a:endParaRPr lang="en-US" altLang="ko-KR" sz="1400"/>
          </a:p>
        </p:txBody>
      </p:sp>
      <p:sp>
        <p:nvSpPr>
          <p:cNvPr id="5" name="TextBox 4">
            <a:extLst>
              <a:ext uri="{FF2B5EF4-FFF2-40B4-BE49-F238E27FC236}">
                <a16:creationId xmlns:a16="http://schemas.microsoft.com/office/drawing/2014/main" id="{60801CB6-0BA1-C54B-E10B-4DBBA6F52808}"/>
              </a:ext>
            </a:extLst>
          </p:cNvPr>
          <p:cNvSpPr txBox="1"/>
          <p:nvPr/>
        </p:nvSpPr>
        <p:spPr>
          <a:xfrm>
            <a:off x="508535" y="1548279"/>
            <a:ext cx="10866922" cy="172419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200">
                <a:latin typeface="noto"/>
              </a:rPr>
              <a:t>특히</a:t>
            </a:r>
            <a:r>
              <a:rPr lang="en-US" altLang="ko-KR" sz="1200">
                <a:latin typeface="noto"/>
              </a:rPr>
              <a:t>, LEE</a:t>
            </a:r>
            <a:r>
              <a:rPr lang="ko-KR" altLang="en-US" sz="1200">
                <a:latin typeface="noto"/>
              </a:rPr>
              <a:t>를</a:t>
            </a:r>
            <a:r>
              <a:rPr lang="en-US" altLang="ko-KR" sz="1200">
                <a:latin typeface="noto"/>
              </a:rPr>
              <a:t> </a:t>
            </a:r>
            <a:r>
              <a:rPr lang="ko-KR" altLang="en-US" sz="1200" err="1">
                <a:latin typeface="noto"/>
              </a:rPr>
              <a:t>증대시키는</a:t>
            </a:r>
            <a:r>
              <a:rPr lang="ko-KR" altLang="en-US" sz="1200">
                <a:latin typeface="noto"/>
              </a:rPr>
              <a:t> 것에 대한 시뮬레이션 분석 연구는 돔 형태의 </a:t>
            </a:r>
            <a:r>
              <a:rPr lang="en-US" altLang="ko-KR" sz="1200">
                <a:latin typeface="noto"/>
              </a:rPr>
              <a:t>LED, patterned sapphire substrate (PSS) </a:t>
            </a:r>
            <a:r>
              <a:rPr lang="ko-KR" altLang="en-US" sz="1200">
                <a:latin typeface="noto"/>
              </a:rPr>
              <a:t>기술 등이 있으나 </a:t>
            </a:r>
            <a:r>
              <a:rPr lang="en-US" altLang="ko-KR" sz="1200">
                <a:latin typeface="noto"/>
              </a:rPr>
              <a:t>[Ref], </a:t>
            </a:r>
            <a:r>
              <a:rPr lang="ko-KR" altLang="en-US" sz="1200">
                <a:latin typeface="noto"/>
              </a:rPr>
              <a:t>아직 </a:t>
            </a:r>
            <a:r>
              <a:rPr lang="en-US" altLang="ko-KR" sz="1200">
                <a:latin typeface="noto"/>
              </a:rPr>
              <a:t>core-shell nanorod LED</a:t>
            </a:r>
            <a:r>
              <a:rPr lang="ko-KR" altLang="en-US" sz="1200">
                <a:latin typeface="noto"/>
              </a:rPr>
              <a:t>에 대한 연구는 미약하다</a:t>
            </a:r>
            <a:r>
              <a:rPr lang="en-US" altLang="ko-KR" sz="1200">
                <a:latin typeface="noto"/>
              </a:rPr>
              <a:t>.</a:t>
            </a:r>
          </a:p>
          <a:p>
            <a:pPr>
              <a:lnSpc>
                <a:spcPct val="150000"/>
              </a:lnSpc>
            </a:pPr>
            <a:endParaRPr lang="en-US" altLang="ko-KR" sz="1200">
              <a:latin typeface="noto"/>
            </a:endParaRPr>
          </a:p>
          <a:p>
            <a:pPr marL="285750" indent="-285750">
              <a:lnSpc>
                <a:spcPct val="150000"/>
              </a:lnSpc>
              <a:buFont typeface="Arial" panose="020B0604020202020204" pitchFamily="34" charset="0"/>
              <a:buChar char="•"/>
            </a:pPr>
            <a:r>
              <a:rPr lang="ko-KR" altLang="en-US" sz="1200">
                <a:latin typeface="noto"/>
              </a:rPr>
              <a:t>이 논문에서</a:t>
            </a:r>
            <a:r>
              <a:rPr lang="en-US" altLang="ko-KR" sz="1200">
                <a:latin typeface="noto"/>
              </a:rPr>
              <a:t>,</a:t>
            </a:r>
            <a:r>
              <a:rPr lang="ko-KR" altLang="en-US" sz="1200">
                <a:latin typeface="noto"/>
              </a:rPr>
              <a:t> </a:t>
            </a:r>
            <a:r>
              <a:rPr lang="en-US" altLang="ko-KR" sz="1200">
                <a:latin typeface="noto"/>
              </a:rPr>
              <a:t>FDTD </a:t>
            </a:r>
            <a:r>
              <a:rPr lang="ko-KR" altLang="en-US" sz="1200">
                <a:latin typeface="noto"/>
              </a:rPr>
              <a:t>시뮬레이션 분석을 이용하여</a:t>
            </a:r>
            <a:r>
              <a:rPr lang="en-US" altLang="ko-KR" sz="1200">
                <a:latin typeface="noto"/>
              </a:rPr>
              <a:t>, core-shell nanorod </a:t>
            </a:r>
            <a:r>
              <a:rPr lang="ko-KR" altLang="en-US" sz="1200">
                <a:latin typeface="noto"/>
              </a:rPr>
              <a:t>구조에 대한 각 </a:t>
            </a:r>
            <a:r>
              <a:rPr lang="en-US" altLang="ko-KR" sz="1200">
                <a:latin typeface="noto"/>
              </a:rPr>
              <a:t>polarization</a:t>
            </a:r>
            <a:r>
              <a:rPr lang="ko-KR" altLang="en-US" sz="1200">
                <a:latin typeface="noto"/>
              </a:rPr>
              <a:t>의 </a:t>
            </a:r>
            <a:r>
              <a:rPr lang="en-US" altLang="ko-KR" sz="1200">
                <a:latin typeface="noto"/>
              </a:rPr>
              <a:t>LEE </a:t>
            </a:r>
            <a:r>
              <a:rPr lang="ko-KR" altLang="en-US" sz="1200">
                <a:latin typeface="noto"/>
              </a:rPr>
              <a:t>및 </a:t>
            </a:r>
            <a:r>
              <a:rPr lang="en-US" altLang="ko-KR" sz="1200">
                <a:latin typeface="noto"/>
              </a:rPr>
              <a:t>distribution</a:t>
            </a:r>
            <a:r>
              <a:rPr lang="ko-KR" altLang="en-US" sz="1200">
                <a:latin typeface="noto"/>
              </a:rPr>
              <a:t>과 소스 위치의 상관성을 조사하였다</a:t>
            </a:r>
            <a:r>
              <a:rPr lang="en-US" altLang="ko-KR" sz="1200">
                <a:latin typeface="noto"/>
              </a:rPr>
              <a:t>. </a:t>
            </a:r>
          </a:p>
          <a:p>
            <a:pPr marL="285750" indent="-285750">
              <a:lnSpc>
                <a:spcPct val="150000"/>
              </a:lnSpc>
              <a:buFont typeface="Arial" panose="020B0604020202020204" pitchFamily="34" charset="0"/>
              <a:buChar char="•"/>
            </a:pPr>
            <a:r>
              <a:rPr lang="ko-KR" altLang="en-US" sz="1200">
                <a:solidFill>
                  <a:schemeClr val="accent2"/>
                </a:solidFill>
                <a:latin typeface="noto"/>
              </a:rPr>
              <a:t>위치에 따라 각 </a:t>
            </a:r>
            <a:r>
              <a:rPr lang="en-US" altLang="ko-KR" sz="1200">
                <a:solidFill>
                  <a:schemeClr val="accent2"/>
                </a:solidFill>
                <a:latin typeface="noto"/>
              </a:rPr>
              <a:t>polarization</a:t>
            </a:r>
            <a:r>
              <a:rPr lang="ko-KR" altLang="en-US" sz="1200">
                <a:solidFill>
                  <a:schemeClr val="accent2"/>
                </a:solidFill>
                <a:latin typeface="noto"/>
              </a:rPr>
              <a:t>에 대해 평균을 내어 더 확실하게 </a:t>
            </a:r>
            <a:r>
              <a:rPr lang="en-US" altLang="ko-KR" sz="1200">
                <a:solidFill>
                  <a:schemeClr val="accent2"/>
                </a:solidFill>
                <a:latin typeface="noto"/>
              </a:rPr>
              <a:t>LEE</a:t>
            </a:r>
            <a:r>
              <a:rPr lang="ko-KR" altLang="en-US" sz="1200">
                <a:solidFill>
                  <a:schemeClr val="accent2"/>
                </a:solidFill>
                <a:latin typeface="noto"/>
              </a:rPr>
              <a:t>를 결정하였고</a:t>
            </a:r>
            <a:r>
              <a:rPr lang="en-US" altLang="ko-KR" sz="1200">
                <a:latin typeface="noto"/>
              </a:rPr>
              <a:t>, </a:t>
            </a:r>
            <a:r>
              <a:rPr lang="ko-KR" altLang="en-US" sz="1200">
                <a:latin typeface="noto"/>
              </a:rPr>
              <a:t>이에 대해 기인된 </a:t>
            </a:r>
            <a:r>
              <a:rPr lang="en-US" altLang="ko-KR" sz="1200">
                <a:latin typeface="noto"/>
              </a:rPr>
              <a:t>mode</a:t>
            </a:r>
            <a:r>
              <a:rPr lang="ko-KR" altLang="en-US" sz="1200">
                <a:latin typeface="noto"/>
              </a:rPr>
              <a:t>에 대해 분석하였다</a:t>
            </a:r>
            <a:r>
              <a:rPr lang="en-US" altLang="ko-KR" sz="1200">
                <a:latin typeface="noto"/>
              </a:rPr>
              <a:t>.</a:t>
            </a:r>
          </a:p>
          <a:p>
            <a:pPr marL="285750" indent="-285750">
              <a:lnSpc>
                <a:spcPct val="150000"/>
              </a:lnSpc>
              <a:buFont typeface="Arial" panose="020B0604020202020204" pitchFamily="34" charset="0"/>
              <a:buChar char="•"/>
            </a:pPr>
            <a:r>
              <a:rPr lang="ko-KR" altLang="en-US" sz="1200">
                <a:latin typeface="noto"/>
              </a:rPr>
              <a:t>따라서 본 연구에서는 위치와 </a:t>
            </a:r>
            <a:r>
              <a:rPr lang="ko-KR" altLang="en-US" sz="1200" err="1">
                <a:latin typeface="noto"/>
              </a:rPr>
              <a:t>다이폴에</a:t>
            </a:r>
            <a:r>
              <a:rPr lang="ko-KR" altLang="en-US" sz="1200">
                <a:latin typeface="noto"/>
              </a:rPr>
              <a:t> 따른 </a:t>
            </a:r>
            <a:r>
              <a:rPr lang="en-US" altLang="ko-KR" sz="1200">
                <a:latin typeface="noto"/>
              </a:rPr>
              <a:t>LEE</a:t>
            </a:r>
            <a:r>
              <a:rPr lang="ko-KR" altLang="en-US" sz="1200">
                <a:latin typeface="noto"/>
              </a:rPr>
              <a:t>의 상관관계를 비교</a:t>
            </a:r>
            <a:r>
              <a:rPr lang="en-US" altLang="ko-KR" sz="1200">
                <a:latin typeface="noto"/>
              </a:rPr>
              <a:t> </a:t>
            </a:r>
            <a:r>
              <a:rPr lang="ko-KR" altLang="en-US" sz="1200">
                <a:latin typeface="noto"/>
              </a:rPr>
              <a:t>분석하고</a:t>
            </a:r>
            <a:r>
              <a:rPr lang="en-US" altLang="ko-KR" sz="1200">
                <a:latin typeface="noto"/>
              </a:rPr>
              <a:t>, </a:t>
            </a:r>
            <a:r>
              <a:rPr lang="ko-KR" altLang="en-US" sz="1200">
                <a:latin typeface="noto"/>
              </a:rPr>
              <a:t>최적의 </a:t>
            </a:r>
            <a:r>
              <a:rPr lang="en-US" altLang="ko-KR" sz="1200">
                <a:latin typeface="noto"/>
              </a:rPr>
              <a:t>core-shell nanorod </a:t>
            </a:r>
            <a:r>
              <a:rPr lang="ko-KR" altLang="en-US" sz="1200">
                <a:latin typeface="noto"/>
              </a:rPr>
              <a:t>구조와 또 다른 대안을 고찰하고자 한다</a:t>
            </a:r>
            <a:r>
              <a:rPr lang="en-US" altLang="ko-KR" sz="1200">
                <a:latin typeface="noto"/>
              </a:rPr>
              <a:t>. </a:t>
            </a:r>
          </a:p>
        </p:txBody>
      </p:sp>
      <p:sp>
        <p:nvSpPr>
          <p:cNvPr id="6" name="TextBox 5">
            <a:extLst>
              <a:ext uri="{FF2B5EF4-FFF2-40B4-BE49-F238E27FC236}">
                <a16:creationId xmlns:a16="http://schemas.microsoft.com/office/drawing/2014/main" id="{F9DA513F-49F4-4752-42C2-963560C99421}"/>
              </a:ext>
            </a:extLst>
          </p:cNvPr>
          <p:cNvSpPr txBox="1"/>
          <p:nvPr/>
        </p:nvSpPr>
        <p:spPr>
          <a:xfrm>
            <a:off x="69850" y="88900"/>
            <a:ext cx="1071704" cy="369332"/>
          </a:xfrm>
          <a:prstGeom prst="rect">
            <a:avLst/>
          </a:prstGeom>
          <a:solidFill>
            <a:srgbClr val="FF0000"/>
          </a:solidFill>
        </p:spPr>
        <p:txBody>
          <a:bodyPr wrap="none" rtlCol="0">
            <a:spAutoFit/>
          </a:bodyPr>
          <a:lstStyle/>
          <a:p>
            <a:r>
              <a:rPr lang="en-US" altLang="ko-KR" b="1"/>
              <a:t>Confirm</a:t>
            </a:r>
            <a:endParaRPr lang="ko-KR" altLang="en-US" b="1"/>
          </a:p>
        </p:txBody>
      </p:sp>
      <p:sp>
        <p:nvSpPr>
          <p:cNvPr id="7" name="TextBox 6">
            <a:extLst>
              <a:ext uri="{FF2B5EF4-FFF2-40B4-BE49-F238E27FC236}">
                <a16:creationId xmlns:a16="http://schemas.microsoft.com/office/drawing/2014/main" id="{6E6B412C-0004-0A15-3D95-D15B372085A2}"/>
              </a:ext>
            </a:extLst>
          </p:cNvPr>
          <p:cNvSpPr txBox="1"/>
          <p:nvPr/>
        </p:nvSpPr>
        <p:spPr>
          <a:xfrm>
            <a:off x="508535" y="3429000"/>
            <a:ext cx="10866922" cy="255672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200" b="0" i="0">
                <a:solidFill>
                  <a:srgbClr val="000000"/>
                </a:solidFill>
                <a:effectLst/>
                <a:latin typeface="noto"/>
              </a:rPr>
              <a:t>Especially, simulation works of the LEE improvement on core-shell nanorod LED have been reported such as dome-style LED or patterned sapphire substrate (PSS) technique [Ref]</a:t>
            </a:r>
          </a:p>
          <a:p>
            <a:pPr marL="285750" indent="-285750">
              <a:lnSpc>
                <a:spcPct val="150000"/>
              </a:lnSpc>
              <a:buFont typeface="Arial" panose="020B0604020202020204" pitchFamily="34" charset="0"/>
              <a:buChar char="•"/>
            </a:pPr>
            <a:r>
              <a:rPr lang="en-US" altLang="ko-KR" sz="1200" b="0" i="0">
                <a:solidFill>
                  <a:srgbClr val="000000"/>
                </a:solidFill>
                <a:effectLst/>
                <a:latin typeface="noto"/>
              </a:rPr>
              <a:t>However, there are still only a few studies related to the core-shell nanorod LED, implying how the light escapes the structure easily.</a:t>
            </a:r>
            <a:endParaRPr lang="en-US" altLang="ko-KR" sz="1200">
              <a:solidFill>
                <a:srgbClr val="000000"/>
              </a:solidFill>
              <a:latin typeface="noto"/>
            </a:endParaRPr>
          </a:p>
          <a:p>
            <a:pPr marL="285750" indent="-285750">
              <a:lnSpc>
                <a:spcPct val="150000"/>
              </a:lnSpc>
              <a:buFont typeface="Arial" panose="020B0604020202020204" pitchFamily="34" charset="0"/>
              <a:buChar char="•"/>
            </a:pPr>
            <a:endParaRPr lang="en-US" altLang="ko-KR" sz="1200" b="0" i="0">
              <a:solidFill>
                <a:srgbClr val="000000"/>
              </a:solidFill>
              <a:effectLst/>
              <a:latin typeface="noto"/>
            </a:endParaRPr>
          </a:p>
          <a:p>
            <a:pPr marL="285750" indent="-285750">
              <a:lnSpc>
                <a:spcPct val="150000"/>
              </a:lnSpc>
              <a:buFont typeface="Arial" panose="020B0604020202020204" pitchFamily="34" charset="0"/>
              <a:buChar char="•"/>
            </a:pPr>
            <a:r>
              <a:rPr lang="en-US" altLang="ko-KR" sz="1200" b="0" i="0">
                <a:solidFill>
                  <a:srgbClr val="000000"/>
                </a:solidFill>
                <a:effectLst/>
                <a:latin typeface="noto"/>
              </a:rPr>
              <a:t>In</a:t>
            </a:r>
            <a:r>
              <a:rPr lang="ko-KR" altLang="en-US" sz="1200">
                <a:solidFill>
                  <a:srgbClr val="000000"/>
                </a:solidFill>
                <a:latin typeface="noto"/>
              </a:rPr>
              <a:t> </a:t>
            </a:r>
            <a:r>
              <a:rPr lang="en-US" altLang="ko-KR" sz="1200">
                <a:solidFill>
                  <a:srgbClr val="000000"/>
                </a:solidFill>
                <a:latin typeface="noto"/>
              </a:rPr>
              <a:t>this</a:t>
            </a:r>
            <a:r>
              <a:rPr lang="ko-KR" altLang="en-US" sz="1200">
                <a:solidFill>
                  <a:srgbClr val="000000"/>
                </a:solidFill>
                <a:latin typeface="noto"/>
              </a:rPr>
              <a:t> </a:t>
            </a:r>
            <a:r>
              <a:rPr lang="en-US" altLang="ko-KR" sz="1200">
                <a:solidFill>
                  <a:srgbClr val="000000"/>
                </a:solidFill>
                <a:latin typeface="noto"/>
              </a:rPr>
              <a:t>paper,</a:t>
            </a:r>
            <a:r>
              <a:rPr lang="ko-KR" altLang="en-US" sz="1200">
                <a:solidFill>
                  <a:srgbClr val="000000"/>
                </a:solidFill>
                <a:latin typeface="noto"/>
              </a:rPr>
              <a:t> </a:t>
            </a:r>
            <a:r>
              <a:rPr lang="en-US" altLang="ko-KR" sz="1200">
                <a:solidFill>
                  <a:srgbClr val="000000"/>
                </a:solidFill>
                <a:latin typeface="noto"/>
              </a:rPr>
              <a:t>we carried out a study to investigate the dependence between the LEE of each polarization and source position in </a:t>
            </a:r>
            <a:r>
              <a:rPr lang="en-US" altLang="ko-KR" sz="1200" err="1">
                <a:solidFill>
                  <a:srgbClr val="000000"/>
                </a:solidFill>
                <a:latin typeface="noto"/>
              </a:rPr>
              <a:t>GaN</a:t>
            </a:r>
            <a:r>
              <a:rPr lang="en-US" altLang="ko-KR" sz="1200">
                <a:solidFill>
                  <a:srgbClr val="000000"/>
                </a:solidFill>
                <a:latin typeface="noto"/>
              </a:rPr>
              <a:t>-based core-shell nanorod LED using FDTD simulation analysis.</a:t>
            </a:r>
          </a:p>
          <a:p>
            <a:pPr marL="285750" indent="-285750">
              <a:lnSpc>
                <a:spcPct val="150000"/>
              </a:lnSpc>
              <a:buFont typeface="Arial" panose="020B0604020202020204" pitchFamily="34" charset="0"/>
              <a:buChar char="•"/>
            </a:pPr>
            <a:r>
              <a:rPr lang="en-US" altLang="ko-KR" sz="1200" b="0" i="0">
                <a:solidFill>
                  <a:srgbClr val="000000"/>
                </a:solidFill>
                <a:effectLst/>
                <a:latin typeface="noto"/>
              </a:rPr>
              <a:t>In order to obtain reliable results, the LEE of the core-shell nanorod LED is decided by averaging over wavelengths along the source positions and polarization directions, which are affected by the modes.</a:t>
            </a:r>
          </a:p>
          <a:p>
            <a:pPr marL="285750" indent="-285750">
              <a:lnSpc>
                <a:spcPct val="150000"/>
              </a:lnSpc>
              <a:buFont typeface="Arial" panose="020B0604020202020204" pitchFamily="34" charset="0"/>
              <a:buChar char="•"/>
            </a:pPr>
            <a:r>
              <a:rPr lang="en-US" altLang="ko-KR" sz="1200">
                <a:solidFill>
                  <a:srgbClr val="000000"/>
                </a:solidFill>
                <a:latin typeface="noto"/>
              </a:rPr>
              <a:t>The distributions of the averaged LEE and E-field profiles are also presented, and the optimum core-shell nanorod structure and approaches for high LEE are discussed.</a:t>
            </a:r>
            <a:endParaRPr lang="en-US" altLang="ko-KR" sz="1200" b="0" i="0">
              <a:solidFill>
                <a:srgbClr val="000000"/>
              </a:solidFill>
              <a:effectLst/>
              <a:latin typeface="noto"/>
            </a:endParaRPr>
          </a:p>
        </p:txBody>
      </p:sp>
    </p:spTree>
    <p:extLst>
      <p:ext uri="{BB962C8B-B14F-4D97-AF65-F5344CB8AC3E}">
        <p14:creationId xmlns:p14="http://schemas.microsoft.com/office/powerpoint/2010/main" val="188756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267B5AE-7D99-14F9-2439-761FE938183D}"/>
              </a:ext>
            </a:extLst>
          </p:cNvPr>
          <p:cNvSpPr txBox="1"/>
          <p:nvPr/>
        </p:nvSpPr>
        <p:spPr>
          <a:xfrm>
            <a:off x="274360" y="1160098"/>
            <a:ext cx="9410218" cy="307777"/>
          </a:xfrm>
          <a:prstGeom prst="rect">
            <a:avLst/>
          </a:prstGeom>
          <a:noFill/>
        </p:spPr>
        <p:txBody>
          <a:bodyPr wrap="square" rtlCol="0">
            <a:spAutoFit/>
          </a:bodyPr>
          <a:lstStyle/>
          <a:p>
            <a:r>
              <a:rPr lang="en-US" altLang="ko-KR" sz="1400" b="1"/>
              <a:t>1. Introduction</a:t>
            </a:r>
            <a:endParaRPr lang="en-US" altLang="ko-KR" sz="1400"/>
          </a:p>
        </p:txBody>
      </p:sp>
      <p:sp>
        <p:nvSpPr>
          <p:cNvPr id="6" name="TextBox 5">
            <a:extLst>
              <a:ext uri="{FF2B5EF4-FFF2-40B4-BE49-F238E27FC236}">
                <a16:creationId xmlns:a16="http://schemas.microsoft.com/office/drawing/2014/main" id="{F9DA513F-49F4-4752-42C2-963560C99421}"/>
              </a:ext>
            </a:extLst>
          </p:cNvPr>
          <p:cNvSpPr txBox="1"/>
          <p:nvPr/>
        </p:nvSpPr>
        <p:spPr>
          <a:xfrm>
            <a:off x="69850" y="88900"/>
            <a:ext cx="1071704" cy="369332"/>
          </a:xfrm>
          <a:prstGeom prst="rect">
            <a:avLst/>
          </a:prstGeom>
          <a:solidFill>
            <a:srgbClr val="FF0000"/>
          </a:solidFill>
        </p:spPr>
        <p:txBody>
          <a:bodyPr wrap="none" rtlCol="0">
            <a:spAutoFit/>
          </a:bodyPr>
          <a:lstStyle/>
          <a:p>
            <a:r>
              <a:rPr lang="en-US" altLang="ko-KR" b="1"/>
              <a:t>Confirm</a:t>
            </a:r>
            <a:endParaRPr lang="ko-KR" altLang="en-US" b="1"/>
          </a:p>
        </p:txBody>
      </p:sp>
      <p:sp>
        <p:nvSpPr>
          <p:cNvPr id="2" name="TextBox 1">
            <a:extLst>
              <a:ext uri="{FF2B5EF4-FFF2-40B4-BE49-F238E27FC236}">
                <a16:creationId xmlns:a16="http://schemas.microsoft.com/office/drawing/2014/main" id="{1B1BE160-3CCE-A488-73EE-4A07DCC1EC99}"/>
              </a:ext>
            </a:extLst>
          </p:cNvPr>
          <p:cNvSpPr txBox="1"/>
          <p:nvPr/>
        </p:nvSpPr>
        <p:spPr>
          <a:xfrm>
            <a:off x="508535" y="2078374"/>
            <a:ext cx="10866922" cy="117019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200">
                <a:latin typeface="noto"/>
              </a:rPr>
              <a:t>LEE</a:t>
            </a:r>
            <a:r>
              <a:rPr lang="ko-KR" altLang="en-US" sz="1200">
                <a:latin typeface="noto"/>
              </a:rPr>
              <a:t>는 구조에 강한 연관성을 가지기 때문에</a:t>
            </a:r>
            <a:r>
              <a:rPr lang="en-US" altLang="ko-KR" sz="1200">
                <a:latin typeface="noto"/>
              </a:rPr>
              <a:t>, </a:t>
            </a:r>
            <a:r>
              <a:rPr lang="ko-KR" altLang="en-US" sz="1200">
                <a:latin typeface="noto"/>
              </a:rPr>
              <a:t>얼마나 많이 생성된 빛 또는 </a:t>
            </a:r>
            <a:r>
              <a:rPr lang="ko-KR" altLang="en-US" sz="1200" err="1">
                <a:latin typeface="noto"/>
              </a:rPr>
              <a:t>포톤들이</a:t>
            </a:r>
            <a:r>
              <a:rPr lang="ko-KR" altLang="en-US" sz="1200">
                <a:latin typeface="noto"/>
              </a:rPr>
              <a:t> 나노 구조로부터 빠져나가는지 이해하고 그래서 높은 </a:t>
            </a:r>
            <a:r>
              <a:rPr lang="en-US" altLang="ko-KR" sz="1200">
                <a:latin typeface="noto"/>
              </a:rPr>
              <a:t>LEE</a:t>
            </a:r>
            <a:r>
              <a:rPr lang="ko-KR" altLang="en-US" sz="1200">
                <a:latin typeface="noto"/>
              </a:rPr>
              <a:t>를 설계하는 것은 중요하다</a:t>
            </a:r>
            <a:endParaRPr lang="en-US" altLang="ko-KR" sz="1200">
              <a:latin typeface="noto"/>
            </a:endParaRPr>
          </a:p>
          <a:p>
            <a:pPr marL="285750" indent="-285750">
              <a:lnSpc>
                <a:spcPct val="150000"/>
              </a:lnSpc>
              <a:buFont typeface="Arial" panose="020B0604020202020204" pitchFamily="34" charset="0"/>
              <a:buChar char="•"/>
            </a:pPr>
            <a:r>
              <a:rPr lang="en-US" altLang="ko-KR" sz="1200">
                <a:latin typeface="noto"/>
              </a:rPr>
              <a:t>.</a:t>
            </a:r>
            <a:r>
              <a:rPr lang="ko-KR" altLang="en-US" sz="1200">
                <a:latin typeface="noto"/>
              </a:rPr>
              <a:t>기존의 </a:t>
            </a:r>
            <a:r>
              <a:rPr lang="en-US" altLang="ko-KR" sz="1200">
                <a:latin typeface="noto"/>
              </a:rPr>
              <a:t>LED</a:t>
            </a:r>
            <a:r>
              <a:rPr lang="ko-KR" altLang="en-US" sz="1200">
                <a:latin typeface="noto"/>
              </a:rPr>
              <a:t>와 비교하여 상대적으로 낮은 </a:t>
            </a:r>
            <a:r>
              <a:rPr lang="en-US" altLang="ko-KR" sz="1200">
                <a:latin typeface="noto"/>
              </a:rPr>
              <a:t>TIR</a:t>
            </a:r>
            <a:r>
              <a:rPr lang="ko-KR" altLang="en-US" sz="1200">
                <a:latin typeface="noto"/>
              </a:rPr>
              <a:t>로 인해 나노 구조에서 </a:t>
            </a:r>
            <a:r>
              <a:rPr lang="en-US" altLang="ko-KR" sz="1200">
                <a:latin typeface="noto"/>
              </a:rPr>
              <a:t>LEE</a:t>
            </a:r>
            <a:r>
              <a:rPr lang="ko-KR" altLang="en-US" sz="1200">
                <a:latin typeface="noto"/>
              </a:rPr>
              <a:t>가 더 높음에도 불구하고</a:t>
            </a:r>
            <a:r>
              <a:rPr lang="en-US" altLang="ko-KR" sz="1200">
                <a:latin typeface="noto"/>
              </a:rPr>
              <a:t>, </a:t>
            </a:r>
            <a:r>
              <a:rPr lang="en-US" altLang="ko-KR" sz="1200" err="1">
                <a:latin typeface="noto"/>
              </a:rPr>
              <a:t>GaN</a:t>
            </a:r>
            <a:r>
              <a:rPr lang="ko-KR" altLang="en-US" sz="1200">
                <a:latin typeface="noto"/>
              </a:rPr>
              <a:t> </a:t>
            </a:r>
            <a:r>
              <a:rPr lang="en-US" altLang="ko-KR" sz="1200">
                <a:latin typeface="noto"/>
              </a:rPr>
              <a:t> </a:t>
            </a:r>
            <a:r>
              <a:rPr lang="ko-KR" altLang="en-US" sz="1200">
                <a:latin typeface="noto"/>
              </a:rPr>
              <a:t>코어</a:t>
            </a:r>
            <a:r>
              <a:rPr lang="en-US" altLang="ko-KR" sz="1200">
                <a:latin typeface="noto"/>
              </a:rPr>
              <a:t>-</a:t>
            </a:r>
            <a:r>
              <a:rPr lang="ko-KR" altLang="en-US" sz="1200">
                <a:latin typeface="noto"/>
              </a:rPr>
              <a:t>쉘 나노 구조의 </a:t>
            </a:r>
            <a:r>
              <a:rPr lang="en-US" altLang="ko-KR" sz="1200">
                <a:latin typeface="noto"/>
              </a:rPr>
              <a:t>LED</a:t>
            </a:r>
            <a:r>
              <a:rPr lang="ko-KR" altLang="en-US" sz="1200">
                <a:latin typeface="noto"/>
              </a:rPr>
              <a:t>에서 </a:t>
            </a:r>
            <a:r>
              <a:rPr lang="en-US" altLang="ko-KR" sz="1200">
                <a:latin typeface="noto"/>
              </a:rPr>
              <a:t>LEE</a:t>
            </a:r>
            <a:r>
              <a:rPr lang="ko-KR" altLang="en-US" sz="1200">
                <a:latin typeface="noto"/>
              </a:rPr>
              <a:t>의 양적인 이해가 아직 많이 연구되어 있지 않은 반면</a:t>
            </a:r>
            <a:r>
              <a:rPr lang="en-US" altLang="ko-KR" sz="1200">
                <a:latin typeface="noto"/>
              </a:rPr>
              <a:t>, </a:t>
            </a:r>
            <a:r>
              <a:rPr lang="ko-KR" altLang="en-US" sz="1200">
                <a:latin typeface="noto"/>
              </a:rPr>
              <a:t>수천만개의 나노 </a:t>
            </a:r>
            <a:r>
              <a:rPr lang="en-US" altLang="ko-KR" sz="1200">
                <a:latin typeface="noto"/>
              </a:rPr>
              <a:t>LED</a:t>
            </a:r>
            <a:r>
              <a:rPr lang="ko-KR" altLang="en-US" sz="1200">
                <a:latin typeface="noto"/>
              </a:rPr>
              <a:t>를 사용하는 고효율 차세대 디스플레이 기술을 위해 중요하고 시기 적절하고 중요한 연구입니다</a:t>
            </a:r>
            <a:r>
              <a:rPr lang="en-US" altLang="ko-KR" sz="1200">
                <a:latin typeface="noto"/>
              </a:rPr>
              <a:t>.</a:t>
            </a:r>
          </a:p>
        </p:txBody>
      </p:sp>
      <p:sp>
        <p:nvSpPr>
          <p:cNvPr id="3" name="TextBox 2">
            <a:extLst>
              <a:ext uri="{FF2B5EF4-FFF2-40B4-BE49-F238E27FC236}">
                <a16:creationId xmlns:a16="http://schemas.microsoft.com/office/drawing/2014/main" id="{44E7C066-FEE4-89B8-28DF-F844B79DD2B9}"/>
              </a:ext>
            </a:extLst>
          </p:cNvPr>
          <p:cNvSpPr txBox="1"/>
          <p:nvPr/>
        </p:nvSpPr>
        <p:spPr>
          <a:xfrm>
            <a:off x="508535" y="3429000"/>
            <a:ext cx="10866922" cy="144719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200">
                <a:effectLst/>
                <a:latin typeface="맑은 고딕" panose="020B0503020000020004" pitchFamily="50" charset="-127"/>
                <a:cs typeface="Times New Roman" panose="02020603050405020304" pitchFamily="18" charset="0"/>
              </a:rPr>
              <a:t>Since the LEE strongly depends on its structure, it is important to understand how the generated light or photons escape from the nanostructure so that it can be designed for high </a:t>
            </a:r>
            <a:r>
              <a:rPr lang="en-US" altLang="ko-KR" sz="1050">
                <a:effectLst/>
                <a:latin typeface="맑은 고딕" panose="020B0503020000020004" pitchFamily="50" charset="-127"/>
                <a:cs typeface="Times New Roman" panose="02020603050405020304" pitchFamily="18" charset="0"/>
              </a:rPr>
              <a:t>LEE. </a:t>
            </a:r>
          </a:p>
          <a:p>
            <a:pPr marL="285750" indent="-285750">
              <a:lnSpc>
                <a:spcPct val="150000"/>
              </a:lnSpc>
              <a:buFont typeface="Arial" panose="020B0604020202020204" pitchFamily="34" charset="0"/>
              <a:buChar char="•"/>
            </a:pPr>
            <a:r>
              <a:rPr lang="en-US" altLang="ko-KR" sz="1200">
                <a:effectLst/>
                <a:latin typeface="맑은 고딕" panose="020B0503020000020004" pitchFamily="50" charset="-127"/>
                <a:cs typeface="Times New Roman" panose="02020603050405020304" pitchFamily="18" charset="0"/>
              </a:rPr>
              <a:t>Even though the LEE is higher in the nano-scale structure due to the relatively lower total internal reflection compared to the conventional LED, the quantitative understanding of LEE in the core-shell nano-structured LED has not been explored yet, whereas it is very timely and important for the highly efficient next-generation display technology with tens of millions nano LEDs.</a:t>
            </a:r>
            <a:endParaRPr lang="en-US" altLang="ko-KR" sz="1200">
              <a:latin typeface="noto"/>
            </a:endParaRPr>
          </a:p>
        </p:txBody>
      </p:sp>
    </p:spTree>
    <p:extLst>
      <p:ext uri="{BB962C8B-B14F-4D97-AF65-F5344CB8AC3E}">
        <p14:creationId xmlns:p14="http://schemas.microsoft.com/office/powerpoint/2010/main" val="3905280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267B5AE-7D99-14F9-2439-761FE938183D}"/>
              </a:ext>
            </a:extLst>
          </p:cNvPr>
          <p:cNvSpPr txBox="1"/>
          <p:nvPr/>
        </p:nvSpPr>
        <p:spPr>
          <a:xfrm>
            <a:off x="274360" y="673536"/>
            <a:ext cx="9410218" cy="307777"/>
          </a:xfrm>
          <a:prstGeom prst="rect">
            <a:avLst/>
          </a:prstGeom>
          <a:noFill/>
        </p:spPr>
        <p:txBody>
          <a:bodyPr wrap="square" rtlCol="0">
            <a:spAutoFit/>
          </a:bodyPr>
          <a:lstStyle/>
          <a:p>
            <a:r>
              <a:rPr lang="en-US" altLang="ko-KR" sz="1400" b="1"/>
              <a:t>1. Introduction</a:t>
            </a:r>
            <a:endParaRPr lang="en-US" altLang="ko-KR" sz="1400"/>
          </a:p>
        </p:txBody>
      </p:sp>
      <p:sp>
        <p:nvSpPr>
          <p:cNvPr id="5" name="TextBox 4">
            <a:extLst>
              <a:ext uri="{FF2B5EF4-FFF2-40B4-BE49-F238E27FC236}">
                <a16:creationId xmlns:a16="http://schemas.microsoft.com/office/drawing/2014/main" id="{60801CB6-0BA1-C54B-E10B-4DBBA6F52808}"/>
              </a:ext>
            </a:extLst>
          </p:cNvPr>
          <p:cNvSpPr txBox="1"/>
          <p:nvPr/>
        </p:nvSpPr>
        <p:spPr>
          <a:xfrm>
            <a:off x="407867" y="1002994"/>
            <a:ext cx="10866922" cy="310918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200">
                <a:latin typeface="noto"/>
              </a:rPr>
              <a:t>LEE</a:t>
            </a:r>
            <a:r>
              <a:rPr lang="ko-KR" altLang="en-US" sz="1200">
                <a:latin typeface="noto"/>
              </a:rPr>
              <a:t>는 구조에 강한 연관성을 가지기 때문에</a:t>
            </a:r>
            <a:r>
              <a:rPr lang="en-US" altLang="ko-KR" sz="1200">
                <a:latin typeface="noto"/>
              </a:rPr>
              <a:t>, </a:t>
            </a:r>
            <a:r>
              <a:rPr lang="ko-KR" altLang="en-US" sz="1200">
                <a:latin typeface="noto"/>
              </a:rPr>
              <a:t>얼마나 많이 생성된 빛 또는 </a:t>
            </a:r>
            <a:r>
              <a:rPr lang="ko-KR" altLang="en-US" sz="1200" err="1">
                <a:latin typeface="noto"/>
              </a:rPr>
              <a:t>포톤들이</a:t>
            </a:r>
            <a:r>
              <a:rPr lang="ko-KR" altLang="en-US" sz="1200">
                <a:latin typeface="noto"/>
              </a:rPr>
              <a:t> 나노 구조로부터 빠져나가는지 이해하고 그래서 높은 </a:t>
            </a:r>
            <a:r>
              <a:rPr lang="en-US" altLang="ko-KR" sz="1200">
                <a:latin typeface="noto"/>
              </a:rPr>
              <a:t>LEE</a:t>
            </a:r>
            <a:r>
              <a:rPr lang="ko-KR" altLang="en-US" sz="1200">
                <a:latin typeface="noto"/>
              </a:rPr>
              <a:t>를 설계하는 것은 중요하다</a:t>
            </a:r>
            <a:endParaRPr lang="en-US" altLang="ko-KR" sz="1200">
              <a:latin typeface="noto"/>
            </a:endParaRPr>
          </a:p>
          <a:p>
            <a:pPr>
              <a:lnSpc>
                <a:spcPct val="150000"/>
              </a:lnSpc>
            </a:pPr>
            <a:endParaRPr lang="en-US" altLang="ko-KR" sz="1200">
              <a:solidFill>
                <a:schemeClr val="accent5">
                  <a:lumMod val="75000"/>
                </a:schemeClr>
              </a:solidFill>
              <a:latin typeface="noto"/>
            </a:endParaRPr>
          </a:p>
          <a:p>
            <a:pPr marL="285750" indent="-285750">
              <a:lnSpc>
                <a:spcPct val="150000"/>
              </a:lnSpc>
              <a:buFont typeface="Arial" panose="020B0604020202020204" pitchFamily="34" charset="0"/>
              <a:buChar char="•"/>
            </a:pPr>
            <a:r>
              <a:rPr lang="ko-KR" altLang="en-US" sz="1200">
                <a:solidFill>
                  <a:schemeClr val="accent5">
                    <a:lumMod val="75000"/>
                  </a:schemeClr>
                </a:solidFill>
                <a:latin typeface="noto"/>
              </a:rPr>
              <a:t>기존의 </a:t>
            </a:r>
            <a:r>
              <a:rPr lang="en-US" altLang="ko-KR" sz="1200">
                <a:solidFill>
                  <a:schemeClr val="accent5">
                    <a:lumMod val="75000"/>
                  </a:schemeClr>
                </a:solidFill>
                <a:latin typeface="noto"/>
              </a:rPr>
              <a:t>white LED</a:t>
            </a:r>
            <a:r>
              <a:rPr lang="ko-KR" altLang="en-US" sz="1200">
                <a:solidFill>
                  <a:schemeClr val="accent5">
                    <a:lumMod val="75000"/>
                  </a:schemeClr>
                </a:solidFill>
                <a:latin typeface="noto"/>
              </a:rPr>
              <a:t>는 파란색 기반의 노란색 인광을 섞은 것이며</a:t>
            </a:r>
            <a:r>
              <a:rPr lang="en-US" altLang="ko-KR" sz="1200">
                <a:solidFill>
                  <a:schemeClr val="accent5">
                    <a:lumMod val="75000"/>
                  </a:schemeClr>
                </a:solidFill>
                <a:latin typeface="noto"/>
              </a:rPr>
              <a:t>, </a:t>
            </a:r>
            <a:r>
              <a:rPr lang="ko-KR" altLang="en-US" sz="1200">
                <a:solidFill>
                  <a:schemeClr val="accent5">
                    <a:lumMod val="75000"/>
                  </a:schemeClr>
                </a:solidFill>
                <a:latin typeface="noto"/>
              </a:rPr>
              <a:t>이것은 </a:t>
            </a:r>
            <a:r>
              <a:rPr lang="en-US" altLang="ko-KR" sz="1200">
                <a:solidFill>
                  <a:schemeClr val="accent5">
                    <a:lumMod val="75000"/>
                  </a:schemeClr>
                </a:solidFill>
                <a:latin typeface="noto"/>
              </a:rPr>
              <a:t>color conversion loss, </a:t>
            </a:r>
            <a:r>
              <a:rPr lang="ko-KR" altLang="en-US" sz="1200">
                <a:solidFill>
                  <a:schemeClr val="accent5">
                    <a:lumMod val="75000"/>
                  </a:schemeClr>
                </a:solidFill>
                <a:latin typeface="noto"/>
              </a:rPr>
              <a:t>낮은 </a:t>
            </a:r>
            <a:r>
              <a:rPr lang="ko-KR" altLang="en-US" sz="1200" err="1">
                <a:solidFill>
                  <a:schemeClr val="accent5">
                    <a:lumMod val="75000"/>
                  </a:schemeClr>
                </a:solidFill>
                <a:latin typeface="noto"/>
              </a:rPr>
              <a:t>인색성</a:t>
            </a:r>
            <a:r>
              <a:rPr lang="en-US" altLang="ko-KR" sz="1200">
                <a:solidFill>
                  <a:schemeClr val="accent5">
                    <a:lumMod val="75000"/>
                  </a:schemeClr>
                </a:solidFill>
                <a:latin typeface="noto"/>
              </a:rPr>
              <a:t>, </a:t>
            </a:r>
            <a:r>
              <a:rPr lang="ko-KR" altLang="en-US" sz="1200">
                <a:solidFill>
                  <a:schemeClr val="accent5">
                    <a:lumMod val="75000"/>
                  </a:schemeClr>
                </a:solidFill>
                <a:latin typeface="noto"/>
              </a:rPr>
              <a:t>낮은 </a:t>
            </a:r>
            <a:r>
              <a:rPr lang="en-US" altLang="ko-KR" sz="1200">
                <a:solidFill>
                  <a:schemeClr val="accent5">
                    <a:lumMod val="75000"/>
                  </a:schemeClr>
                </a:solidFill>
                <a:latin typeface="noto"/>
              </a:rPr>
              <a:t>modulation speed, </a:t>
            </a:r>
            <a:r>
              <a:rPr lang="ko-KR" altLang="en-US" sz="1200">
                <a:solidFill>
                  <a:schemeClr val="accent5">
                    <a:lumMod val="75000"/>
                  </a:schemeClr>
                </a:solidFill>
                <a:latin typeface="noto"/>
              </a:rPr>
              <a:t>인광체의 높은 비용 등의 단점이 있다</a:t>
            </a:r>
            <a:r>
              <a:rPr lang="en-US" altLang="ko-KR" sz="1200">
                <a:solidFill>
                  <a:schemeClr val="accent5">
                    <a:lumMod val="75000"/>
                  </a:schemeClr>
                </a:solidFill>
                <a:latin typeface="noto"/>
              </a:rPr>
              <a:t>.</a:t>
            </a:r>
          </a:p>
          <a:p>
            <a:pPr marL="285750" indent="-285750">
              <a:lnSpc>
                <a:spcPct val="150000"/>
              </a:lnSpc>
              <a:buFont typeface="Arial" panose="020B0604020202020204" pitchFamily="34" charset="0"/>
              <a:buChar char="•"/>
            </a:pPr>
            <a:r>
              <a:rPr lang="en-US" altLang="ko-KR" sz="1200">
                <a:solidFill>
                  <a:schemeClr val="accent5">
                    <a:lumMod val="75000"/>
                  </a:schemeClr>
                </a:solidFill>
                <a:latin typeface="noto"/>
              </a:rPr>
              <a:t>kim et.al</a:t>
            </a:r>
            <a:r>
              <a:rPr lang="ko-KR" altLang="en-US" sz="1200">
                <a:solidFill>
                  <a:schemeClr val="accent5">
                    <a:lumMod val="75000"/>
                  </a:schemeClr>
                </a:solidFill>
                <a:latin typeface="noto"/>
              </a:rPr>
              <a:t>에 따르면 </a:t>
            </a:r>
            <a:r>
              <a:rPr lang="en-US" altLang="ko-KR" sz="1200" err="1">
                <a:solidFill>
                  <a:schemeClr val="accent5">
                    <a:lumMod val="75000"/>
                  </a:schemeClr>
                </a:solidFill>
                <a:latin typeface="noto"/>
              </a:rPr>
              <a:t>GaN</a:t>
            </a:r>
            <a:r>
              <a:rPr lang="en-US" altLang="ko-KR" sz="1200">
                <a:solidFill>
                  <a:schemeClr val="accent5">
                    <a:lumMod val="75000"/>
                  </a:schemeClr>
                </a:solidFill>
                <a:latin typeface="noto"/>
              </a:rPr>
              <a:t>-based nanorod structure</a:t>
            </a:r>
            <a:r>
              <a:rPr lang="ko-KR" altLang="en-US" sz="1200">
                <a:solidFill>
                  <a:schemeClr val="accent5">
                    <a:lumMod val="75000"/>
                  </a:schemeClr>
                </a:solidFill>
                <a:latin typeface="noto"/>
              </a:rPr>
              <a:t>에서 </a:t>
            </a:r>
            <a:r>
              <a:rPr lang="en-US" altLang="ko-KR" sz="1200">
                <a:solidFill>
                  <a:schemeClr val="accent5">
                    <a:lumMod val="75000"/>
                  </a:schemeClr>
                </a:solidFill>
                <a:latin typeface="noto"/>
              </a:rPr>
              <a:t>pyramid </a:t>
            </a:r>
            <a:r>
              <a:rPr lang="ko-KR" altLang="en-US" sz="1200">
                <a:solidFill>
                  <a:schemeClr val="accent5">
                    <a:lumMod val="75000"/>
                  </a:schemeClr>
                </a:solidFill>
                <a:latin typeface="noto"/>
              </a:rPr>
              <a:t>팁으로 갈수록 </a:t>
            </a:r>
            <a:r>
              <a:rPr lang="en-US" altLang="ko-KR" sz="1200">
                <a:solidFill>
                  <a:schemeClr val="accent5">
                    <a:lumMod val="75000"/>
                  </a:schemeClr>
                </a:solidFill>
                <a:latin typeface="noto"/>
              </a:rPr>
              <a:t>In</a:t>
            </a:r>
            <a:r>
              <a:rPr lang="ko-KR" altLang="en-US" sz="1200">
                <a:solidFill>
                  <a:schemeClr val="accent5">
                    <a:lumMod val="75000"/>
                  </a:schemeClr>
                </a:solidFill>
                <a:latin typeface="noto"/>
              </a:rPr>
              <a:t>의 조성비가 높아지고 더 긴 파장 </a:t>
            </a:r>
            <a:r>
              <a:rPr lang="en-US" altLang="ko-KR" sz="1200">
                <a:solidFill>
                  <a:schemeClr val="accent5">
                    <a:lumMod val="75000"/>
                  </a:schemeClr>
                </a:solidFill>
                <a:latin typeface="noto"/>
              </a:rPr>
              <a:t>intensity</a:t>
            </a:r>
            <a:r>
              <a:rPr lang="ko-KR" altLang="en-US" sz="1200">
                <a:solidFill>
                  <a:schemeClr val="accent5">
                    <a:lumMod val="75000"/>
                  </a:schemeClr>
                </a:solidFill>
                <a:latin typeface="noto"/>
              </a:rPr>
              <a:t>에 관여하며 </a:t>
            </a:r>
            <a:r>
              <a:rPr lang="en-US" altLang="ko-KR" sz="1200">
                <a:solidFill>
                  <a:schemeClr val="accent5">
                    <a:lumMod val="75000"/>
                  </a:schemeClr>
                </a:solidFill>
                <a:latin typeface="noto"/>
              </a:rPr>
              <a:t>core-shell MQW</a:t>
            </a:r>
            <a:r>
              <a:rPr lang="ko-KR" altLang="en-US" sz="1200">
                <a:solidFill>
                  <a:schemeClr val="accent5">
                    <a:lumMod val="75000"/>
                  </a:schemeClr>
                </a:solidFill>
                <a:latin typeface="noto"/>
              </a:rPr>
              <a:t>에서 스펙트럼에 따라 더 </a:t>
            </a:r>
            <a:r>
              <a:rPr lang="en-US" altLang="ko-KR" sz="1200">
                <a:solidFill>
                  <a:schemeClr val="accent5">
                    <a:lumMod val="75000"/>
                  </a:schemeClr>
                </a:solidFill>
                <a:latin typeface="noto"/>
              </a:rPr>
              <a:t>wide</a:t>
            </a:r>
            <a:r>
              <a:rPr lang="ko-KR" altLang="en-US" sz="1200">
                <a:solidFill>
                  <a:schemeClr val="accent5">
                    <a:lumMod val="75000"/>
                  </a:schemeClr>
                </a:solidFill>
                <a:latin typeface="noto"/>
              </a:rPr>
              <a:t>한 </a:t>
            </a:r>
            <a:r>
              <a:rPr lang="en-US" altLang="ko-KR" sz="1200">
                <a:solidFill>
                  <a:schemeClr val="accent5">
                    <a:lumMod val="75000"/>
                  </a:schemeClr>
                </a:solidFill>
                <a:latin typeface="noto"/>
              </a:rPr>
              <a:t>intensity</a:t>
            </a:r>
            <a:r>
              <a:rPr lang="ko-KR" altLang="en-US" sz="1200">
                <a:solidFill>
                  <a:schemeClr val="accent5">
                    <a:lumMod val="75000"/>
                  </a:schemeClr>
                </a:solidFill>
                <a:latin typeface="noto"/>
              </a:rPr>
              <a:t>를 보여준다</a:t>
            </a:r>
            <a:r>
              <a:rPr lang="en-US" altLang="ko-KR" sz="1200">
                <a:solidFill>
                  <a:schemeClr val="accent5">
                    <a:lumMod val="75000"/>
                  </a:schemeClr>
                </a:solidFill>
                <a:latin typeface="noto"/>
              </a:rPr>
              <a:t>.</a:t>
            </a:r>
          </a:p>
          <a:p>
            <a:pPr marL="285750" indent="-285750">
              <a:lnSpc>
                <a:spcPct val="150000"/>
              </a:lnSpc>
              <a:buFont typeface="Arial" panose="020B0604020202020204" pitchFamily="34" charset="0"/>
              <a:buChar char="•"/>
            </a:pPr>
            <a:r>
              <a:rPr lang="en-US" altLang="ko-KR" sz="1200" err="1">
                <a:solidFill>
                  <a:schemeClr val="accent5">
                    <a:lumMod val="75000"/>
                  </a:schemeClr>
                </a:solidFill>
                <a:latin typeface="noto"/>
              </a:rPr>
              <a:t>GaN</a:t>
            </a:r>
            <a:r>
              <a:rPr lang="en-US" altLang="ko-KR" sz="1200">
                <a:solidFill>
                  <a:schemeClr val="accent5">
                    <a:lumMod val="75000"/>
                  </a:schemeClr>
                </a:solidFill>
                <a:latin typeface="noto"/>
              </a:rPr>
              <a:t>-based core-shell nanorod white LED</a:t>
            </a:r>
            <a:r>
              <a:rPr lang="ko-KR" altLang="en-US" sz="1200">
                <a:solidFill>
                  <a:schemeClr val="accent5">
                    <a:lumMod val="75000"/>
                  </a:schemeClr>
                </a:solidFill>
                <a:latin typeface="noto"/>
              </a:rPr>
              <a:t>가</a:t>
            </a:r>
            <a:r>
              <a:rPr lang="en-US" altLang="ko-KR" sz="1200">
                <a:solidFill>
                  <a:schemeClr val="accent5">
                    <a:lumMod val="75000"/>
                  </a:schemeClr>
                </a:solidFill>
                <a:latin typeface="noto"/>
              </a:rPr>
              <a:t> </a:t>
            </a:r>
            <a:r>
              <a:rPr lang="ko-KR" altLang="en-US" sz="1200">
                <a:solidFill>
                  <a:schemeClr val="accent5">
                    <a:lumMod val="75000"/>
                  </a:schemeClr>
                </a:solidFill>
                <a:latin typeface="noto"/>
              </a:rPr>
              <a:t>기존 </a:t>
            </a:r>
            <a:r>
              <a:rPr lang="en-US" altLang="ko-KR" sz="1200">
                <a:solidFill>
                  <a:schemeClr val="accent5">
                    <a:lumMod val="75000"/>
                  </a:schemeClr>
                </a:solidFill>
                <a:latin typeface="noto"/>
              </a:rPr>
              <a:t>white LED</a:t>
            </a:r>
            <a:r>
              <a:rPr lang="ko-KR" altLang="en-US" sz="1200">
                <a:solidFill>
                  <a:schemeClr val="accent5">
                    <a:lumMod val="75000"/>
                  </a:schemeClr>
                </a:solidFill>
                <a:latin typeface="noto"/>
              </a:rPr>
              <a:t>의 단점을 해결하는 떠오르는 후보에도 불구하고</a:t>
            </a:r>
            <a:r>
              <a:rPr lang="en-US" altLang="ko-KR" sz="1200">
                <a:solidFill>
                  <a:schemeClr val="accent5">
                    <a:lumMod val="75000"/>
                  </a:schemeClr>
                </a:solidFill>
                <a:latin typeface="noto"/>
              </a:rPr>
              <a:t>, </a:t>
            </a:r>
            <a:r>
              <a:rPr lang="ko-KR" altLang="en-US" sz="1200">
                <a:solidFill>
                  <a:schemeClr val="accent5">
                    <a:lumMod val="75000"/>
                  </a:schemeClr>
                </a:solidFill>
                <a:latin typeface="noto"/>
              </a:rPr>
              <a:t> </a:t>
            </a:r>
            <a:r>
              <a:rPr lang="en-US" altLang="ko-KR" sz="1200">
                <a:solidFill>
                  <a:schemeClr val="accent5">
                    <a:lumMod val="75000"/>
                  </a:schemeClr>
                </a:solidFill>
                <a:latin typeface="noto"/>
              </a:rPr>
              <a:t>core-shell </a:t>
            </a:r>
            <a:r>
              <a:rPr lang="en-US" altLang="ko-KR" sz="1200" err="1">
                <a:solidFill>
                  <a:schemeClr val="accent5">
                    <a:lumMod val="75000"/>
                  </a:schemeClr>
                </a:solidFill>
                <a:latin typeface="noto"/>
              </a:rPr>
              <a:t>nanrod</a:t>
            </a:r>
            <a:r>
              <a:rPr lang="en-US" altLang="ko-KR" sz="1200">
                <a:solidFill>
                  <a:schemeClr val="accent5">
                    <a:lumMod val="75000"/>
                  </a:schemeClr>
                </a:solidFill>
                <a:latin typeface="noto"/>
              </a:rPr>
              <a:t> structure</a:t>
            </a:r>
            <a:r>
              <a:rPr lang="ko-KR" altLang="en-US" sz="1200">
                <a:solidFill>
                  <a:schemeClr val="accent5">
                    <a:lumMod val="75000"/>
                  </a:schemeClr>
                </a:solidFill>
                <a:latin typeface="noto"/>
              </a:rPr>
              <a:t>에서 광추출에 대한 양적인 이해가 부족하며 이에 대한 관심이 커지고 있다</a:t>
            </a:r>
            <a:r>
              <a:rPr lang="en-US" altLang="ko-KR" sz="1200">
                <a:solidFill>
                  <a:schemeClr val="accent5">
                    <a:lumMod val="75000"/>
                  </a:schemeClr>
                </a:solidFill>
                <a:latin typeface="noto"/>
              </a:rPr>
              <a:t>.</a:t>
            </a:r>
          </a:p>
          <a:p>
            <a:pPr marL="285750" indent="-285750">
              <a:lnSpc>
                <a:spcPct val="150000"/>
              </a:lnSpc>
              <a:buFont typeface="Arial" panose="020B0604020202020204" pitchFamily="34" charset="0"/>
              <a:buChar char="•"/>
            </a:pPr>
            <a:r>
              <a:rPr lang="ko-KR" altLang="en-US" sz="1200">
                <a:solidFill>
                  <a:schemeClr val="accent5">
                    <a:lumMod val="75000"/>
                  </a:schemeClr>
                </a:solidFill>
                <a:latin typeface="noto"/>
              </a:rPr>
              <a:t>그러므로 본 연구를</a:t>
            </a:r>
            <a:r>
              <a:rPr lang="en-US" altLang="ko-KR" sz="1200">
                <a:solidFill>
                  <a:schemeClr val="accent5">
                    <a:lumMod val="75000"/>
                  </a:schemeClr>
                </a:solidFill>
                <a:latin typeface="noto"/>
              </a:rPr>
              <a:t> </a:t>
            </a:r>
            <a:r>
              <a:rPr lang="ko-KR" altLang="en-US" sz="1200">
                <a:solidFill>
                  <a:schemeClr val="accent5">
                    <a:lumMod val="75000"/>
                  </a:schemeClr>
                </a:solidFill>
                <a:latin typeface="noto"/>
              </a:rPr>
              <a:t>통해 </a:t>
            </a:r>
            <a:r>
              <a:rPr lang="en-US" altLang="ko-KR" sz="1200" err="1">
                <a:solidFill>
                  <a:schemeClr val="accent5">
                    <a:lumMod val="75000"/>
                  </a:schemeClr>
                </a:solidFill>
                <a:latin typeface="noto"/>
              </a:rPr>
              <a:t>GaN</a:t>
            </a:r>
            <a:r>
              <a:rPr lang="en-US" altLang="ko-KR" sz="1200">
                <a:solidFill>
                  <a:schemeClr val="accent5">
                    <a:lumMod val="75000"/>
                  </a:schemeClr>
                </a:solidFill>
                <a:latin typeface="noto"/>
              </a:rPr>
              <a:t> </a:t>
            </a:r>
            <a:r>
              <a:rPr lang="ko-KR" altLang="en-US" sz="1200" err="1">
                <a:solidFill>
                  <a:schemeClr val="accent5">
                    <a:lumMod val="75000"/>
                  </a:schemeClr>
                </a:solidFill>
                <a:latin typeface="noto"/>
              </a:rPr>
              <a:t>코어쉘</a:t>
            </a:r>
            <a:r>
              <a:rPr lang="ko-KR" altLang="en-US" sz="1200">
                <a:solidFill>
                  <a:schemeClr val="accent5">
                    <a:lumMod val="75000"/>
                  </a:schemeClr>
                </a:solidFill>
                <a:latin typeface="noto"/>
              </a:rPr>
              <a:t> </a:t>
            </a:r>
            <a:r>
              <a:rPr lang="ko-KR" altLang="en-US" sz="1200" err="1">
                <a:solidFill>
                  <a:schemeClr val="accent5">
                    <a:lumMod val="75000"/>
                  </a:schemeClr>
                </a:solidFill>
                <a:latin typeface="noto"/>
              </a:rPr>
              <a:t>나노로드</a:t>
            </a:r>
            <a:r>
              <a:rPr lang="ko-KR" altLang="en-US" sz="1200">
                <a:solidFill>
                  <a:schemeClr val="accent5">
                    <a:lumMod val="75000"/>
                  </a:schemeClr>
                </a:solidFill>
                <a:latin typeface="noto"/>
              </a:rPr>
              <a:t> </a:t>
            </a:r>
            <a:r>
              <a:rPr lang="en-US" altLang="ko-KR" sz="1200">
                <a:solidFill>
                  <a:schemeClr val="accent5">
                    <a:lumMod val="75000"/>
                  </a:schemeClr>
                </a:solidFill>
                <a:latin typeface="noto"/>
              </a:rPr>
              <a:t>LED</a:t>
            </a:r>
            <a:r>
              <a:rPr lang="ko-KR" altLang="en-US" sz="1200">
                <a:solidFill>
                  <a:schemeClr val="accent5">
                    <a:lumMod val="75000"/>
                  </a:schemeClr>
                </a:solidFill>
                <a:latin typeface="noto"/>
              </a:rPr>
              <a:t>의 이해에 대한 부족한 격차를 해결하는 것을 목표로 하며 이것은 수천만개의 나노 </a:t>
            </a:r>
            <a:r>
              <a:rPr lang="en-US" altLang="ko-KR" sz="1200">
                <a:solidFill>
                  <a:schemeClr val="accent5">
                    <a:lumMod val="75000"/>
                  </a:schemeClr>
                </a:solidFill>
                <a:latin typeface="noto"/>
              </a:rPr>
              <a:t>LED</a:t>
            </a:r>
            <a:r>
              <a:rPr lang="ko-KR" altLang="en-US" sz="1200">
                <a:solidFill>
                  <a:schemeClr val="accent5">
                    <a:lumMod val="75000"/>
                  </a:schemeClr>
                </a:solidFill>
                <a:latin typeface="noto"/>
              </a:rPr>
              <a:t>를 사용하는 고효율 차세대 디스플레이 기술을 위해 </a:t>
            </a:r>
            <a:r>
              <a:rPr lang="ko-KR" altLang="en-US" sz="1200" err="1">
                <a:solidFill>
                  <a:schemeClr val="accent5">
                    <a:lumMod val="75000"/>
                  </a:schemeClr>
                </a:solidFill>
                <a:latin typeface="noto"/>
              </a:rPr>
              <a:t>시기적절하고</a:t>
            </a:r>
            <a:r>
              <a:rPr lang="ko-KR" altLang="en-US" sz="1200">
                <a:solidFill>
                  <a:schemeClr val="accent5">
                    <a:lumMod val="75000"/>
                  </a:schemeClr>
                </a:solidFill>
                <a:latin typeface="noto"/>
              </a:rPr>
              <a:t> 중요한 연구입니다</a:t>
            </a:r>
            <a:r>
              <a:rPr lang="en-US" altLang="ko-KR" sz="1200">
                <a:solidFill>
                  <a:schemeClr val="accent5">
                    <a:lumMod val="75000"/>
                  </a:schemeClr>
                </a:solidFill>
                <a:latin typeface="noto"/>
              </a:rPr>
              <a:t>.</a:t>
            </a:r>
          </a:p>
        </p:txBody>
      </p:sp>
      <p:sp>
        <p:nvSpPr>
          <p:cNvPr id="6" name="TextBox 5">
            <a:extLst>
              <a:ext uri="{FF2B5EF4-FFF2-40B4-BE49-F238E27FC236}">
                <a16:creationId xmlns:a16="http://schemas.microsoft.com/office/drawing/2014/main" id="{F9DA513F-49F4-4752-42C2-963560C99421}"/>
              </a:ext>
            </a:extLst>
          </p:cNvPr>
          <p:cNvSpPr txBox="1"/>
          <p:nvPr/>
        </p:nvSpPr>
        <p:spPr>
          <a:xfrm>
            <a:off x="69850" y="88900"/>
            <a:ext cx="1071704" cy="369332"/>
          </a:xfrm>
          <a:prstGeom prst="rect">
            <a:avLst/>
          </a:prstGeom>
          <a:solidFill>
            <a:srgbClr val="FF0000"/>
          </a:solidFill>
        </p:spPr>
        <p:txBody>
          <a:bodyPr wrap="none" rtlCol="0">
            <a:spAutoFit/>
          </a:bodyPr>
          <a:lstStyle/>
          <a:p>
            <a:r>
              <a:rPr lang="en-US" altLang="ko-KR" b="1"/>
              <a:t>Confirm</a:t>
            </a:r>
            <a:endParaRPr lang="ko-KR" altLang="en-US" b="1"/>
          </a:p>
        </p:txBody>
      </p:sp>
      <p:sp>
        <p:nvSpPr>
          <p:cNvPr id="7" name="TextBox 6">
            <a:extLst>
              <a:ext uri="{FF2B5EF4-FFF2-40B4-BE49-F238E27FC236}">
                <a16:creationId xmlns:a16="http://schemas.microsoft.com/office/drawing/2014/main" id="{B058670F-0468-2B3E-1342-138F28A19AB0}"/>
              </a:ext>
            </a:extLst>
          </p:cNvPr>
          <p:cNvSpPr txBox="1"/>
          <p:nvPr/>
        </p:nvSpPr>
        <p:spPr>
          <a:xfrm>
            <a:off x="508535" y="4381352"/>
            <a:ext cx="11210885" cy="2279727"/>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altLang="ko-KR" sz="1200">
                <a:latin typeface="noto"/>
              </a:rPr>
              <a:t>The current white LEDs are based on blue light from </a:t>
            </a:r>
            <a:r>
              <a:rPr lang="en-US" altLang="ko-KR" sz="1200" err="1">
                <a:latin typeface="noto"/>
              </a:rPr>
              <a:t>InGaN</a:t>
            </a:r>
            <a:r>
              <a:rPr lang="en-US" altLang="ko-KR" sz="1200">
                <a:latin typeface="noto"/>
              </a:rPr>
              <a:t> QW mixed with yellow phosphors.</a:t>
            </a:r>
          </a:p>
          <a:p>
            <a:pPr marL="171450" indent="-171450">
              <a:lnSpc>
                <a:spcPct val="150000"/>
              </a:lnSpc>
              <a:buFont typeface="Arial" panose="020B0604020202020204" pitchFamily="34" charset="0"/>
              <a:buChar char="•"/>
            </a:pPr>
            <a:r>
              <a:rPr lang="en-US" altLang="ko-KR" sz="1200">
                <a:latin typeface="noto"/>
              </a:rPr>
              <a:t>The harmony of the yellow phosphors exposes some defects like color conversion loss, low color rendering index, and the increasing cost of phosphors.</a:t>
            </a:r>
          </a:p>
          <a:p>
            <a:pPr marL="171450" indent="-171450">
              <a:lnSpc>
                <a:spcPct val="150000"/>
              </a:lnSpc>
              <a:buFont typeface="Arial" panose="020B0604020202020204" pitchFamily="34" charset="0"/>
              <a:buChar char="•"/>
            </a:pPr>
            <a:r>
              <a:rPr lang="en-US" altLang="ko-KR" sz="1200">
                <a:latin typeface="noto"/>
              </a:rPr>
              <a:t>According to the kim.at.al, the pyramid, top of the core-shell nanorod, are deeply involved in the longer wavelength, which has higher In composition than the middle and bottom, so that show the broad Photoluminescence (PL) intensity of the core-shell MQW.</a:t>
            </a:r>
          </a:p>
          <a:p>
            <a:pPr marL="171450" indent="-171450">
              <a:lnSpc>
                <a:spcPct val="150000"/>
              </a:lnSpc>
              <a:buFont typeface="Arial" panose="020B0604020202020204" pitchFamily="34" charset="0"/>
              <a:buChar char="•"/>
            </a:pPr>
            <a:r>
              <a:rPr lang="en-US" altLang="ko-KR" sz="1200">
                <a:latin typeface="noto"/>
              </a:rPr>
              <a:t>Even though the </a:t>
            </a:r>
            <a:r>
              <a:rPr lang="en-US" altLang="ko-KR" sz="1200" err="1">
                <a:latin typeface="noto"/>
              </a:rPr>
              <a:t>GaN</a:t>
            </a:r>
            <a:r>
              <a:rPr lang="en-US" altLang="ko-KR" sz="1200">
                <a:latin typeface="noto"/>
              </a:rPr>
              <a:t>-based core-shell nanorod white LED is the rising candidate solving the above problems of conventional white LED, </a:t>
            </a:r>
            <a:r>
              <a:rPr lang="en-US" altLang="ko-KR" sz="1200">
                <a:effectLst/>
                <a:latin typeface="맑은 고딕" panose="020B0503020000020004" pitchFamily="50" charset="-127"/>
                <a:cs typeface="Times New Roman" panose="02020603050405020304" pitchFamily="18" charset="0"/>
              </a:rPr>
              <a:t>the quantitative understanding of light extraction in the core-shell nanostructures has not been explored yet, which is an issue of the growing concern.</a:t>
            </a:r>
            <a:endParaRPr lang="en-US" altLang="ko-KR" sz="1200">
              <a:latin typeface="noto"/>
            </a:endParaRPr>
          </a:p>
          <a:p>
            <a:pPr marL="171450" indent="-171450">
              <a:lnSpc>
                <a:spcPct val="150000"/>
              </a:lnSpc>
              <a:buFont typeface="Arial" panose="020B0604020202020204" pitchFamily="34" charset="0"/>
              <a:buChar char="•"/>
            </a:pPr>
            <a:r>
              <a:rPr lang="en-US" altLang="ko-KR" sz="1200">
                <a:latin typeface="noto"/>
              </a:rPr>
              <a:t>Through the study, we aim that narrow the gap in the lack of quantitative understanding of the </a:t>
            </a:r>
            <a:r>
              <a:rPr lang="en-US" altLang="ko-KR" sz="1200" err="1">
                <a:latin typeface="noto"/>
              </a:rPr>
              <a:t>GaN</a:t>
            </a:r>
            <a:r>
              <a:rPr lang="en-US" altLang="ko-KR" sz="1200">
                <a:latin typeface="noto"/>
              </a:rPr>
              <a:t>-based core-shell nanorod LED, in that sense, it is very timely and important for the highly efficient next-generation display technology with tens of millions of nano LEDs.</a:t>
            </a:r>
          </a:p>
        </p:txBody>
      </p:sp>
      <p:cxnSp>
        <p:nvCxnSpPr>
          <p:cNvPr id="3" name="직선 연결선 2">
            <a:extLst>
              <a:ext uri="{FF2B5EF4-FFF2-40B4-BE49-F238E27FC236}">
                <a16:creationId xmlns:a16="http://schemas.microsoft.com/office/drawing/2014/main" id="{44CB822B-7C80-2955-82E7-9C944522149E}"/>
              </a:ext>
            </a:extLst>
          </p:cNvPr>
          <p:cNvCxnSpPr/>
          <p:nvPr/>
        </p:nvCxnSpPr>
        <p:spPr>
          <a:xfrm>
            <a:off x="864066" y="1719743"/>
            <a:ext cx="10326848"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0382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TextBox 308">
            <a:extLst>
              <a:ext uri="{FF2B5EF4-FFF2-40B4-BE49-F238E27FC236}">
                <a16:creationId xmlns:a16="http://schemas.microsoft.com/office/drawing/2014/main" id="{7CC784AA-208D-C47F-0A20-9D5A19E31042}"/>
              </a:ext>
            </a:extLst>
          </p:cNvPr>
          <p:cNvSpPr txBox="1"/>
          <p:nvPr/>
        </p:nvSpPr>
        <p:spPr>
          <a:xfrm>
            <a:off x="243282" y="5679631"/>
            <a:ext cx="11367082" cy="923330"/>
          </a:xfrm>
          <a:prstGeom prst="rect">
            <a:avLst/>
          </a:prstGeom>
          <a:noFill/>
        </p:spPr>
        <p:txBody>
          <a:bodyPr wrap="square">
            <a:spAutoFit/>
          </a:bodyPr>
          <a:lstStyle/>
          <a:p>
            <a:pPr algn="just"/>
            <a:r>
              <a:rPr lang="en-US" altLang="ko-KR" sz="1800" b="1">
                <a:effectLst/>
                <a:latin typeface="Calibri" panose="020F0502020204030204" pitchFamily="34" charset="0"/>
                <a:ea typeface="맑은 고딕" panose="020B0503020000020004" pitchFamily="50" charset="-127"/>
                <a:cs typeface="Arial" panose="020B0604020202020204" pitchFamily="34" charset="0"/>
              </a:rPr>
              <a:t>Fig.1. </a:t>
            </a:r>
            <a:r>
              <a:rPr lang="en-US" altLang="ko-KR" sz="1800">
                <a:effectLst/>
                <a:latin typeface="Calibri" panose="020F0502020204030204" pitchFamily="34" charset="0"/>
                <a:ea typeface="맑은 고딕" panose="020B0503020000020004" pitchFamily="50" charset="-127"/>
                <a:cs typeface="Arial" panose="020B0604020202020204" pitchFamily="34" charset="0"/>
              </a:rPr>
              <a:t>(a) </a:t>
            </a:r>
            <a:r>
              <a:rPr lang="en-US" altLang="ko-KR">
                <a:latin typeface="Calibri" panose="020F0502020204030204" pitchFamily="34" charset="0"/>
                <a:ea typeface="맑은 고딕" panose="020B0503020000020004" pitchFamily="50" charset="-127"/>
                <a:cs typeface="Arial" panose="020B0604020202020204" pitchFamily="34" charset="0"/>
              </a:rPr>
              <a:t>Partial cross section and d</a:t>
            </a:r>
            <a:r>
              <a:rPr lang="en-US" altLang="ko-KR" sz="1800">
                <a:effectLst/>
                <a:latin typeface="Calibri" panose="020F0502020204030204" pitchFamily="34" charset="0"/>
                <a:ea typeface="맑은 고딕" panose="020B0503020000020004" pitchFamily="50" charset="-127"/>
                <a:cs typeface="Arial" panose="020B0604020202020204" pitchFamily="34" charset="0"/>
              </a:rPr>
              <a:t>ipole source positions in </a:t>
            </a:r>
            <a:r>
              <a:rPr lang="en-US" altLang="ko-KR" sz="1800" err="1">
                <a:effectLst/>
                <a:latin typeface="Calibri" panose="020F0502020204030204" pitchFamily="34" charset="0"/>
                <a:ea typeface="맑은 고딕" panose="020B0503020000020004" pitchFamily="50" charset="-127"/>
                <a:cs typeface="Arial" panose="020B0604020202020204" pitchFamily="34" charset="0"/>
              </a:rPr>
              <a:t>GaN</a:t>
            </a:r>
            <a:r>
              <a:rPr lang="en-US" altLang="ko-KR" sz="1800">
                <a:effectLst/>
                <a:latin typeface="Calibri" panose="020F0502020204030204" pitchFamily="34" charset="0"/>
                <a:ea typeface="맑은 고딕" panose="020B0503020000020004" pitchFamily="50" charset="-127"/>
                <a:cs typeface="Arial" panose="020B0604020202020204" pitchFamily="34" charset="0"/>
              </a:rPr>
              <a:t>-based nanorod structure to 3D view. A real dipole source position is the center of MQW; Schematic (b) side view and </a:t>
            </a:r>
            <a:r>
              <a:rPr lang="en-US" altLang="ko-KR">
                <a:latin typeface="Calibri" panose="020F0502020204030204" pitchFamily="34" charset="0"/>
                <a:ea typeface="맑은 고딕" panose="020B0503020000020004" pitchFamily="50" charset="-127"/>
                <a:cs typeface="Arial" panose="020B0604020202020204" pitchFamily="34" charset="0"/>
              </a:rPr>
              <a:t>(c)</a:t>
            </a:r>
            <a:r>
              <a:rPr lang="en-US" altLang="ko-KR" sz="1800">
                <a:effectLst/>
                <a:latin typeface="Calibri" panose="020F0502020204030204" pitchFamily="34" charset="0"/>
                <a:ea typeface="맑은 고딕" panose="020B0503020000020004" pitchFamily="50" charset="-127"/>
                <a:cs typeface="Arial" panose="020B0604020202020204" pitchFamily="34" charset="0"/>
              </a:rPr>
              <a:t> cross-section of the core-shell </a:t>
            </a:r>
            <a:r>
              <a:rPr lang="en-US" altLang="ko-KR" sz="1800" err="1">
                <a:effectLst/>
                <a:latin typeface="Calibri" panose="020F0502020204030204" pitchFamily="34" charset="0"/>
                <a:ea typeface="맑은 고딕" panose="020B0503020000020004" pitchFamily="50" charset="-127"/>
                <a:cs typeface="Arial" panose="020B0604020202020204" pitchFamily="34" charset="0"/>
              </a:rPr>
              <a:t>GaN</a:t>
            </a:r>
            <a:r>
              <a:rPr lang="en-US" altLang="ko-KR" sz="1800">
                <a:effectLst/>
                <a:latin typeface="Calibri" panose="020F0502020204030204" pitchFamily="34" charset="0"/>
                <a:ea typeface="맑은 고딕" panose="020B0503020000020004" pitchFamily="50" charset="-127"/>
                <a:cs typeface="Arial" panose="020B0604020202020204" pitchFamily="34" charset="0"/>
              </a:rPr>
              <a:t>-based 3D LED structure. FDTD simulation range enclosed by PML boundaries</a:t>
            </a:r>
            <a:r>
              <a:rPr lang="en-US" altLang="ko-KR">
                <a:latin typeface="Calibri" panose="020F0502020204030204" pitchFamily="34" charset="0"/>
                <a:ea typeface="맑은 고딕" panose="020B0503020000020004" pitchFamily="50" charset="-127"/>
                <a:cs typeface="Arial" panose="020B0604020202020204" pitchFamily="34" charset="0"/>
              </a:rPr>
              <a:t>.</a:t>
            </a:r>
            <a:endParaRPr lang="ko-KR" altLang="en-US"/>
          </a:p>
        </p:txBody>
      </p:sp>
      <p:grpSp>
        <p:nvGrpSpPr>
          <p:cNvPr id="2" name="그룹 1">
            <a:extLst>
              <a:ext uri="{FF2B5EF4-FFF2-40B4-BE49-F238E27FC236}">
                <a16:creationId xmlns:a16="http://schemas.microsoft.com/office/drawing/2014/main" id="{5FCCAE29-563D-36CB-60A9-161714FC674B}"/>
              </a:ext>
            </a:extLst>
          </p:cNvPr>
          <p:cNvGrpSpPr>
            <a:grpSpLocks noChangeAspect="1"/>
          </p:cNvGrpSpPr>
          <p:nvPr/>
        </p:nvGrpSpPr>
        <p:grpSpPr>
          <a:xfrm>
            <a:off x="1335102" y="255039"/>
            <a:ext cx="3159160" cy="4906769"/>
            <a:chOff x="3349544" y="296037"/>
            <a:chExt cx="4034236" cy="6265926"/>
          </a:xfrm>
        </p:grpSpPr>
        <p:pic>
          <p:nvPicPr>
            <p:cNvPr id="325" name="그림 324">
              <a:extLst>
                <a:ext uri="{FF2B5EF4-FFF2-40B4-BE49-F238E27FC236}">
                  <a16:creationId xmlns:a16="http://schemas.microsoft.com/office/drawing/2014/main" id="{B6CF60B0-4195-0708-C134-D9AC0FFF34FB}"/>
                </a:ext>
              </a:extLst>
            </p:cNvPr>
            <p:cNvPicPr>
              <a:picLocks noChangeAspect="1"/>
            </p:cNvPicPr>
            <p:nvPr/>
          </p:nvPicPr>
          <p:blipFill>
            <a:blip r:embed="rId2"/>
            <a:stretch>
              <a:fillRect/>
            </a:stretch>
          </p:blipFill>
          <p:spPr>
            <a:xfrm>
              <a:off x="3738047" y="2413823"/>
              <a:ext cx="3645733" cy="2113202"/>
            </a:xfrm>
            <a:prstGeom prst="rect">
              <a:avLst/>
            </a:prstGeom>
          </p:spPr>
        </p:pic>
        <p:pic>
          <p:nvPicPr>
            <p:cNvPr id="323" name="그림 322">
              <a:extLst>
                <a:ext uri="{FF2B5EF4-FFF2-40B4-BE49-F238E27FC236}">
                  <a16:creationId xmlns:a16="http://schemas.microsoft.com/office/drawing/2014/main" id="{D53F9364-41F5-AA3A-CB2D-E772DC9B5FF2}"/>
                </a:ext>
              </a:extLst>
            </p:cNvPr>
            <p:cNvPicPr>
              <a:picLocks noChangeAspect="1"/>
            </p:cNvPicPr>
            <p:nvPr/>
          </p:nvPicPr>
          <p:blipFill>
            <a:blip r:embed="rId3"/>
            <a:stretch>
              <a:fillRect/>
            </a:stretch>
          </p:blipFill>
          <p:spPr>
            <a:xfrm>
              <a:off x="3917437" y="296037"/>
              <a:ext cx="3435863" cy="2058044"/>
            </a:xfrm>
            <a:prstGeom prst="rect">
              <a:avLst/>
            </a:prstGeom>
          </p:spPr>
        </p:pic>
        <p:pic>
          <p:nvPicPr>
            <p:cNvPr id="327" name="그림 326">
              <a:extLst>
                <a:ext uri="{FF2B5EF4-FFF2-40B4-BE49-F238E27FC236}">
                  <a16:creationId xmlns:a16="http://schemas.microsoft.com/office/drawing/2014/main" id="{36D9BE0D-1EF9-7BB3-44CC-212C7C64025E}"/>
                </a:ext>
              </a:extLst>
            </p:cNvPr>
            <p:cNvPicPr>
              <a:picLocks noChangeAspect="1"/>
            </p:cNvPicPr>
            <p:nvPr/>
          </p:nvPicPr>
          <p:blipFill rotWithShape="1">
            <a:blip r:embed="rId4"/>
            <a:srcRect l="8181" t="11489" r="9396" b="7880"/>
            <a:stretch/>
          </p:blipFill>
          <p:spPr>
            <a:xfrm>
              <a:off x="4349638" y="4875396"/>
              <a:ext cx="1990605" cy="1686567"/>
            </a:xfrm>
            <a:prstGeom prst="rect">
              <a:avLst/>
            </a:prstGeom>
          </p:spPr>
        </p:pic>
        <p:sp>
          <p:nvSpPr>
            <p:cNvPr id="305" name="TextBox 304">
              <a:extLst>
                <a:ext uri="{FF2B5EF4-FFF2-40B4-BE49-F238E27FC236}">
                  <a16:creationId xmlns:a16="http://schemas.microsoft.com/office/drawing/2014/main" id="{4BAE0A9E-DC7A-52E6-022F-9B2CD40E6DBC}"/>
                </a:ext>
              </a:extLst>
            </p:cNvPr>
            <p:cNvSpPr txBox="1"/>
            <p:nvPr/>
          </p:nvSpPr>
          <p:spPr>
            <a:xfrm>
              <a:off x="3349546" y="364617"/>
              <a:ext cx="567891" cy="400110"/>
            </a:xfrm>
            <a:prstGeom prst="rect">
              <a:avLst/>
            </a:prstGeom>
            <a:noFill/>
          </p:spPr>
          <p:txBody>
            <a:bodyPr wrap="square" rtlCol="0">
              <a:spAutoFit/>
            </a:bodyPr>
            <a:lstStyle/>
            <a:p>
              <a:pPr algn="ctr"/>
              <a:r>
                <a:rPr lang="en-US" altLang="ko-KR" sz="2000"/>
                <a:t>(a)</a:t>
              </a:r>
              <a:endParaRPr lang="ko-KR" altLang="en-US" sz="2000"/>
            </a:p>
          </p:txBody>
        </p:sp>
        <p:sp>
          <p:nvSpPr>
            <p:cNvPr id="306" name="TextBox 305">
              <a:extLst>
                <a:ext uri="{FF2B5EF4-FFF2-40B4-BE49-F238E27FC236}">
                  <a16:creationId xmlns:a16="http://schemas.microsoft.com/office/drawing/2014/main" id="{5FFA7ED7-78C4-ADF4-E5CA-5BD876B090A6}"/>
                </a:ext>
              </a:extLst>
            </p:cNvPr>
            <p:cNvSpPr txBox="1"/>
            <p:nvPr/>
          </p:nvSpPr>
          <p:spPr>
            <a:xfrm>
              <a:off x="3349545" y="2673344"/>
              <a:ext cx="567891" cy="400110"/>
            </a:xfrm>
            <a:prstGeom prst="rect">
              <a:avLst/>
            </a:prstGeom>
            <a:noFill/>
          </p:spPr>
          <p:txBody>
            <a:bodyPr wrap="square" rtlCol="0">
              <a:spAutoFit/>
            </a:bodyPr>
            <a:lstStyle/>
            <a:p>
              <a:pPr algn="ctr"/>
              <a:r>
                <a:rPr lang="en-US" altLang="ko-KR" sz="2000"/>
                <a:t>(b)</a:t>
              </a:r>
              <a:endParaRPr lang="ko-KR" altLang="en-US" sz="2000"/>
            </a:p>
          </p:txBody>
        </p:sp>
        <p:sp>
          <p:nvSpPr>
            <p:cNvPr id="307" name="TextBox 306">
              <a:extLst>
                <a:ext uri="{FF2B5EF4-FFF2-40B4-BE49-F238E27FC236}">
                  <a16:creationId xmlns:a16="http://schemas.microsoft.com/office/drawing/2014/main" id="{517CDC59-D55A-7AE6-0213-5BBC392A117B}"/>
                </a:ext>
              </a:extLst>
            </p:cNvPr>
            <p:cNvSpPr txBox="1"/>
            <p:nvPr/>
          </p:nvSpPr>
          <p:spPr>
            <a:xfrm>
              <a:off x="3349544" y="4780112"/>
              <a:ext cx="567891" cy="400110"/>
            </a:xfrm>
            <a:prstGeom prst="rect">
              <a:avLst/>
            </a:prstGeom>
            <a:noFill/>
          </p:spPr>
          <p:txBody>
            <a:bodyPr wrap="square" rtlCol="0">
              <a:spAutoFit/>
            </a:bodyPr>
            <a:lstStyle/>
            <a:p>
              <a:pPr algn="ctr"/>
              <a:r>
                <a:rPr lang="en-US" altLang="ko-KR" sz="2000"/>
                <a:t>(c)</a:t>
              </a:r>
              <a:endParaRPr lang="ko-KR" altLang="en-US" sz="2000"/>
            </a:p>
          </p:txBody>
        </p:sp>
      </p:grpSp>
      <p:grpSp>
        <p:nvGrpSpPr>
          <p:cNvPr id="3" name="그룹 2">
            <a:extLst>
              <a:ext uri="{FF2B5EF4-FFF2-40B4-BE49-F238E27FC236}">
                <a16:creationId xmlns:a16="http://schemas.microsoft.com/office/drawing/2014/main" id="{B550C5D7-0502-354E-6383-7C4A4119F466}"/>
              </a:ext>
            </a:extLst>
          </p:cNvPr>
          <p:cNvGrpSpPr>
            <a:grpSpLocks noChangeAspect="1"/>
          </p:cNvGrpSpPr>
          <p:nvPr/>
        </p:nvGrpSpPr>
        <p:grpSpPr>
          <a:xfrm>
            <a:off x="6121687" y="287477"/>
            <a:ext cx="2854928" cy="5310183"/>
            <a:chOff x="3738047" y="296037"/>
            <a:chExt cx="3645733" cy="6781082"/>
          </a:xfrm>
        </p:grpSpPr>
        <p:pic>
          <p:nvPicPr>
            <p:cNvPr id="4" name="그림 3">
              <a:extLst>
                <a:ext uri="{FF2B5EF4-FFF2-40B4-BE49-F238E27FC236}">
                  <a16:creationId xmlns:a16="http://schemas.microsoft.com/office/drawing/2014/main" id="{0F55CB56-E871-7E1B-BBF5-C5BDCC7D5BBB}"/>
                </a:ext>
              </a:extLst>
            </p:cNvPr>
            <p:cNvPicPr>
              <a:picLocks noChangeAspect="1"/>
            </p:cNvPicPr>
            <p:nvPr/>
          </p:nvPicPr>
          <p:blipFill>
            <a:blip r:embed="rId2"/>
            <a:stretch>
              <a:fillRect/>
            </a:stretch>
          </p:blipFill>
          <p:spPr>
            <a:xfrm>
              <a:off x="3738047" y="2722917"/>
              <a:ext cx="3645733" cy="2113202"/>
            </a:xfrm>
            <a:prstGeom prst="rect">
              <a:avLst/>
            </a:prstGeom>
          </p:spPr>
        </p:pic>
        <p:pic>
          <p:nvPicPr>
            <p:cNvPr id="5" name="그림 4">
              <a:extLst>
                <a:ext uri="{FF2B5EF4-FFF2-40B4-BE49-F238E27FC236}">
                  <a16:creationId xmlns:a16="http://schemas.microsoft.com/office/drawing/2014/main" id="{420AB142-CBE9-4486-D875-006190FDDFE9}"/>
                </a:ext>
              </a:extLst>
            </p:cNvPr>
            <p:cNvPicPr>
              <a:picLocks noChangeAspect="1"/>
            </p:cNvPicPr>
            <p:nvPr/>
          </p:nvPicPr>
          <p:blipFill>
            <a:blip r:embed="rId3"/>
            <a:stretch>
              <a:fillRect/>
            </a:stretch>
          </p:blipFill>
          <p:spPr>
            <a:xfrm>
              <a:off x="3917437" y="296037"/>
              <a:ext cx="3435863" cy="2058044"/>
            </a:xfrm>
            <a:prstGeom prst="rect">
              <a:avLst/>
            </a:prstGeom>
          </p:spPr>
        </p:pic>
        <p:pic>
          <p:nvPicPr>
            <p:cNvPr id="6" name="그림 5">
              <a:extLst>
                <a:ext uri="{FF2B5EF4-FFF2-40B4-BE49-F238E27FC236}">
                  <a16:creationId xmlns:a16="http://schemas.microsoft.com/office/drawing/2014/main" id="{45A611CF-0397-49B5-1830-AE266752F065}"/>
                </a:ext>
              </a:extLst>
            </p:cNvPr>
            <p:cNvPicPr>
              <a:picLocks noChangeAspect="1"/>
            </p:cNvPicPr>
            <p:nvPr/>
          </p:nvPicPr>
          <p:blipFill rotWithShape="1">
            <a:blip r:embed="rId4"/>
            <a:srcRect l="8181" t="11489" r="9396" b="7880"/>
            <a:stretch/>
          </p:blipFill>
          <p:spPr>
            <a:xfrm>
              <a:off x="4349638" y="5390552"/>
              <a:ext cx="1990605" cy="1686567"/>
            </a:xfrm>
            <a:prstGeom prst="rect">
              <a:avLst/>
            </a:prstGeom>
          </p:spPr>
        </p:pic>
      </p:grpSp>
    </p:spTree>
    <p:extLst>
      <p:ext uri="{BB962C8B-B14F-4D97-AF65-F5344CB8AC3E}">
        <p14:creationId xmlns:p14="http://schemas.microsoft.com/office/powerpoint/2010/main" val="791816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BE3C63B-DF3B-EC72-A367-A6B82E574831}"/>
                  </a:ext>
                </a:extLst>
              </p:cNvPr>
              <p:cNvSpPr txBox="1"/>
              <p:nvPr/>
            </p:nvSpPr>
            <p:spPr>
              <a:xfrm>
                <a:off x="1476374" y="143148"/>
                <a:ext cx="9366251" cy="5325176"/>
              </a:xfrm>
              <a:prstGeom prst="rect">
                <a:avLst/>
              </a:prstGeom>
              <a:noFill/>
            </p:spPr>
            <p:txBody>
              <a:bodyPr wrap="square" rtlCol="0">
                <a:spAutoFit/>
              </a:bodyPr>
              <a:lstStyle/>
              <a:p>
                <a:pPr>
                  <a:lnSpc>
                    <a:spcPct val="150000"/>
                  </a:lnSpc>
                </a:pPr>
                <a:r>
                  <a:rPr lang="ko-KR" altLang="en-US" sz="1200">
                    <a:solidFill>
                      <a:srgbClr val="000000"/>
                    </a:solidFill>
                    <a:latin typeface="noto"/>
                  </a:rPr>
                  <a:t>시뮬레이션을 위해 </a:t>
                </a:r>
                <a:r>
                  <a:rPr lang="en-US" altLang="ko-KR" sz="1200" err="1">
                    <a:solidFill>
                      <a:srgbClr val="000000"/>
                    </a:solidFill>
                    <a:latin typeface="noto"/>
                  </a:rPr>
                  <a:t>lumerical</a:t>
                </a:r>
                <a:r>
                  <a:rPr lang="en-US" altLang="ko-KR" sz="1200">
                    <a:solidFill>
                      <a:srgbClr val="000000"/>
                    </a:solidFill>
                    <a:latin typeface="noto"/>
                  </a:rPr>
                  <a:t> Inc.</a:t>
                </a:r>
                <a:r>
                  <a:rPr lang="ko-KR" altLang="en-US" sz="1200">
                    <a:solidFill>
                      <a:srgbClr val="000000"/>
                    </a:solidFill>
                    <a:latin typeface="noto"/>
                  </a:rPr>
                  <a:t>의 </a:t>
                </a:r>
                <a:r>
                  <a:rPr lang="en-US" altLang="ko-KR" sz="1200">
                    <a:solidFill>
                      <a:srgbClr val="000000"/>
                    </a:solidFill>
                    <a:latin typeface="noto"/>
                  </a:rPr>
                  <a:t>FDTD</a:t>
                </a:r>
                <a:r>
                  <a:rPr lang="ko-KR" altLang="en-US" sz="1200">
                    <a:solidFill>
                      <a:srgbClr val="000000"/>
                    </a:solidFill>
                    <a:latin typeface="noto"/>
                  </a:rPr>
                  <a:t>시뮬레이션을 사용하였다 </a:t>
                </a:r>
                <a:r>
                  <a:rPr lang="en-US" altLang="ko-KR" sz="1200">
                    <a:solidFill>
                      <a:srgbClr val="000000"/>
                    </a:solidFill>
                    <a:latin typeface="noto"/>
                  </a:rPr>
                  <a:t>[2].</a:t>
                </a:r>
                <a:r>
                  <a:rPr lang="en-US" altLang="ko-KR" sz="1200">
                    <a:solidFill>
                      <a:srgbClr val="FFC000"/>
                    </a:solidFill>
                    <a:latin typeface="noto"/>
                  </a:rPr>
                  <a:t> </a:t>
                </a:r>
                <a:r>
                  <a:rPr lang="en-US" altLang="ko-KR" sz="1200" err="1">
                    <a:solidFill>
                      <a:schemeClr val="accent1"/>
                    </a:solidFill>
                    <a:latin typeface="noto"/>
                  </a:rPr>
                  <a:t>GaN</a:t>
                </a:r>
                <a:r>
                  <a:rPr lang="en-US" altLang="ko-KR" sz="1200">
                    <a:solidFill>
                      <a:schemeClr val="accent1"/>
                    </a:solidFill>
                    <a:latin typeface="noto"/>
                  </a:rPr>
                  <a:t>-based</a:t>
                </a:r>
                <a:r>
                  <a:rPr lang="ko-KR" altLang="en-US" sz="1200">
                    <a:solidFill>
                      <a:schemeClr val="accent1"/>
                    </a:solidFill>
                    <a:latin typeface="noto"/>
                  </a:rPr>
                  <a:t> </a:t>
                </a:r>
                <a:r>
                  <a:rPr lang="en-US" altLang="ko-KR" sz="1200">
                    <a:solidFill>
                      <a:schemeClr val="accent1"/>
                    </a:solidFill>
                    <a:latin typeface="noto"/>
                  </a:rPr>
                  <a:t>Core-shell nanorod LED</a:t>
                </a:r>
                <a:r>
                  <a:rPr lang="ko-KR" altLang="en-US" sz="1200">
                    <a:solidFill>
                      <a:schemeClr val="accent1"/>
                    </a:solidFill>
                    <a:latin typeface="noto"/>
                  </a:rPr>
                  <a:t>의 입체적인 모식도는 </a:t>
                </a:r>
                <a:r>
                  <a:rPr lang="en-US" altLang="ko-KR" sz="1200">
                    <a:solidFill>
                      <a:schemeClr val="accent1"/>
                    </a:solidFill>
                    <a:latin typeface="noto"/>
                  </a:rPr>
                  <a:t>Fig1.a</a:t>
                </a:r>
                <a:r>
                  <a:rPr lang="ko-KR" altLang="en-US" sz="1200">
                    <a:solidFill>
                      <a:schemeClr val="accent1"/>
                    </a:solidFill>
                    <a:latin typeface="noto"/>
                  </a:rPr>
                  <a:t>에서 보이는 것과 같고</a:t>
                </a:r>
                <a:r>
                  <a:rPr lang="en-US" altLang="ko-KR" sz="1200">
                    <a:solidFill>
                      <a:schemeClr val="accent1"/>
                    </a:solidFill>
                    <a:latin typeface="noto"/>
                  </a:rPr>
                  <a:t>, </a:t>
                </a:r>
                <a:r>
                  <a:rPr lang="ko-KR" altLang="en-US" sz="1200">
                    <a:solidFill>
                      <a:schemeClr val="accent1"/>
                    </a:solidFill>
                    <a:latin typeface="noto"/>
                  </a:rPr>
                  <a:t>시뮬레이션 되는 </a:t>
                </a:r>
                <a:r>
                  <a:rPr lang="en-US" altLang="ko-KR" sz="1200">
                    <a:solidFill>
                      <a:schemeClr val="accent1"/>
                    </a:solidFill>
                    <a:latin typeface="noto"/>
                  </a:rPr>
                  <a:t>dipole source</a:t>
                </a:r>
                <a:r>
                  <a:rPr lang="ko-KR" altLang="en-US" sz="1200">
                    <a:solidFill>
                      <a:schemeClr val="accent1"/>
                    </a:solidFill>
                    <a:latin typeface="noto"/>
                  </a:rPr>
                  <a:t>의 위치를 보여주고 있다</a:t>
                </a:r>
                <a:r>
                  <a:rPr lang="en-US" altLang="ko-KR" sz="1200">
                    <a:solidFill>
                      <a:schemeClr val="accent1"/>
                    </a:solidFill>
                    <a:latin typeface="noto"/>
                  </a:rPr>
                  <a:t>. </a:t>
                </a:r>
                <a:r>
                  <a:rPr lang="ko-KR" altLang="en-US" sz="1200">
                    <a:solidFill>
                      <a:schemeClr val="accent1"/>
                    </a:solidFill>
                    <a:latin typeface="noto"/>
                  </a:rPr>
                  <a:t>각각의 위치에서 </a:t>
                </a:r>
                <a:r>
                  <a:rPr lang="en-US" altLang="ko-KR" sz="1200">
                    <a:solidFill>
                      <a:schemeClr val="accent1"/>
                    </a:solidFill>
                    <a:latin typeface="noto"/>
                  </a:rPr>
                  <a:t>Dipole source</a:t>
                </a:r>
                <a:r>
                  <a:rPr lang="ko-KR" altLang="en-US" sz="1200">
                    <a:solidFill>
                      <a:schemeClr val="accent1"/>
                    </a:solidFill>
                    <a:latin typeface="noto"/>
                  </a:rPr>
                  <a:t>는 </a:t>
                </a:r>
                <a:r>
                  <a:rPr lang="en-US" altLang="ko-KR" sz="1200" err="1">
                    <a:solidFill>
                      <a:schemeClr val="accent1"/>
                    </a:solidFill>
                    <a:latin typeface="noto"/>
                  </a:rPr>
                  <a:t>x,y,z</a:t>
                </a:r>
                <a:r>
                  <a:rPr lang="en-US" altLang="ko-KR" sz="1200">
                    <a:solidFill>
                      <a:schemeClr val="accent1"/>
                    </a:solidFill>
                    <a:latin typeface="noto"/>
                  </a:rPr>
                  <a:t> </a:t>
                </a:r>
                <a:r>
                  <a:rPr lang="ko-KR" altLang="en-US" sz="1200">
                    <a:solidFill>
                      <a:schemeClr val="accent1"/>
                    </a:solidFill>
                    <a:latin typeface="noto"/>
                  </a:rPr>
                  <a:t>세 가지 진동 방향을 가진다</a:t>
                </a:r>
                <a:r>
                  <a:rPr lang="en-US" altLang="ko-KR" sz="1200">
                    <a:solidFill>
                      <a:schemeClr val="accent1"/>
                    </a:solidFill>
                    <a:latin typeface="noto"/>
                  </a:rPr>
                  <a:t>. Core-shell nanorod LED</a:t>
                </a:r>
                <a:r>
                  <a:rPr lang="ko-KR" altLang="en-US" sz="1200">
                    <a:solidFill>
                      <a:schemeClr val="accent1"/>
                    </a:solidFill>
                    <a:latin typeface="noto"/>
                  </a:rPr>
                  <a:t>의 구조가 한 면에 대해 모두 대칭이고</a:t>
                </a:r>
                <a:r>
                  <a:rPr lang="en-US" altLang="ko-KR" sz="1200">
                    <a:solidFill>
                      <a:schemeClr val="accent1"/>
                    </a:solidFill>
                    <a:latin typeface="noto"/>
                  </a:rPr>
                  <a:t>, </a:t>
                </a:r>
                <a:r>
                  <a:rPr lang="ko-KR" altLang="en-US" sz="1200">
                    <a:solidFill>
                      <a:schemeClr val="accent1"/>
                    </a:solidFill>
                    <a:latin typeface="noto"/>
                  </a:rPr>
                  <a:t>한 면에서 좌우 대칭이기 때문에 </a:t>
                </a:r>
                <a:r>
                  <a:rPr lang="en-US" altLang="ko-KR" sz="1200">
                    <a:solidFill>
                      <a:schemeClr val="accent1"/>
                    </a:solidFill>
                    <a:latin typeface="noto"/>
                  </a:rPr>
                  <a:t>Fig1.a</a:t>
                </a:r>
                <a:r>
                  <a:rPr lang="ko-KR" altLang="en-US" sz="1200">
                    <a:solidFill>
                      <a:schemeClr val="accent1"/>
                    </a:solidFill>
                    <a:latin typeface="noto"/>
                  </a:rPr>
                  <a:t>에서처럼 한 면의 세로 절반에 대해 </a:t>
                </a:r>
                <a:r>
                  <a:rPr lang="en-US" altLang="ko-KR" sz="1200">
                    <a:solidFill>
                      <a:schemeClr val="accent1"/>
                    </a:solidFill>
                    <a:latin typeface="noto"/>
                  </a:rPr>
                  <a:t>LEE</a:t>
                </a:r>
                <a:r>
                  <a:rPr lang="ko-KR" altLang="en-US" sz="1200">
                    <a:solidFill>
                      <a:schemeClr val="accent1"/>
                    </a:solidFill>
                    <a:latin typeface="noto"/>
                  </a:rPr>
                  <a:t>를 조사하였다</a:t>
                </a:r>
                <a:r>
                  <a:rPr lang="en-US" altLang="ko-KR" sz="1200">
                    <a:solidFill>
                      <a:schemeClr val="accent1"/>
                    </a:solidFill>
                    <a:latin typeface="noto"/>
                  </a:rPr>
                  <a:t>.</a:t>
                </a:r>
                <a:r>
                  <a:rPr lang="ko-KR" altLang="en-US" sz="1200">
                    <a:solidFill>
                      <a:schemeClr val="accent1"/>
                    </a:solidFill>
                    <a:latin typeface="noto"/>
                  </a:rPr>
                  <a:t> </a:t>
                </a:r>
                <a:r>
                  <a:rPr lang="en-US" altLang="ko-KR" sz="1200">
                    <a:solidFill>
                      <a:schemeClr val="accent1"/>
                    </a:solidFill>
                    <a:latin typeface="noto"/>
                  </a:rPr>
                  <a:t> Dipole source</a:t>
                </a:r>
                <a:r>
                  <a:rPr lang="ko-KR" altLang="en-US" sz="1200">
                    <a:solidFill>
                      <a:schemeClr val="accent1"/>
                    </a:solidFill>
                    <a:latin typeface="noto"/>
                  </a:rPr>
                  <a:t>의 위치는 이 구간 안에서 </a:t>
                </a:r>
                <a:r>
                  <a:rPr lang="en-US" altLang="ko-KR" sz="1200" err="1">
                    <a:solidFill>
                      <a:schemeClr val="accent1"/>
                    </a:solidFill>
                    <a:latin typeface="noto"/>
                  </a:rPr>
                  <a:t>x,z</a:t>
                </a:r>
                <a:r>
                  <a:rPr lang="ko-KR" altLang="en-US" sz="1200">
                    <a:solidFill>
                      <a:schemeClr val="accent1"/>
                    </a:solidFill>
                    <a:latin typeface="noto"/>
                  </a:rPr>
                  <a:t> 방향으로 각각 이동시켰으며</a:t>
                </a:r>
                <a:r>
                  <a:rPr lang="en-US" altLang="ko-KR" sz="1200">
                    <a:solidFill>
                      <a:schemeClr val="accent1"/>
                    </a:solidFill>
                    <a:latin typeface="noto"/>
                  </a:rPr>
                  <a:t>, y</a:t>
                </a:r>
                <a:r>
                  <a:rPr lang="ko-KR" altLang="en-US" sz="1200">
                    <a:solidFill>
                      <a:schemeClr val="accent1"/>
                    </a:solidFill>
                    <a:latin typeface="noto"/>
                  </a:rPr>
                  <a:t>방향의 </a:t>
                </a:r>
                <a:r>
                  <a:rPr lang="en-US" altLang="ko-KR" sz="1200">
                    <a:solidFill>
                      <a:schemeClr val="accent1"/>
                    </a:solidFill>
                    <a:latin typeface="noto"/>
                  </a:rPr>
                  <a:t>MQW </a:t>
                </a:r>
                <a:r>
                  <a:rPr lang="ko-KR" altLang="en-US" sz="1200">
                    <a:solidFill>
                      <a:schemeClr val="accent1"/>
                    </a:solidFill>
                    <a:latin typeface="noto"/>
                  </a:rPr>
                  <a:t>두께는 매우 작기 때문에 고려하지 않았다</a:t>
                </a:r>
                <a:r>
                  <a:rPr lang="en-US" altLang="ko-KR" sz="1200">
                    <a:solidFill>
                      <a:schemeClr val="accent1"/>
                    </a:solidFill>
                    <a:latin typeface="noto"/>
                  </a:rPr>
                  <a:t>. </a:t>
                </a:r>
                <a:r>
                  <a:rPr lang="en-US" altLang="ko-KR" sz="1200">
                    <a:solidFill>
                      <a:srgbClr val="FF0000"/>
                    </a:solidFill>
                    <a:latin typeface="noto"/>
                  </a:rPr>
                  <a:t>Fig1.b</a:t>
                </a:r>
                <a:r>
                  <a:rPr lang="ko-KR" altLang="en-US" sz="1200">
                    <a:solidFill>
                      <a:schemeClr val="accent2">
                        <a:lumMod val="75000"/>
                      </a:schemeClr>
                    </a:solidFill>
                    <a:latin typeface="noto"/>
                  </a:rPr>
                  <a:t>은 시뮬레이션 구조와 측정 영역을 나타낸 모식도이다</a:t>
                </a:r>
                <a:r>
                  <a:rPr lang="en-US" altLang="ko-KR" sz="1200">
                    <a:solidFill>
                      <a:schemeClr val="accent2">
                        <a:lumMod val="75000"/>
                      </a:schemeClr>
                    </a:solidFill>
                    <a:latin typeface="noto"/>
                  </a:rPr>
                  <a:t>. </a:t>
                </a:r>
                <a:r>
                  <a:rPr lang="ko-KR" altLang="en-US" sz="1200">
                    <a:solidFill>
                      <a:schemeClr val="accent2">
                        <a:lumMod val="75000"/>
                      </a:schemeClr>
                    </a:solidFill>
                    <a:latin typeface="noto"/>
                  </a:rPr>
                  <a:t>구조의 아래 육각기둥 구조를 </a:t>
                </a:r>
                <a:r>
                  <a:rPr lang="en-US" altLang="ko-KR" sz="1200">
                    <a:solidFill>
                      <a:schemeClr val="accent2">
                        <a:lumMod val="75000"/>
                      </a:schemeClr>
                    </a:solidFill>
                    <a:latin typeface="noto"/>
                  </a:rPr>
                  <a:t>sidewall, </a:t>
                </a:r>
                <a:r>
                  <a:rPr lang="ko-KR" altLang="en-US" sz="1200">
                    <a:solidFill>
                      <a:schemeClr val="accent2">
                        <a:lumMod val="75000"/>
                      </a:schemeClr>
                    </a:solidFill>
                    <a:latin typeface="noto"/>
                  </a:rPr>
                  <a:t>구조 위의 육각 피라미드 구조를 </a:t>
                </a:r>
                <a:r>
                  <a:rPr lang="en-US" altLang="ko-KR" sz="1200">
                    <a:solidFill>
                      <a:schemeClr val="accent2">
                        <a:lumMod val="75000"/>
                      </a:schemeClr>
                    </a:solidFill>
                    <a:latin typeface="noto"/>
                  </a:rPr>
                  <a:t>pyramid</a:t>
                </a:r>
                <a:r>
                  <a:rPr lang="ko-KR" altLang="en-US" sz="1200">
                    <a:solidFill>
                      <a:schemeClr val="accent2">
                        <a:lumMod val="75000"/>
                      </a:schemeClr>
                    </a:solidFill>
                    <a:latin typeface="noto"/>
                  </a:rPr>
                  <a:t>라 부른다</a:t>
                </a:r>
                <a:r>
                  <a:rPr lang="en-US" altLang="ko-KR" sz="1200">
                    <a:solidFill>
                      <a:schemeClr val="accent2">
                        <a:lumMod val="75000"/>
                      </a:schemeClr>
                    </a:solidFill>
                    <a:latin typeface="noto"/>
                  </a:rPr>
                  <a:t>. Simulated core-shell nanorod LED</a:t>
                </a:r>
                <a:r>
                  <a:rPr lang="ko-KR" altLang="en-US" sz="1200">
                    <a:solidFill>
                      <a:schemeClr val="accent2">
                        <a:lumMod val="75000"/>
                      </a:schemeClr>
                    </a:solidFill>
                    <a:latin typeface="noto"/>
                  </a:rPr>
                  <a:t> 구조는 바깥이 공기로 되어 있으며 경계조건은 </a:t>
                </a:r>
                <a:r>
                  <a:rPr lang="en-US" altLang="ko-KR" sz="1200">
                    <a:solidFill>
                      <a:schemeClr val="accent2">
                        <a:lumMod val="75000"/>
                      </a:schemeClr>
                    </a:solidFill>
                    <a:latin typeface="noto"/>
                  </a:rPr>
                  <a:t>PML</a:t>
                </a:r>
                <a:r>
                  <a:rPr lang="ko-KR" altLang="en-US" sz="1200">
                    <a:solidFill>
                      <a:schemeClr val="accent2">
                        <a:lumMod val="75000"/>
                      </a:schemeClr>
                    </a:solidFill>
                    <a:latin typeface="noto"/>
                  </a:rPr>
                  <a:t>을 적용하였고 진행하는 빛은 </a:t>
                </a:r>
                <a:r>
                  <a:rPr lang="en-US" altLang="ko-KR" sz="1200">
                    <a:solidFill>
                      <a:schemeClr val="accent2">
                        <a:lumMod val="75000"/>
                      </a:schemeClr>
                    </a:solidFill>
                    <a:latin typeface="noto"/>
                  </a:rPr>
                  <a:t>PML</a:t>
                </a:r>
                <a:r>
                  <a:rPr lang="ko-KR" altLang="en-US" sz="1200">
                    <a:solidFill>
                      <a:schemeClr val="accent2">
                        <a:lumMod val="75000"/>
                      </a:schemeClr>
                    </a:solidFill>
                    <a:latin typeface="noto"/>
                  </a:rPr>
                  <a:t>에 의해 모두 흡수된다</a:t>
                </a:r>
                <a:r>
                  <a:rPr lang="en-US" altLang="ko-KR" sz="1200">
                    <a:solidFill>
                      <a:schemeClr val="accent2">
                        <a:lumMod val="75000"/>
                      </a:schemeClr>
                    </a:solidFill>
                    <a:latin typeface="noto"/>
                  </a:rPr>
                  <a:t>. LEE </a:t>
                </a:r>
                <a:r>
                  <a:rPr lang="ko-KR" altLang="en-US" sz="1200">
                    <a:solidFill>
                      <a:schemeClr val="accent2">
                        <a:lumMod val="75000"/>
                      </a:schemeClr>
                    </a:solidFill>
                    <a:latin typeface="noto"/>
                  </a:rPr>
                  <a:t>계산에 이용되는 포인팅 벡터는 </a:t>
                </a:r>
                <a:r>
                  <a:rPr lang="en-US" altLang="ko-KR" sz="1200">
                    <a:solidFill>
                      <a:schemeClr val="accent2">
                        <a:lumMod val="75000"/>
                      </a:schemeClr>
                    </a:solidFill>
                    <a:latin typeface="noto"/>
                  </a:rPr>
                  <a:t>PML </a:t>
                </a:r>
                <a:r>
                  <a:rPr lang="ko-KR" altLang="en-US" sz="1200">
                    <a:solidFill>
                      <a:schemeClr val="accent2">
                        <a:lumMod val="75000"/>
                      </a:schemeClr>
                    </a:solidFill>
                    <a:latin typeface="noto"/>
                  </a:rPr>
                  <a:t>내 계산 영역인 </a:t>
                </a:r>
                <a:r>
                  <a:rPr lang="en-US" altLang="ko-KR" sz="1200">
                    <a:solidFill>
                      <a:schemeClr val="accent2">
                        <a:lumMod val="75000"/>
                      </a:schemeClr>
                    </a:solidFill>
                    <a:latin typeface="noto"/>
                  </a:rPr>
                  <a:t>Detection plane</a:t>
                </a:r>
                <a:r>
                  <a:rPr lang="ko-KR" altLang="en-US" sz="1200">
                    <a:solidFill>
                      <a:schemeClr val="accent2">
                        <a:lumMod val="75000"/>
                      </a:schemeClr>
                    </a:solidFill>
                    <a:latin typeface="noto"/>
                  </a:rPr>
                  <a:t>을 통해 분석된다</a:t>
                </a:r>
                <a:r>
                  <a:rPr lang="en-US" altLang="ko-KR" sz="1200">
                    <a:solidFill>
                      <a:schemeClr val="accent2">
                        <a:lumMod val="75000"/>
                      </a:schemeClr>
                    </a:solidFill>
                    <a:latin typeface="noto"/>
                  </a:rPr>
                  <a:t>. </a:t>
                </a:r>
                <a:r>
                  <a:rPr lang="ko-KR" altLang="en-US" sz="1200">
                    <a:solidFill>
                      <a:schemeClr val="accent2">
                        <a:lumMod val="75000"/>
                      </a:schemeClr>
                    </a:solidFill>
                    <a:latin typeface="noto"/>
                  </a:rPr>
                  <a:t> </a:t>
                </a:r>
                <a:r>
                  <a:rPr lang="en-US" altLang="ko-KR" sz="1200" b="0" i="0">
                    <a:solidFill>
                      <a:srgbClr val="FF0000"/>
                    </a:solidFill>
                    <a:effectLst/>
                    <a:latin typeface="noto"/>
                  </a:rPr>
                  <a:t>Fig.1.c</a:t>
                </a:r>
                <a:r>
                  <a:rPr lang="ko-KR" altLang="en-US" sz="1200" b="0" i="0">
                    <a:solidFill>
                      <a:srgbClr val="000000"/>
                    </a:solidFill>
                    <a:effectLst/>
                    <a:latin typeface="noto"/>
                  </a:rPr>
                  <a:t>에서 보이는 것처럼 </a:t>
                </a:r>
                <a:r>
                  <a:rPr lang="en-US" altLang="ko-KR" sz="1200" b="0" i="0">
                    <a:solidFill>
                      <a:srgbClr val="000000"/>
                    </a:solidFill>
                    <a:effectLst/>
                    <a:latin typeface="noto"/>
                  </a:rPr>
                  <a:t>Core-shell nanorod LED</a:t>
                </a:r>
                <a:r>
                  <a:rPr lang="ko-KR" altLang="en-US" sz="1200" b="0" i="0">
                    <a:solidFill>
                      <a:srgbClr val="000000"/>
                    </a:solidFill>
                    <a:effectLst/>
                    <a:latin typeface="noto"/>
                  </a:rPr>
                  <a:t>는 </a:t>
                </a:r>
                <a:r>
                  <a:rPr lang="en-US" altLang="ko-KR" sz="1200" b="0" i="0">
                    <a:solidFill>
                      <a:srgbClr val="000000"/>
                    </a:solidFill>
                    <a:effectLst/>
                    <a:latin typeface="noto"/>
                  </a:rPr>
                  <a:t>n-</a:t>
                </a:r>
                <a:r>
                  <a:rPr lang="en-US" altLang="ko-KR" sz="1200" b="0" i="0" err="1">
                    <a:solidFill>
                      <a:srgbClr val="000000"/>
                    </a:solidFill>
                    <a:effectLst/>
                    <a:latin typeface="noto"/>
                  </a:rPr>
                  <a:t>GaN</a:t>
                </a:r>
                <a:r>
                  <a:rPr lang="en-US" altLang="ko-KR" sz="1200" b="0" i="0">
                    <a:solidFill>
                      <a:srgbClr val="000000"/>
                    </a:solidFill>
                    <a:effectLst/>
                    <a:latin typeface="noto"/>
                  </a:rPr>
                  <a:t> </a:t>
                </a:r>
                <a:r>
                  <a:rPr lang="en-US" altLang="ko-KR" sz="1200">
                    <a:solidFill>
                      <a:srgbClr val="000000"/>
                    </a:solidFill>
                    <a:latin typeface="noto"/>
                  </a:rPr>
                  <a:t>substrate</a:t>
                </a:r>
                <a:r>
                  <a:rPr lang="ko-KR" altLang="en-US" sz="1200">
                    <a:solidFill>
                      <a:srgbClr val="000000"/>
                    </a:solidFill>
                    <a:latin typeface="noto"/>
                  </a:rPr>
                  <a:t> 위에 </a:t>
                </a:r>
                <a:r>
                  <a:rPr lang="en-US" altLang="ko-KR" sz="1200">
                    <a:solidFill>
                      <a:srgbClr val="000000"/>
                    </a:solidFill>
                    <a:latin typeface="noto"/>
                  </a:rPr>
                  <a:t>n-Gan rod(</a:t>
                </a:r>
                <a14:m>
                  <m:oMath xmlns:m="http://schemas.openxmlformats.org/officeDocument/2006/math">
                    <m:sSub>
                      <m:sSubPr>
                        <m:ctrlPr>
                          <a:rPr lang="en-US" altLang="ko-KR" sz="1200" i="1" smtClean="0">
                            <a:solidFill>
                              <a:srgbClr val="000000"/>
                            </a:solidFill>
                            <a:latin typeface="Cambria Math" panose="02040503050406030204" pitchFamily="18" charset="0"/>
                          </a:rPr>
                        </m:ctrlPr>
                      </m:sSubPr>
                      <m:e>
                        <m:r>
                          <a:rPr lang="en-US" altLang="ko-KR" sz="1200" b="0" i="1" smtClean="0">
                            <a:solidFill>
                              <a:srgbClr val="000000"/>
                            </a:solidFill>
                            <a:latin typeface="Cambria Math" panose="02040503050406030204" pitchFamily="18" charset="0"/>
                          </a:rPr>
                          <m:t>𝑅</m:t>
                        </m:r>
                      </m:e>
                      <m:sub>
                        <m:r>
                          <a:rPr lang="en-US" altLang="ko-KR" sz="1200" b="0" i="1" smtClean="0">
                            <a:solidFill>
                              <a:srgbClr val="000000"/>
                            </a:solidFill>
                            <a:latin typeface="Cambria Math" panose="02040503050406030204" pitchFamily="18" charset="0"/>
                          </a:rPr>
                          <m:t>1</m:t>
                        </m:r>
                      </m:sub>
                    </m:sSub>
                  </m:oMath>
                </a14:m>
                <a:r>
                  <a:rPr lang="en-US" altLang="ko-KR" sz="1200">
                    <a:solidFill>
                      <a:srgbClr val="000000"/>
                    </a:solidFill>
                    <a:latin typeface="noto"/>
                  </a:rPr>
                  <a:t>=145nm) </a:t>
                </a:r>
                <a:r>
                  <a:rPr lang="ko-KR" altLang="en-US" sz="1200">
                    <a:solidFill>
                      <a:srgbClr val="000000"/>
                    </a:solidFill>
                    <a:latin typeface="noto"/>
                  </a:rPr>
                  <a:t>그 바깥에 </a:t>
                </a:r>
                <a:r>
                  <a:rPr lang="en-US" altLang="ko-KR" sz="1200">
                    <a:solidFill>
                      <a:srgbClr val="000000"/>
                    </a:solidFill>
                    <a:latin typeface="noto"/>
                  </a:rPr>
                  <a:t>MQW </a:t>
                </a:r>
                <a:r>
                  <a:rPr lang="ko-KR" altLang="en-US" sz="1200">
                    <a:solidFill>
                      <a:srgbClr val="000000"/>
                    </a:solidFill>
                    <a:latin typeface="noto"/>
                  </a:rPr>
                  <a:t>껍질</a:t>
                </a:r>
                <a:r>
                  <a:rPr lang="en-US" altLang="ko-KR" sz="1200">
                    <a:solidFill>
                      <a:srgbClr val="000000"/>
                    </a:solidFill>
                    <a:latin typeface="noto"/>
                  </a:rPr>
                  <a:t>(</a:t>
                </a:r>
                <a14:m>
                  <m:oMath xmlns:m="http://schemas.openxmlformats.org/officeDocument/2006/math">
                    <m:sSub>
                      <m:sSubPr>
                        <m:ctrlPr>
                          <a:rPr lang="en-US" altLang="ko-KR" sz="1200" i="1">
                            <a:solidFill>
                              <a:srgbClr val="000000"/>
                            </a:solidFill>
                            <a:latin typeface="Cambria Math" panose="02040503050406030204" pitchFamily="18" charset="0"/>
                          </a:rPr>
                        </m:ctrlPr>
                      </m:sSubPr>
                      <m:e>
                        <m:r>
                          <a:rPr lang="en-US" altLang="ko-KR" sz="1200" i="1">
                            <a:solidFill>
                              <a:srgbClr val="000000"/>
                            </a:solidFill>
                            <a:latin typeface="Cambria Math" panose="02040503050406030204" pitchFamily="18" charset="0"/>
                          </a:rPr>
                          <m:t>𝑅</m:t>
                        </m:r>
                      </m:e>
                      <m:sub>
                        <m:r>
                          <a:rPr lang="en-US" altLang="ko-KR" sz="1200" b="0" i="1" smtClean="0">
                            <a:solidFill>
                              <a:srgbClr val="000000"/>
                            </a:solidFill>
                            <a:latin typeface="Cambria Math" panose="02040503050406030204" pitchFamily="18" charset="0"/>
                          </a:rPr>
                          <m:t>2</m:t>
                        </m:r>
                      </m:sub>
                    </m:sSub>
                    <m:r>
                      <a:rPr lang="en-US" altLang="ko-KR" sz="1200" i="1">
                        <a:solidFill>
                          <a:srgbClr val="000000"/>
                        </a:solidFill>
                        <a:latin typeface="Cambria Math" panose="02040503050406030204" pitchFamily="18" charset="0"/>
                      </a:rPr>
                      <m:t> </m:t>
                    </m:r>
                  </m:oMath>
                </a14:m>
                <a:r>
                  <a:rPr lang="en-US" altLang="ko-KR" sz="1200">
                    <a:solidFill>
                      <a:srgbClr val="000000"/>
                    </a:solidFill>
                    <a:latin typeface="noto"/>
                  </a:rPr>
                  <a:t>=175nm), p-</a:t>
                </a:r>
                <a:r>
                  <a:rPr lang="en-US" altLang="ko-KR" sz="1200" err="1">
                    <a:solidFill>
                      <a:srgbClr val="000000"/>
                    </a:solidFill>
                    <a:latin typeface="noto"/>
                  </a:rPr>
                  <a:t>GaN</a:t>
                </a:r>
                <a:r>
                  <a:rPr lang="en-US" altLang="ko-KR" sz="1200">
                    <a:solidFill>
                      <a:srgbClr val="000000"/>
                    </a:solidFill>
                    <a:latin typeface="noto"/>
                  </a:rPr>
                  <a:t> </a:t>
                </a:r>
                <a:r>
                  <a:rPr lang="ko-KR" altLang="en-US" sz="1200">
                    <a:solidFill>
                      <a:srgbClr val="000000"/>
                    </a:solidFill>
                    <a:latin typeface="noto"/>
                  </a:rPr>
                  <a:t>껍질</a:t>
                </a:r>
                <a:r>
                  <a:rPr lang="en-US" altLang="ko-KR" sz="1200">
                    <a:solidFill>
                      <a:srgbClr val="000000"/>
                    </a:solidFill>
                    <a:latin typeface="noto"/>
                  </a:rPr>
                  <a:t>(</a:t>
                </a:r>
                <a14:m>
                  <m:oMath xmlns:m="http://schemas.openxmlformats.org/officeDocument/2006/math">
                    <m:sSub>
                      <m:sSubPr>
                        <m:ctrlPr>
                          <a:rPr lang="en-US" altLang="ko-KR" sz="1200" i="1">
                            <a:solidFill>
                              <a:srgbClr val="000000"/>
                            </a:solidFill>
                            <a:latin typeface="Cambria Math" panose="02040503050406030204" pitchFamily="18" charset="0"/>
                          </a:rPr>
                        </m:ctrlPr>
                      </m:sSubPr>
                      <m:e>
                        <m:r>
                          <a:rPr lang="en-US" altLang="ko-KR" sz="1200" i="1">
                            <a:solidFill>
                              <a:srgbClr val="000000"/>
                            </a:solidFill>
                            <a:latin typeface="Cambria Math" panose="02040503050406030204" pitchFamily="18" charset="0"/>
                          </a:rPr>
                          <m:t>𝑅</m:t>
                        </m:r>
                      </m:e>
                      <m:sub>
                        <m:r>
                          <a:rPr lang="en-US" altLang="ko-KR" sz="1200" b="0" i="1" smtClean="0">
                            <a:solidFill>
                              <a:srgbClr val="000000"/>
                            </a:solidFill>
                            <a:latin typeface="Cambria Math" panose="02040503050406030204" pitchFamily="18" charset="0"/>
                          </a:rPr>
                          <m:t>3</m:t>
                        </m:r>
                      </m:sub>
                    </m:sSub>
                    <m:r>
                      <a:rPr lang="en-US" altLang="ko-KR" sz="1200" i="1">
                        <a:solidFill>
                          <a:srgbClr val="000000"/>
                        </a:solidFill>
                        <a:latin typeface="Cambria Math" panose="02040503050406030204" pitchFamily="18" charset="0"/>
                      </a:rPr>
                      <m:t> </m:t>
                    </m:r>
                  </m:oMath>
                </a14:m>
                <a:r>
                  <a:rPr lang="en-US" altLang="ko-KR" sz="1200">
                    <a:solidFill>
                      <a:srgbClr val="000000"/>
                    </a:solidFill>
                    <a:latin typeface="noto"/>
                  </a:rPr>
                  <a:t>=225nm)</a:t>
                </a:r>
                <a:r>
                  <a:rPr lang="ko-KR" altLang="en-US" sz="1200">
                    <a:solidFill>
                      <a:srgbClr val="000000"/>
                    </a:solidFill>
                    <a:latin typeface="noto"/>
                  </a:rPr>
                  <a:t>로 구성되어 있다</a:t>
                </a:r>
                <a:r>
                  <a:rPr lang="en-US" altLang="ko-KR" sz="1200">
                    <a:solidFill>
                      <a:srgbClr val="000000"/>
                    </a:solidFill>
                    <a:latin typeface="noto"/>
                  </a:rPr>
                  <a:t>. </a:t>
                </a:r>
                <a:r>
                  <a:rPr lang="ko-KR" altLang="en-US" sz="1200">
                    <a:latin typeface="noto"/>
                  </a:rPr>
                  <a:t>이 구조는 실제 제작 가능한 </a:t>
                </a:r>
                <a:r>
                  <a:rPr lang="en-US" altLang="ko-KR" sz="1200" b="0" i="0">
                    <a:effectLst/>
                    <a:latin typeface="noto"/>
                  </a:rPr>
                  <a:t>Core-shell nanorod LED </a:t>
                </a:r>
                <a:r>
                  <a:rPr lang="ko-KR" altLang="en-US" sz="1200" b="0" i="0">
                    <a:effectLst/>
                    <a:latin typeface="noto"/>
                  </a:rPr>
                  <a:t>구조를 바탕으로 선정하였다 </a:t>
                </a:r>
                <a:r>
                  <a:rPr lang="en-US" altLang="ko-KR" sz="1200" b="0" i="0">
                    <a:effectLst/>
                    <a:latin typeface="noto"/>
                  </a:rPr>
                  <a:t>[</a:t>
                </a:r>
                <a:r>
                  <a:rPr lang="en-US" altLang="ko-KR" sz="1200" b="0">
                    <a:latin typeface="noto"/>
                  </a:rPr>
                  <a:t>3</a:t>
                </a:r>
                <a:r>
                  <a:rPr lang="en-US" altLang="ko-KR" sz="1200" b="0" i="0">
                    <a:effectLst/>
                    <a:latin typeface="noto"/>
                  </a:rPr>
                  <a:t>]. </a:t>
                </a:r>
                <a:r>
                  <a:rPr lang="en-US" altLang="ko-KR" sz="1200">
                    <a:solidFill>
                      <a:srgbClr val="000000"/>
                    </a:solidFill>
                    <a:latin typeface="noto"/>
                  </a:rPr>
                  <a:t>Dipole source</a:t>
                </a:r>
                <a:r>
                  <a:rPr lang="ko-KR" altLang="en-US" sz="1200">
                    <a:solidFill>
                      <a:srgbClr val="000000"/>
                    </a:solidFill>
                    <a:latin typeface="noto"/>
                  </a:rPr>
                  <a:t>의 방출 파장은</a:t>
                </a:r>
                <a:r>
                  <a:rPr lang="en-US" altLang="ko-KR" sz="1200">
                    <a:solidFill>
                      <a:srgbClr val="000000"/>
                    </a:solidFill>
                    <a:latin typeface="noto"/>
                  </a:rPr>
                  <a:t> sidewall</a:t>
                </a:r>
                <a:r>
                  <a:rPr lang="ko-KR" altLang="en-US" sz="1200">
                    <a:solidFill>
                      <a:srgbClr val="000000"/>
                    </a:solidFill>
                    <a:latin typeface="noto"/>
                  </a:rPr>
                  <a:t>에서 </a:t>
                </a:r>
                <a:r>
                  <a:rPr lang="en-US" altLang="ko-KR" sz="1200">
                    <a:solidFill>
                      <a:srgbClr val="000000"/>
                    </a:solidFill>
                    <a:latin typeface="noto"/>
                  </a:rPr>
                  <a:t>440nm~460nm, pyramid</a:t>
                </a:r>
                <a:r>
                  <a:rPr lang="ko-KR" altLang="en-US" sz="1200">
                    <a:solidFill>
                      <a:srgbClr val="000000"/>
                    </a:solidFill>
                    <a:latin typeface="noto"/>
                  </a:rPr>
                  <a:t>에서 </a:t>
                </a:r>
                <a:r>
                  <a:rPr lang="en-US" altLang="ko-KR" sz="1200">
                    <a:solidFill>
                      <a:srgbClr val="000000"/>
                    </a:solidFill>
                    <a:latin typeface="noto"/>
                  </a:rPr>
                  <a:t>495nm~515nm</a:t>
                </a:r>
                <a:r>
                  <a:rPr lang="ko-KR" altLang="en-US" sz="1200">
                    <a:solidFill>
                      <a:srgbClr val="000000"/>
                    </a:solidFill>
                    <a:latin typeface="noto"/>
                  </a:rPr>
                  <a:t>로 설정하였다 </a:t>
                </a:r>
                <a:r>
                  <a:rPr lang="en-US" altLang="ko-KR" sz="1200">
                    <a:solidFill>
                      <a:srgbClr val="000000"/>
                    </a:solidFill>
                    <a:latin typeface="noto"/>
                  </a:rPr>
                  <a:t>[4]. Intensity</a:t>
                </a:r>
                <a:r>
                  <a:rPr lang="ko-KR" altLang="en-US" sz="1200">
                    <a:solidFill>
                      <a:srgbClr val="000000"/>
                    </a:solidFill>
                    <a:latin typeface="noto"/>
                  </a:rPr>
                  <a:t>의 스펙트럼은 </a:t>
                </a:r>
                <a:r>
                  <a:rPr lang="ko-KR" altLang="en-US" sz="1200" err="1">
                    <a:solidFill>
                      <a:srgbClr val="000000"/>
                    </a:solidFill>
                    <a:latin typeface="noto"/>
                  </a:rPr>
                  <a:t>가우시안</a:t>
                </a:r>
                <a:r>
                  <a:rPr lang="ko-KR" altLang="en-US" sz="1200">
                    <a:solidFill>
                      <a:srgbClr val="000000"/>
                    </a:solidFill>
                    <a:latin typeface="noto"/>
                  </a:rPr>
                  <a:t> 모양을 가지며</a:t>
                </a:r>
                <a:r>
                  <a:rPr lang="en-US" altLang="ko-KR" sz="1200">
                    <a:solidFill>
                      <a:srgbClr val="000000"/>
                    </a:solidFill>
                    <a:latin typeface="noto"/>
                  </a:rPr>
                  <a:t>, peak intensity</a:t>
                </a:r>
                <a:r>
                  <a:rPr lang="ko-KR" altLang="en-US" sz="1200">
                    <a:solidFill>
                      <a:srgbClr val="000000"/>
                    </a:solidFill>
                    <a:latin typeface="noto"/>
                  </a:rPr>
                  <a:t>는 각각 </a:t>
                </a:r>
                <a:r>
                  <a:rPr lang="en-US" altLang="ko-KR" sz="1200">
                    <a:solidFill>
                      <a:srgbClr val="000000"/>
                    </a:solidFill>
                    <a:latin typeface="noto"/>
                  </a:rPr>
                  <a:t>450nm, 505nm</a:t>
                </a:r>
                <a:r>
                  <a:rPr lang="ko-KR" altLang="en-US" sz="1200">
                    <a:solidFill>
                      <a:srgbClr val="000000"/>
                    </a:solidFill>
                    <a:latin typeface="noto"/>
                  </a:rPr>
                  <a:t>이다</a:t>
                </a:r>
                <a:r>
                  <a:rPr lang="en-US" altLang="ko-KR" sz="1200">
                    <a:solidFill>
                      <a:srgbClr val="000000"/>
                    </a:solidFill>
                    <a:latin typeface="noto"/>
                  </a:rPr>
                  <a:t>. </a:t>
                </a:r>
                <a:r>
                  <a:rPr lang="ko-KR" altLang="en-US" sz="1200">
                    <a:solidFill>
                      <a:srgbClr val="000000"/>
                    </a:solidFill>
                    <a:latin typeface="noto"/>
                  </a:rPr>
                  <a:t>위치에 따라 방출 파장을 다르게 설정한 이유는 구조 성장 시 </a:t>
                </a:r>
                <a:r>
                  <a:rPr lang="en-US" altLang="ko-KR" sz="1200">
                    <a:solidFill>
                      <a:srgbClr val="000000"/>
                    </a:solidFill>
                    <a:latin typeface="noto"/>
                  </a:rPr>
                  <a:t>sidewall</a:t>
                </a:r>
                <a:r>
                  <a:rPr lang="ko-KR" altLang="en-US" sz="1200">
                    <a:solidFill>
                      <a:srgbClr val="000000"/>
                    </a:solidFill>
                    <a:latin typeface="noto"/>
                  </a:rPr>
                  <a:t>과 </a:t>
                </a:r>
                <a:r>
                  <a:rPr lang="en-US" altLang="ko-KR" sz="1200">
                    <a:solidFill>
                      <a:srgbClr val="000000"/>
                    </a:solidFill>
                    <a:latin typeface="noto"/>
                  </a:rPr>
                  <a:t>pyramid</a:t>
                </a:r>
                <a:r>
                  <a:rPr lang="ko-KR" altLang="en-US" sz="1200">
                    <a:solidFill>
                      <a:srgbClr val="000000"/>
                    </a:solidFill>
                    <a:latin typeface="noto"/>
                  </a:rPr>
                  <a:t>의 </a:t>
                </a:r>
                <a:r>
                  <a:rPr lang="en-US" altLang="ko-KR" sz="1200">
                    <a:solidFill>
                      <a:srgbClr val="000000"/>
                    </a:solidFill>
                    <a:latin typeface="noto"/>
                  </a:rPr>
                  <a:t>MQW In</a:t>
                </a:r>
                <a:r>
                  <a:rPr lang="ko-KR" altLang="en-US" sz="1200">
                    <a:solidFill>
                      <a:srgbClr val="000000"/>
                    </a:solidFill>
                    <a:latin typeface="noto"/>
                  </a:rPr>
                  <a:t>조성비가 달라져 방출되는 빛의 파장에 차이가 생기기 때문이다</a:t>
                </a:r>
                <a:r>
                  <a:rPr lang="en-US" altLang="ko-KR" sz="1200" b="1">
                    <a:solidFill>
                      <a:srgbClr val="FF0000"/>
                    </a:solidFill>
                    <a:latin typeface="noto"/>
                  </a:rPr>
                  <a:t>[REF]</a:t>
                </a:r>
                <a:r>
                  <a:rPr lang="en-US" altLang="ko-KR" sz="1200">
                    <a:solidFill>
                      <a:srgbClr val="000000"/>
                    </a:solidFill>
                    <a:latin typeface="noto"/>
                  </a:rPr>
                  <a:t>.</a:t>
                </a:r>
                <a:r>
                  <a:rPr lang="en-US" altLang="ko-KR" sz="1200">
                    <a:solidFill>
                      <a:schemeClr val="accent1"/>
                    </a:solidFill>
                    <a:latin typeface="noto"/>
                  </a:rPr>
                  <a:t> Pyramid</a:t>
                </a:r>
                <a:r>
                  <a:rPr lang="ko-KR" altLang="en-US" sz="1200">
                    <a:solidFill>
                      <a:schemeClr val="accent1"/>
                    </a:solidFill>
                    <a:latin typeface="noto"/>
                  </a:rPr>
                  <a:t>와 </a:t>
                </a:r>
                <a:r>
                  <a:rPr lang="en-US" altLang="ko-KR" sz="1200">
                    <a:solidFill>
                      <a:schemeClr val="accent1"/>
                    </a:solidFill>
                    <a:latin typeface="noto"/>
                  </a:rPr>
                  <a:t>sidewall</a:t>
                </a:r>
                <a:r>
                  <a:rPr lang="ko-KR" altLang="en-US" sz="1200">
                    <a:solidFill>
                      <a:schemeClr val="accent1"/>
                    </a:solidFill>
                    <a:latin typeface="noto"/>
                  </a:rPr>
                  <a:t>에서 방출 파장이 다르게 설정 되었기 때문에</a:t>
                </a:r>
                <a:r>
                  <a:rPr lang="en-US" altLang="ko-KR" sz="1200">
                    <a:solidFill>
                      <a:schemeClr val="accent1"/>
                    </a:solidFill>
                    <a:latin typeface="noto"/>
                  </a:rPr>
                  <a:t>, </a:t>
                </a:r>
                <a:r>
                  <a:rPr lang="ko-KR" altLang="en-US" sz="1200">
                    <a:solidFill>
                      <a:schemeClr val="accent1"/>
                    </a:solidFill>
                    <a:latin typeface="noto"/>
                  </a:rPr>
                  <a:t>방출 파장이 급격히 변화하는 구조의 가장 꼭대기와 </a:t>
                </a:r>
                <a:r>
                  <a:rPr lang="en-US" altLang="ko-KR" sz="1200">
                    <a:solidFill>
                      <a:schemeClr val="accent1"/>
                    </a:solidFill>
                    <a:latin typeface="noto"/>
                  </a:rPr>
                  <a:t>pyramid, sidewall</a:t>
                </a:r>
                <a:r>
                  <a:rPr lang="ko-KR" altLang="en-US" sz="1200">
                    <a:solidFill>
                      <a:schemeClr val="accent1"/>
                    </a:solidFill>
                    <a:latin typeface="noto"/>
                  </a:rPr>
                  <a:t>의 경계에 대한 데이터는 명확하지 않아 제외하였다</a:t>
                </a:r>
                <a:r>
                  <a:rPr lang="en-US" altLang="ko-KR" sz="1200">
                    <a:solidFill>
                      <a:schemeClr val="accent1"/>
                    </a:solidFill>
                    <a:latin typeface="noto"/>
                  </a:rPr>
                  <a:t>.</a:t>
                </a:r>
                <a:r>
                  <a:rPr lang="en-US" altLang="ko-KR" sz="1200">
                    <a:solidFill>
                      <a:srgbClr val="000000"/>
                    </a:solidFill>
                    <a:latin typeface="noto"/>
                  </a:rPr>
                  <a:t> </a:t>
                </a:r>
                <a:r>
                  <a:rPr lang="en-US" altLang="ko-KR" sz="1200" err="1">
                    <a:solidFill>
                      <a:srgbClr val="000000"/>
                    </a:solidFill>
                    <a:latin typeface="noto"/>
                  </a:rPr>
                  <a:t>GaN</a:t>
                </a:r>
                <a:r>
                  <a:rPr lang="ko-KR" altLang="en-US" sz="1200">
                    <a:solidFill>
                      <a:srgbClr val="000000"/>
                    </a:solidFill>
                    <a:latin typeface="noto"/>
                  </a:rPr>
                  <a:t>의 굴절률은 </a:t>
                </a:r>
                <a:r>
                  <a:rPr lang="en-US" altLang="ko-KR" sz="1200">
                    <a:solidFill>
                      <a:srgbClr val="000000"/>
                    </a:solidFill>
                    <a:latin typeface="noto"/>
                  </a:rPr>
                  <a:t>440nm~460nm </a:t>
                </a:r>
                <a:r>
                  <a:rPr lang="ko-KR" altLang="en-US" sz="1200">
                    <a:solidFill>
                      <a:srgbClr val="000000"/>
                    </a:solidFill>
                    <a:latin typeface="noto"/>
                  </a:rPr>
                  <a:t>파장에서 </a:t>
                </a:r>
                <a:r>
                  <a:rPr lang="en-US" altLang="ko-KR" sz="1200">
                    <a:solidFill>
                      <a:srgbClr val="000000"/>
                    </a:solidFill>
                    <a:latin typeface="noto"/>
                  </a:rPr>
                  <a:t>2.48, 495nm~515nm </a:t>
                </a:r>
                <a:r>
                  <a:rPr lang="ko-KR" altLang="en-US" sz="1200">
                    <a:solidFill>
                      <a:srgbClr val="000000"/>
                    </a:solidFill>
                    <a:latin typeface="noto"/>
                  </a:rPr>
                  <a:t>파장에서 </a:t>
                </a:r>
                <a:r>
                  <a:rPr lang="en-US" altLang="ko-KR" sz="1200">
                    <a:solidFill>
                      <a:srgbClr val="000000"/>
                    </a:solidFill>
                    <a:latin typeface="noto"/>
                  </a:rPr>
                  <a:t>2.42</a:t>
                </a:r>
                <a:r>
                  <a:rPr lang="ko-KR" altLang="en-US" sz="1200">
                    <a:solidFill>
                      <a:srgbClr val="000000"/>
                    </a:solidFill>
                    <a:latin typeface="noto"/>
                  </a:rPr>
                  <a:t>로</a:t>
                </a:r>
                <a:r>
                  <a:rPr lang="en-US" altLang="ko-KR" sz="1200">
                    <a:solidFill>
                      <a:srgbClr val="000000"/>
                    </a:solidFill>
                    <a:latin typeface="noto"/>
                  </a:rPr>
                  <a:t> </a:t>
                </a:r>
                <a:r>
                  <a:rPr lang="ko-KR" altLang="en-US" sz="1200">
                    <a:solidFill>
                      <a:srgbClr val="000000"/>
                    </a:solidFill>
                    <a:latin typeface="noto"/>
                  </a:rPr>
                  <a:t>설정되었다 </a:t>
                </a:r>
                <a:r>
                  <a:rPr lang="en-US" altLang="ko-KR" sz="1200">
                    <a:solidFill>
                      <a:srgbClr val="000000"/>
                    </a:solidFill>
                    <a:latin typeface="noto"/>
                  </a:rPr>
                  <a:t>[5]. MQW</a:t>
                </a:r>
                <a:r>
                  <a:rPr lang="ko-KR" altLang="en-US" sz="1200">
                    <a:solidFill>
                      <a:srgbClr val="000000"/>
                    </a:solidFill>
                    <a:latin typeface="noto"/>
                  </a:rPr>
                  <a:t>를 구성하는 물질인 </a:t>
                </a:r>
                <a:r>
                  <a:rPr lang="en-US" altLang="ko-KR" sz="1200" err="1">
                    <a:solidFill>
                      <a:srgbClr val="000000"/>
                    </a:solidFill>
                    <a:latin typeface="noto"/>
                  </a:rPr>
                  <a:t>InGaN</a:t>
                </a:r>
                <a:r>
                  <a:rPr lang="ko-KR" altLang="en-US" sz="1200">
                    <a:solidFill>
                      <a:srgbClr val="000000"/>
                    </a:solidFill>
                    <a:latin typeface="noto"/>
                  </a:rPr>
                  <a:t>의</a:t>
                </a:r>
                <a:r>
                  <a:rPr lang="en-US" altLang="ko-KR" sz="1200">
                    <a:solidFill>
                      <a:srgbClr val="000000"/>
                    </a:solidFill>
                    <a:latin typeface="noto"/>
                  </a:rPr>
                  <a:t> In</a:t>
                </a:r>
                <a:r>
                  <a:rPr lang="ko-KR" altLang="en-US" sz="1200">
                    <a:solidFill>
                      <a:srgbClr val="000000"/>
                    </a:solidFill>
                    <a:latin typeface="noto"/>
                  </a:rPr>
                  <a:t>조성비는 </a:t>
                </a:r>
                <a:r>
                  <a:rPr lang="en-US" altLang="ko-KR" sz="1200">
                    <a:solidFill>
                      <a:srgbClr val="000000"/>
                    </a:solidFill>
                    <a:latin typeface="noto"/>
                  </a:rPr>
                  <a:t>sidewall</a:t>
                </a:r>
                <a:r>
                  <a:rPr lang="ko-KR" altLang="en-US" sz="1200">
                    <a:solidFill>
                      <a:srgbClr val="000000"/>
                    </a:solidFill>
                    <a:latin typeface="noto"/>
                  </a:rPr>
                  <a:t>과 </a:t>
                </a:r>
                <a:r>
                  <a:rPr lang="en-US" altLang="ko-KR" sz="1200">
                    <a:solidFill>
                      <a:srgbClr val="000000"/>
                    </a:solidFill>
                    <a:latin typeface="noto"/>
                  </a:rPr>
                  <a:t>pyramid </a:t>
                </a:r>
                <a:r>
                  <a:rPr lang="ko-KR" altLang="en-US" sz="1200">
                    <a:solidFill>
                      <a:srgbClr val="000000"/>
                    </a:solidFill>
                    <a:latin typeface="noto"/>
                  </a:rPr>
                  <a:t>각각 </a:t>
                </a:r>
                <a:r>
                  <a:rPr lang="en-US" altLang="ko-KR" sz="1200">
                    <a:solidFill>
                      <a:srgbClr val="000000"/>
                    </a:solidFill>
                    <a:latin typeface="noto"/>
                  </a:rPr>
                  <a:t>10%, 20%</a:t>
                </a:r>
                <a:r>
                  <a:rPr lang="ko-KR" altLang="en-US" sz="1200">
                    <a:solidFill>
                      <a:srgbClr val="000000"/>
                    </a:solidFill>
                    <a:latin typeface="noto"/>
                  </a:rPr>
                  <a:t>로 설정하였다</a:t>
                </a:r>
                <a:r>
                  <a:rPr lang="en-US" altLang="ko-KR" sz="1200">
                    <a:solidFill>
                      <a:srgbClr val="000000"/>
                    </a:solidFill>
                    <a:latin typeface="noto"/>
                  </a:rPr>
                  <a:t> [6].</a:t>
                </a:r>
                <a:r>
                  <a:rPr lang="ko-KR" altLang="en-US" sz="1200">
                    <a:solidFill>
                      <a:srgbClr val="000000"/>
                    </a:solidFill>
                    <a:latin typeface="noto"/>
                  </a:rPr>
                  <a:t> </a:t>
                </a:r>
                <a:r>
                  <a:rPr lang="en-US" altLang="ko-KR" sz="1200">
                    <a:solidFill>
                      <a:srgbClr val="000000"/>
                    </a:solidFill>
                    <a:latin typeface="noto"/>
                  </a:rPr>
                  <a:t> In </a:t>
                </a:r>
                <a:r>
                  <a:rPr lang="ko-KR" altLang="en-US" sz="1200">
                    <a:solidFill>
                      <a:srgbClr val="000000"/>
                    </a:solidFill>
                    <a:latin typeface="noto"/>
                  </a:rPr>
                  <a:t>조성비가 </a:t>
                </a:r>
                <a:r>
                  <a:rPr lang="en-US" altLang="ko-KR" sz="1200">
                    <a:solidFill>
                      <a:srgbClr val="000000"/>
                    </a:solidFill>
                    <a:latin typeface="noto"/>
                  </a:rPr>
                  <a:t>10%</a:t>
                </a:r>
                <a:r>
                  <a:rPr lang="ko-KR" altLang="en-US" sz="1200">
                    <a:solidFill>
                      <a:srgbClr val="000000"/>
                    </a:solidFill>
                    <a:latin typeface="noto"/>
                  </a:rPr>
                  <a:t>인 </a:t>
                </a:r>
                <a:r>
                  <a:rPr lang="en-US" altLang="ko-KR" sz="1200">
                    <a:solidFill>
                      <a:srgbClr val="000000"/>
                    </a:solidFill>
                    <a:latin typeface="noto"/>
                  </a:rPr>
                  <a:t>sidewall</a:t>
                </a:r>
                <a:r>
                  <a:rPr lang="ko-KR" altLang="en-US" sz="1200">
                    <a:solidFill>
                      <a:srgbClr val="000000"/>
                    </a:solidFill>
                    <a:latin typeface="noto"/>
                  </a:rPr>
                  <a:t>의 </a:t>
                </a:r>
                <a:r>
                  <a:rPr lang="en-US" altLang="ko-KR" sz="1200" err="1">
                    <a:solidFill>
                      <a:srgbClr val="000000"/>
                    </a:solidFill>
                    <a:latin typeface="noto"/>
                  </a:rPr>
                  <a:t>InGaN</a:t>
                </a:r>
                <a:r>
                  <a:rPr lang="ko-KR" altLang="en-US" sz="1200">
                    <a:solidFill>
                      <a:srgbClr val="000000"/>
                    </a:solidFill>
                    <a:latin typeface="noto"/>
                  </a:rPr>
                  <a:t> 굴절률은 </a:t>
                </a:r>
                <a:r>
                  <a:rPr lang="en-US" altLang="ko-KR" sz="1200">
                    <a:solidFill>
                      <a:srgbClr val="000000"/>
                    </a:solidFill>
                    <a:latin typeface="noto"/>
                  </a:rPr>
                  <a:t>440nm~460nm </a:t>
                </a:r>
                <a:r>
                  <a:rPr lang="ko-KR" altLang="en-US" sz="1200">
                    <a:solidFill>
                      <a:srgbClr val="000000"/>
                    </a:solidFill>
                    <a:latin typeface="noto"/>
                  </a:rPr>
                  <a:t>파장에서 </a:t>
                </a:r>
                <a:r>
                  <a:rPr lang="en-US" altLang="ko-KR" sz="1200">
                    <a:solidFill>
                      <a:srgbClr val="000000"/>
                    </a:solidFill>
                    <a:latin typeface="noto"/>
                  </a:rPr>
                  <a:t>2.54, 495nm~515nm </a:t>
                </a:r>
                <a:r>
                  <a:rPr lang="ko-KR" altLang="en-US" sz="1200">
                    <a:solidFill>
                      <a:srgbClr val="000000"/>
                    </a:solidFill>
                    <a:latin typeface="noto"/>
                  </a:rPr>
                  <a:t>파장에서 </a:t>
                </a:r>
                <a:r>
                  <a:rPr lang="en-US" altLang="ko-KR" sz="1200">
                    <a:solidFill>
                      <a:srgbClr val="000000"/>
                    </a:solidFill>
                    <a:latin typeface="noto"/>
                  </a:rPr>
                  <a:t>2.45</a:t>
                </a:r>
                <a:r>
                  <a:rPr lang="ko-KR" altLang="en-US" sz="1200">
                    <a:solidFill>
                      <a:srgbClr val="000000"/>
                    </a:solidFill>
                    <a:latin typeface="noto"/>
                  </a:rPr>
                  <a:t>로</a:t>
                </a:r>
                <a:r>
                  <a:rPr lang="en-US" altLang="ko-KR" sz="1200">
                    <a:solidFill>
                      <a:srgbClr val="000000"/>
                    </a:solidFill>
                    <a:latin typeface="noto"/>
                  </a:rPr>
                  <a:t> </a:t>
                </a:r>
                <a:r>
                  <a:rPr lang="ko-KR" altLang="en-US" sz="1200">
                    <a:solidFill>
                      <a:srgbClr val="000000"/>
                    </a:solidFill>
                    <a:latin typeface="noto"/>
                  </a:rPr>
                  <a:t>설정되었고</a:t>
                </a:r>
                <a:r>
                  <a:rPr lang="en-US" altLang="ko-KR" sz="1200">
                    <a:solidFill>
                      <a:srgbClr val="000000"/>
                    </a:solidFill>
                    <a:latin typeface="noto"/>
                  </a:rPr>
                  <a:t>, In </a:t>
                </a:r>
                <a:r>
                  <a:rPr lang="ko-KR" altLang="en-US" sz="1200">
                    <a:solidFill>
                      <a:srgbClr val="000000"/>
                    </a:solidFill>
                    <a:latin typeface="noto"/>
                  </a:rPr>
                  <a:t>조성비가 </a:t>
                </a:r>
                <a:r>
                  <a:rPr lang="en-US" altLang="ko-KR" sz="1200">
                    <a:solidFill>
                      <a:srgbClr val="000000"/>
                    </a:solidFill>
                    <a:latin typeface="noto"/>
                  </a:rPr>
                  <a:t>20%</a:t>
                </a:r>
                <a:r>
                  <a:rPr lang="ko-KR" altLang="en-US" sz="1200">
                    <a:solidFill>
                      <a:srgbClr val="000000"/>
                    </a:solidFill>
                    <a:latin typeface="noto"/>
                  </a:rPr>
                  <a:t>인</a:t>
                </a:r>
                <a:r>
                  <a:rPr lang="en-US" altLang="ko-KR" sz="1200">
                    <a:solidFill>
                      <a:srgbClr val="000000"/>
                    </a:solidFill>
                    <a:latin typeface="noto"/>
                  </a:rPr>
                  <a:t> pyramid</a:t>
                </a:r>
                <a:r>
                  <a:rPr lang="ko-KR" altLang="en-US" sz="1200">
                    <a:solidFill>
                      <a:srgbClr val="000000"/>
                    </a:solidFill>
                    <a:latin typeface="noto"/>
                  </a:rPr>
                  <a:t>의 </a:t>
                </a:r>
                <a:r>
                  <a:rPr lang="en-US" altLang="ko-KR" sz="1200" err="1">
                    <a:solidFill>
                      <a:srgbClr val="000000"/>
                    </a:solidFill>
                    <a:latin typeface="noto"/>
                  </a:rPr>
                  <a:t>InGaN</a:t>
                </a:r>
                <a:r>
                  <a:rPr lang="en-US" altLang="ko-KR" sz="1200">
                    <a:solidFill>
                      <a:srgbClr val="000000"/>
                    </a:solidFill>
                    <a:latin typeface="noto"/>
                  </a:rPr>
                  <a:t> </a:t>
                </a:r>
                <a:r>
                  <a:rPr lang="ko-KR" altLang="en-US" sz="1200">
                    <a:solidFill>
                      <a:srgbClr val="000000"/>
                    </a:solidFill>
                    <a:latin typeface="noto"/>
                  </a:rPr>
                  <a:t>굴절률은 </a:t>
                </a:r>
                <a:r>
                  <a:rPr lang="en-US" altLang="ko-KR" sz="1200">
                    <a:solidFill>
                      <a:srgbClr val="000000"/>
                    </a:solidFill>
                    <a:latin typeface="noto"/>
                  </a:rPr>
                  <a:t>440nm~460nm </a:t>
                </a:r>
                <a:r>
                  <a:rPr lang="ko-KR" altLang="en-US" sz="1200">
                    <a:solidFill>
                      <a:srgbClr val="000000"/>
                    </a:solidFill>
                    <a:latin typeface="noto"/>
                  </a:rPr>
                  <a:t>파장에서 </a:t>
                </a:r>
                <a:r>
                  <a:rPr lang="en-US" altLang="ko-KR" sz="1200">
                    <a:solidFill>
                      <a:srgbClr val="000000"/>
                    </a:solidFill>
                    <a:latin typeface="noto"/>
                  </a:rPr>
                  <a:t>2.62, 495nm~515nm </a:t>
                </a:r>
                <a:r>
                  <a:rPr lang="ko-KR" altLang="en-US" sz="1200">
                    <a:solidFill>
                      <a:srgbClr val="000000"/>
                    </a:solidFill>
                    <a:latin typeface="noto"/>
                  </a:rPr>
                  <a:t>파장에서 </a:t>
                </a:r>
                <a:r>
                  <a:rPr lang="en-US" altLang="ko-KR" sz="1200">
                    <a:solidFill>
                      <a:srgbClr val="000000"/>
                    </a:solidFill>
                    <a:latin typeface="noto"/>
                  </a:rPr>
                  <a:t>2.68</a:t>
                </a:r>
                <a:r>
                  <a:rPr lang="ko-KR" altLang="en-US" sz="1200">
                    <a:solidFill>
                      <a:srgbClr val="000000"/>
                    </a:solidFill>
                    <a:latin typeface="noto"/>
                  </a:rPr>
                  <a:t>로</a:t>
                </a:r>
                <a:r>
                  <a:rPr lang="en-US" altLang="ko-KR" sz="1200">
                    <a:solidFill>
                      <a:srgbClr val="000000"/>
                    </a:solidFill>
                    <a:latin typeface="noto"/>
                  </a:rPr>
                  <a:t> </a:t>
                </a:r>
                <a:r>
                  <a:rPr lang="ko-KR" altLang="en-US" sz="1200">
                    <a:solidFill>
                      <a:srgbClr val="000000"/>
                    </a:solidFill>
                    <a:latin typeface="noto"/>
                  </a:rPr>
                  <a:t>설정되었다 </a:t>
                </a:r>
                <a:r>
                  <a:rPr lang="en-US" altLang="ko-KR" sz="1200">
                    <a:solidFill>
                      <a:srgbClr val="000000"/>
                    </a:solidFill>
                    <a:latin typeface="noto"/>
                  </a:rPr>
                  <a:t>[7]. </a:t>
                </a:r>
                <a:r>
                  <a:rPr lang="ko-KR" altLang="en-US" sz="1200">
                    <a:solidFill>
                      <a:srgbClr val="000000"/>
                    </a:solidFill>
                    <a:latin typeface="noto"/>
                  </a:rPr>
                  <a:t>두 매질은 균일하다</a:t>
                </a:r>
                <a:r>
                  <a:rPr lang="en-US" altLang="ko-KR" sz="1200">
                    <a:solidFill>
                      <a:schemeClr val="accent5"/>
                    </a:solidFill>
                    <a:latin typeface="noto"/>
                  </a:rPr>
                  <a:t>. </a:t>
                </a:r>
                <a:r>
                  <a:rPr lang="en-US" altLang="ko-KR" sz="1200">
                    <a:solidFill>
                      <a:srgbClr val="000000"/>
                    </a:solidFill>
                    <a:latin typeface="noto"/>
                  </a:rPr>
                  <a:t>MQW</a:t>
                </a:r>
                <a:r>
                  <a:rPr lang="ko-KR" altLang="en-US" sz="1200">
                    <a:solidFill>
                      <a:srgbClr val="000000"/>
                    </a:solidFill>
                    <a:latin typeface="noto"/>
                  </a:rPr>
                  <a:t>에서 각 </a:t>
                </a:r>
                <a:r>
                  <a:rPr lang="en-US" altLang="ko-KR" sz="1200">
                    <a:solidFill>
                      <a:srgbClr val="000000"/>
                    </a:solidFill>
                    <a:latin typeface="noto"/>
                  </a:rPr>
                  <a:t>polarization</a:t>
                </a:r>
                <a:r>
                  <a:rPr lang="ko-KR" altLang="en-US" sz="1200">
                    <a:solidFill>
                      <a:srgbClr val="000000"/>
                    </a:solidFill>
                    <a:latin typeface="noto"/>
                  </a:rPr>
                  <a:t>에 따른 </a:t>
                </a:r>
                <a:r>
                  <a:rPr lang="en-US" altLang="ko-KR" sz="1200">
                    <a:solidFill>
                      <a:srgbClr val="000000"/>
                    </a:solidFill>
                    <a:latin typeface="noto"/>
                  </a:rPr>
                  <a:t>(</a:t>
                </a:r>
                <a:r>
                  <a:rPr lang="en-US" altLang="ko-KR" sz="1200" err="1">
                    <a:solidFill>
                      <a:srgbClr val="000000"/>
                    </a:solidFill>
                    <a:latin typeface="noto"/>
                  </a:rPr>
                  <a:t>x,y,z</a:t>
                </a:r>
                <a:r>
                  <a:rPr lang="en-US" altLang="ko-KR" sz="1200">
                    <a:solidFill>
                      <a:srgbClr val="000000"/>
                    </a:solidFill>
                    <a:latin typeface="noto"/>
                  </a:rPr>
                  <a:t>) </a:t>
                </a:r>
                <a:r>
                  <a:rPr lang="ko-KR" altLang="en-US" sz="1200">
                    <a:solidFill>
                      <a:srgbClr val="000000"/>
                    </a:solidFill>
                    <a:latin typeface="noto"/>
                  </a:rPr>
                  <a:t>위치에서의 </a:t>
                </a:r>
                <a:r>
                  <a:rPr lang="en-US" altLang="ko-KR" sz="1200">
                    <a:solidFill>
                      <a:srgbClr val="000000"/>
                    </a:solidFill>
                    <a:latin typeface="noto"/>
                  </a:rPr>
                  <a:t>LEE</a:t>
                </a:r>
                <a:r>
                  <a:rPr lang="ko-KR" altLang="en-US" sz="1200">
                    <a:solidFill>
                      <a:srgbClr val="000000"/>
                    </a:solidFill>
                    <a:latin typeface="noto"/>
                  </a:rPr>
                  <a:t>는 다음 식처럼 계산되었고</a:t>
                </a:r>
                <a:r>
                  <a:rPr lang="en-US" altLang="ko-KR" sz="1200">
                    <a:solidFill>
                      <a:srgbClr val="000000"/>
                    </a:solidFill>
                    <a:latin typeface="noto"/>
                  </a:rPr>
                  <a:t>, </a:t>
                </a:r>
                <a:r>
                  <a:rPr lang="ko-KR" altLang="en-US" sz="1200">
                    <a:solidFill>
                      <a:srgbClr val="000000"/>
                    </a:solidFill>
                    <a:latin typeface="noto"/>
                  </a:rPr>
                  <a:t>여기서 </a:t>
                </a:r>
                <a:r>
                  <a:rPr lang="en-US" altLang="ko-KR" sz="1200">
                    <a:solidFill>
                      <a:srgbClr val="000000"/>
                    </a:solidFill>
                    <a:latin typeface="noto"/>
                  </a:rPr>
                  <a:t>T(f)</a:t>
                </a:r>
                <a:r>
                  <a:rPr lang="ko-KR" altLang="en-US" sz="1200">
                    <a:solidFill>
                      <a:srgbClr val="000000"/>
                    </a:solidFill>
                    <a:latin typeface="noto"/>
                  </a:rPr>
                  <a:t>는 주파수에 대한 함수인 </a:t>
                </a:r>
                <a:r>
                  <a:rPr lang="en-US" altLang="ko-KR" sz="1200">
                    <a:solidFill>
                      <a:srgbClr val="000000"/>
                    </a:solidFill>
                    <a:latin typeface="noto"/>
                  </a:rPr>
                  <a:t>normalized transmission</a:t>
                </a:r>
                <a:r>
                  <a:rPr lang="ko-KR" altLang="en-US" sz="1200">
                    <a:solidFill>
                      <a:srgbClr val="000000"/>
                    </a:solidFill>
                    <a:latin typeface="noto"/>
                  </a:rPr>
                  <a:t>이고</a:t>
                </a:r>
                <a:r>
                  <a:rPr lang="en-US" altLang="ko-KR" sz="1200">
                    <a:solidFill>
                      <a:srgbClr val="000000"/>
                    </a:solidFill>
                    <a:latin typeface="noto"/>
                  </a:rPr>
                  <a:t>, P</a:t>
                </a:r>
                <a:r>
                  <a:rPr lang="ko-KR" altLang="en-US" sz="1200">
                    <a:solidFill>
                      <a:srgbClr val="000000"/>
                    </a:solidFill>
                    <a:latin typeface="noto"/>
                  </a:rPr>
                  <a:t>는 포인팅 벡터인데 이것은 측정한 소스파워를 파워 모니터와 프로파일 모니터를 통과하는 파워의 총 양을 나눈 값이다</a:t>
                </a:r>
                <a:r>
                  <a:rPr lang="en-US" altLang="ko-KR" sz="1200">
                    <a:solidFill>
                      <a:srgbClr val="000000"/>
                    </a:solidFill>
                    <a:latin typeface="noto"/>
                  </a:rPr>
                  <a:t>. </a:t>
                </a:r>
                <a:r>
                  <a:rPr lang="ko-KR" altLang="en-US" sz="1200">
                    <a:solidFill>
                      <a:srgbClr val="000000"/>
                    </a:solidFill>
                    <a:latin typeface="noto"/>
                  </a:rPr>
                  <a:t>소스 파워가 </a:t>
                </a:r>
                <a:r>
                  <a:rPr lang="en-US" altLang="ko-KR" sz="1200">
                    <a:solidFill>
                      <a:srgbClr val="000000"/>
                    </a:solidFill>
                    <a:latin typeface="noto"/>
                  </a:rPr>
                  <a:t>normalization</a:t>
                </a:r>
                <a:r>
                  <a:rPr lang="ko-KR" altLang="en-US" sz="1200">
                    <a:solidFill>
                      <a:srgbClr val="000000"/>
                    </a:solidFill>
                    <a:latin typeface="noto"/>
                  </a:rPr>
                  <a:t>되었기 때문에</a:t>
                </a:r>
                <a:r>
                  <a:rPr lang="en-US" altLang="ko-KR" sz="1200">
                    <a:solidFill>
                      <a:srgbClr val="000000"/>
                    </a:solidFill>
                    <a:latin typeface="noto"/>
                  </a:rPr>
                  <a:t>, </a:t>
                </a:r>
                <a:r>
                  <a:rPr lang="ko-KR" altLang="en-US" sz="1200">
                    <a:solidFill>
                      <a:srgbClr val="000000"/>
                    </a:solidFill>
                    <a:latin typeface="noto"/>
                  </a:rPr>
                  <a:t>정규화 상태는 결과에 영향을 주지 않는다</a:t>
                </a:r>
                <a:r>
                  <a:rPr lang="en-US" altLang="ko-KR" sz="1200">
                    <a:solidFill>
                      <a:srgbClr val="000000"/>
                    </a:solidFill>
                    <a:latin typeface="noto"/>
                  </a:rPr>
                  <a:t>.</a:t>
                </a:r>
              </a:p>
            </p:txBody>
          </p:sp>
        </mc:Choice>
        <mc:Fallback xmlns="">
          <p:sp>
            <p:nvSpPr>
              <p:cNvPr id="3" name="TextBox 2">
                <a:extLst>
                  <a:ext uri="{FF2B5EF4-FFF2-40B4-BE49-F238E27FC236}">
                    <a16:creationId xmlns:a16="http://schemas.microsoft.com/office/drawing/2014/main" id="{CBE3C63B-DF3B-EC72-A367-A6B82E574831}"/>
                  </a:ext>
                </a:extLst>
              </p:cNvPr>
              <p:cNvSpPr txBox="1">
                <a:spLocks noRot="1" noChangeAspect="1" noMove="1" noResize="1" noEditPoints="1" noAdjustHandles="1" noChangeArrowheads="1" noChangeShapeType="1" noTextEdit="1"/>
              </p:cNvSpPr>
              <p:nvPr/>
            </p:nvSpPr>
            <p:spPr>
              <a:xfrm>
                <a:off x="1476374" y="143148"/>
                <a:ext cx="9366251" cy="5325176"/>
              </a:xfrm>
              <a:prstGeom prst="rect">
                <a:avLst/>
              </a:prstGeom>
              <a:blipFill>
                <a:blip r:embed="rId3"/>
                <a:stretch>
                  <a:fillRect/>
                </a:stretch>
              </a:blipFill>
            </p:spPr>
            <p:txBody>
              <a:bodyPr/>
              <a:lstStyle/>
              <a:p>
                <a:r>
                  <a:rPr lang="en-US">
                    <a:noFill/>
                  </a:rPr>
                  <a:t> </a:t>
                </a:r>
              </a:p>
            </p:txBody>
          </p:sp>
        </mc:Fallback>
      </mc:AlternateContent>
      <p:pic>
        <p:nvPicPr>
          <p:cNvPr id="12" name="그림 11">
            <a:extLst>
              <a:ext uri="{FF2B5EF4-FFF2-40B4-BE49-F238E27FC236}">
                <a16:creationId xmlns:a16="http://schemas.microsoft.com/office/drawing/2014/main" id="{CCE4C44C-4848-8083-46D4-ACF981CD0080}"/>
              </a:ext>
            </a:extLst>
          </p:cNvPr>
          <p:cNvPicPr>
            <a:picLocks noChangeAspect="1"/>
          </p:cNvPicPr>
          <p:nvPr/>
        </p:nvPicPr>
        <p:blipFill>
          <a:blip r:embed="rId4"/>
          <a:stretch>
            <a:fillRect/>
          </a:stretch>
        </p:blipFill>
        <p:spPr>
          <a:xfrm>
            <a:off x="3228980" y="5468324"/>
            <a:ext cx="4947725" cy="1389676"/>
          </a:xfrm>
          <a:prstGeom prst="rect">
            <a:avLst/>
          </a:prstGeom>
        </p:spPr>
      </p:pic>
      <p:sp>
        <p:nvSpPr>
          <p:cNvPr id="4" name="TextBox 3">
            <a:extLst>
              <a:ext uri="{FF2B5EF4-FFF2-40B4-BE49-F238E27FC236}">
                <a16:creationId xmlns:a16="http://schemas.microsoft.com/office/drawing/2014/main" id="{E0982478-3E9B-0C82-093C-81FCDD19D330}"/>
              </a:ext>
            </a:extLst>
          </p:cNvPr>
          <p:cNvSpPr txBox="1"/>
          <p:nvPr/>
        </p:nvSpPr>
        <p:spPr>
          <a:xfrm>
            <a:off x="69850" y="88900"/>
            <a:ext cx="1071704" cy="369332"/>
          </a:xfrm>
          <a:prstGeom prst="rect">
            <a:avLst/>
          </a:prstGeom>
          <a:solidFill>
            <a:srgbClr val="FF0000"/>
          </a:solidFill>
        </p:spPr>
        <p:txBody>
          <a:bodyPr wrap="none" rtlCol="0">
            <a:spAutoFit/>
          </a:bodyPr>
          <a:lstStyle/>
          <a:p>
            <a:r>
              <a:rPr lang="en-US" altLang="ko-KR" b="1"/>
              <a:t>Confirm</a:t>
            </a:r>
            <a:endParaRPr lang="ko-KR" altLang="en-US" b="1"/>
          </a:p>
        </p:txBody>
      </p:sp>
    </p:spTree>
    <p:extLst>
      <p:ext uri="{BB962C8B-B14F-4D97-AF65-F5344CB8AC3E}">
        <p14:creationId xmlns:p14="http://schemas.microsoft.com/office/powerpoint/2010/main" val="1998600824"/>
      </p:ext>
    </p:extLst>
  </p:cSld>
  <p:clrMapOvr>
    <a:masterClrMapping/>
  </p:clrMapOvr>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267B5AE-7D99-14F9-2439-761FE938183D}"/>
              </a:ext>
            </a:extLst>
          </p:cNvPr>
          <p:cNvSpPr txBox="1"/>
          <p:nvPr/>
        </p:nvSpPr>
        <p:spPr>
          <a:xfrm>
            <a:off x="1094496" y="179709"/>
            <a:ext cx="9410218" cy="1169551"/>
          </a:xfrm>
          <a:prstGeom prst="rect">
            <a:avLst/>
          </a:prstGeom>
          <a:noFill/>
        </p:spPr>
        <p:txBody>
          <a:bodyPr wrap="square" rtlCol="0">
            <a:spAutoFit/>
          </a:bodyPr>
          <a:lstStyle/>
          <a:p>
            <a:r>
              <a:rPr lang="en-US" altLang="ko-KR" sz="1400" b="1"/>
              <a:t>2. Simulation Methods (Fig.1.)</a:t>
            </a:r>
          </a:p>
          <a:p>
            <a:pPr marL="800100" lvl="1" indent="-342900">
              <a:buAutoNum type="arabicPeriod"/>
            </a:pPr>
            <a:r>
              <a:rPr lang="ko-KR" altLang="en-US" sz="1400"/>
              <a:t>구조 설명 </a:t>
            </a:r>
            <a:r>
              <a:rPr lang="en-US" altLang="ko-KR" sz="1400"/>
              <a:t>(ex. </a:t>
            </a:r>
            <a:r>
              <a:rPr lang="ko-KR" altLang="en-US" sz="1400"/>
              <a:t>크기</a:t>
            </a:r>
            <a:r>
              <a:rPr lang="en-US" altLang="ko-KR" sz="1400"/>
              <a:t>, </a:t>
            </a:r>
            <a:r>
              <a:rPr lang="ko-KR" altLang="en-US" sz="1400"/>
              <a:t>굴절률</a:t>
            </a:r>
            <a:r>
              <a:rPr lang="en-US" altLang="ko-KR" sz="1400"/>
              <a:t>, </a:t>
            </a:r>
            <a:r>
              <a:rPr lang="ko-KR" altLang="en-US" sz="1400"/>
              <a:t>방출파장 등</a:t>
            </a:r>
            <a:r>
              <a:rPr lang="en-US" altLang="ko-KR" sz="1400"/>
              <a:t>…)</a:t>
            </a:r>
          </a:p>
          <a:p>
            <a:pPr marL="800100" lvl="1" indent="-342900">
              <a:buAutoNum type="arabicPeriod"/>
            </a:pPr>
            <a:r>
              <a:rPr lang="ko-KR" altLang="en-US" sz="1400"/>
              <a:t>시뮬레이션 설정 설명</a:t>
            </a:r>
            <a:endParaRPr lang="en-US" altLang="ko-KR" sz="1400"/>
          </a:p>
          <a:p>
            <a:pPr marL="800100" lvl="1" indent="-342900">
              <a:buAutoNum type="arabicPeriod"/>
            </a:pPr>
            <a:r>
              <a:rPr lang="en-US" altLang="ko-KR" sz="1400"/>
              <a:t>Dipole </a:t>
            </a:r>
            <a:r>
              <a:rPr lang="ko-KR" altLang="en-US" sz="1400"/>
              <a:t>위치 어떻게 변화시켰는지 설명</a:t>
            </a:r>
            <a:endParaRPr lang="en-US" altLang="ko-KR" sz="1400"/>
          </a:p>
          <a:p>
            <a:pPr marL="800100" lvl="1" indent="-342900">
              <a:buAutoNum type="arabicPeriod"/>
            </a:pPr>
            <a:r>
              <a:rPr lang="en-US" altLang="ko-KR" sz="1400"/>
              <a:t>LEE </a:t>
            </a:r>
            <a:r>
              <a:rPr lang="ko-KR" altLang="en-US" sz="1400"/>
              <a:t>계산 방법 설명</a:t>
            </a:r>
          </a:p>
        </p:txBody>
      </p:sp>
      <p:sp>
        <p:nvSpPr>
          <p:cNvPr id="5" name="TextBox 4">
            <a:extLst>
              <a:ext uri="{FF2B5EF4-FFF2-40B4-BE49-F238E27FC236}">
                <a16:creationId xmlns:a16="http://schemas.microsoft.com/office/drawing/2014/main" id="{60801CB6-0BA1-C54B-E10B-4DBBA6F52808}"/>
              </a:ext>
            </a:extLst>
          </p:cNvPr>
          <p:cNvSpPr txBox="1"/>
          <p:nvPr/>
        </p:nvSpPr>
        <p:spPr>
          <a:xfrm>
            <a:off x="662539" y="1568428"/>
            <a:ext cx="10866922" cy="231935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a:solidFill>
                  <a:srgbClr val="000000"/>
                </a:solidFill>
                <a:latin typeface="noto"/>
              </a:rPr>
              <a:t>시뮬레이션을 위해 </a:t>
            </a:r>
            <a:r>
              <a:rPr lang="en-US" altLang="ko-KR" sz="1400" err="1">
                <a:solidFill>
                  <a:srgbClr val="000000"/>
                </a:solidFill>
                <a:latin typeface="noto"/>
              </a:rPr>
              <a:t>lumerical</a:t>
            </a:r>
            <a:r>
              <a:rPr lang="en-US" altLang="ko-KR" sz="1400">
                <a:solidFill>
                  <a:srgbClr val="000000"/>
                </a:solidFill>
                <a:latin typeface="noto"/>
              </a:rPr>
              <a:t> Inc.</a:t>
            </a:r>
            <a:r>
              <a:rPr lang="ko-KR" altLang="en-US" sz="1400">
                <a:solidFill>
                  <a:srgbClr val="000000"/>
                </a:solidFill>
                <a:latin typeface="noto"/>
              </a:rPr>
              <a:t>의 </a:t>
            </a:r>
            <a:r>
              <a:rPr lang="en-US" altLang="ko-KR" sz="1400">
                <a:solidFill>
                  <a:srgbClr val="000000"/>
                </a:solidFill>
                <a:latin typeface="noto"/>
              </a:rPr>
              <a:t>FDTD</a:t>
            </a:r>
            <a:r>
              <a:rPr lang="ko-KR" altLang="en-US" sz="1400">
                <a:solidFill>
                  <a:srgbClr val="000000"/>
                </a:solidFill>
                <a:latin typeface="noto"/>
              </a:rPr>
              <a:t>시뮬레이션을 사용하였다 </a:t>
            </a:r>
            <a:r>
              <a:rPr lang="en-US" altLang="ko-KR" sz="1400">
                <a:solidFill>
                  <a:srgbClr val="000000"/>
                </a:solidFill>
                <a:latin typeface="noto"/>
              </a:rPr>
              <a:t>[2].</a:t>
            </a:r>
          </a:p>
          <a:p>
            <a:pPr marL="285750" indent="-285750">
              <a:lnSpc>
                <a:spcPct val="150000"/>
              </a:lnSpc>
              <a:buFont typeface="Arial" panose="020B0604020202020204" pitchFamily="34" charset="0"/>
              <a:buChar char="•"/>
            </a:pPr>
            <a:r>
              <a:rPr lang="en-US" altLang="ko-KR" sz="1400" err="1">
                <a:solidFill>
                  <a:schemeClr val="accent2"/>
                </a:solidFill>
                <a:latin typeface="noto"/>
              </a:rPr>
              <a:t>GaN</a:t>
            </a:r>
            <a:r>
              <a:rPr lang="en-US" altLang="ko-KR" sz="1400">
                <a:solidFill>
                  <a:schemeClr val="accent2"/>
                </a:solidFill>
                <a:latin typeface="noto"/>
              </a:rPr>
              <a:t>-based</a:t>
            </a:r>
            <a:r>
              <a:rPr lang="ko-KR" altLang="en-US" sz="1400">
                <a:solidFill>
                  <a:schemeClr val="accent2"/>
                </a:solidFill>
                <a:latin typeface="noto"/>
              </a:rPr>
              <a:t> </a:t>
            </a:r>
            <a:r>
              <a:rPr lang="en-US" altLang="ko-KR" sz="1400">
                <a:solidFill>
                  <a:schemeClr val="accent2"/>
                </a:solidFill>
                <a:latin typeface="noto"/>
              </a:rPr>
              <a:t>Core-shell nanorod LED</a:t>
            </a:r>
            <a:r>
              <a:rPr lang="ko-KR" altLang="en-US" sz="1400">
                <a:solidFill>
                  <a:schemeClr val="accent2"/>
                </a:solidFill>
                <a:latin typeface="noto"/>
              </a:rPr>
              <a:t>의 입체적인 모식도는 </a:t>
            </a:r>
            <a:r>
              <a:rPr lang="en-US" altLang="ko-KR" sz="1400">
                <a:solidFill>
                  <a:schemeClr val="accent2"/>
                </a:solidFill>
                <a:latin typeface="noto"/>
              </a:rPr>
              <a:t>Fig1.a</a:t>
            </a:r>
            <a:r>
              <a:rPr lang="ko-KR" altLang="en-US" sz="1400">
                <a:solidFill>
                  <a:schemeClr val="accent2"/>
                </a:solidFill>
                <a:latin typeface="noto"/>
              </a:rPr>
              <a:t>에서 보이는 것과 같고</a:t>
            </a:r>
            <a:r>
              <a:rPr lang="en-US" altLang="ko-KR" sz="1400">
                <a:solidFill>
                  <a:schemeClr val="accent2"/>
                </a:solidFill>
                <a:latin typeface="noto"/>
              </a:rPr>
              <a:t>, </a:t>
            </a:r>
            <a:r>
              <a:rPr lang="ko-KR" altLang="en-US" sz="1400" err="1">
                <a:solidFill>
                  <a:schemeClr val="accent2"/>
                </a:solidFill>
                <a:latin typeface="noto"/>
              </a:rPr>
              <a:t>시뮬레이션되는</a:t>
            </a:r>
            <a:r>
              <a:rPr lang="ko-KR" altLang="en-US" sz="1400">
                <a:solidFill>
                  <a:schemeClr val="accent2"/>
                </a:solidFill>
                <a:latin typeface="noto"/>
              </a:rPr>
              <a:t> </a:t>
            </a:r>
            <a:r>
              <a:rPr lang="en-US" altLang="ko-KR" sz="1400">
                <a:solidFill>
                  <a:schemeClr val="accent2"/>
                </a:solidFill>
                <a:latin typeface="noto"/>
              </a:rPr>
              <a:t>dipole source</a:t>
            </a:r>
            <a:r>
              <a:rPr lang="ko-KR" altLang="en-US" sz="1400">
                <a:solidFill>
                  <a:schemeClr val="accent2"/>
                </a:solidFill>
                <a:latin typeface="noto"/>
              </a:rPr>
              <a:t>의 위치를 보여주고 있다</a:t>
            </a:r>
            <a:r>
              <a:rPr lang="en-US" altLang="ko-KR" sz="1400">
                <a:solidFill>
                  <a:schemeClr val="accent2"/>
                </a:solidFill>
                <a:latin typeface="noto"/>
              </a:rPr>
              <a:t>.</a:t>
            </a:r>
          </a:p>
          <a:p>
            <a:pPr marL="285750" indent="-285750">
              <a:lnSpc>
                <a:spcPct val="150000"/>
              </a:lnSpc>
              <a:buFont typeface="Arial" panose="020B0604020202020204" pitchFamily="34" charset="0"/>
              <a:buChar char="•"/>
            </a:pPr>
            <a:r>
              <a:rPr lang="ko-KR" altLang="en-US" sz="1400">
                <a:solidFill>
                  <a:srgbClr val="000000"/>
                </a:solidFill>
                <a:latin typeface="noto"/>
              </a:rPr>
              <a:t>각각의 위치에서 </a:t>
            </a:r>
            <a:r>
              <a:rPr lang="en-US" altLang="ko-KR" sz="1400">
                <a:solidFill>
                  <a:srgbClr val="000000"/>
                </a:solidFill>
                <a:latin typeface="noto"/>
              </a:rPr>
              <a:t>Dipole source</a:t>
            </a:r>
            <a:r>
              <a:rPr lang="ko-KR" altLang="en-US" sz="1400">
                <a:solidFill>
                  <a:srgbClr val="000000"/>
                </a:solidFill>
                <a:latin typeface="noto"/>
              </a:rPr>
              <a:t>는 </a:t>
            </a:r>
            <a:r>
              <a:rPr lang="en-US" altLang="ko-KR" sz="1400" err="1">
                <a:solidFill>
                  <a:srgbClr val="000000"/>
                </a:solidFill>
                <a:latin typeface="noto"/>
              </a:rPr>
              <a:t>x,y,z</a:t>
            </a:r>
            <a:r>
              <a:rPr lang="en-US" altLang="ko-KR" sz="1400">
                <a:solidFill>
                  <a:srgbClr val="000000"/>
                </a:solidFill>
                <a:latin typeface="noto"/>
              </a:rPr>
              <a:t> </a:t>
            </a:r>
            <a:r>
              <a:rPr lang="ko-KR" altLang="en-US" sz="1400">
                <a:solidFill>
                  <a:srgbClr val="000000"/>
                </a:solidFill>
                <a:latin typeface="noto"/>
              </a:rPr>
              <a:t>세 가지 진동 방향을 가진다</a:t>
            </a:r>
            <a:r>
              <a:rPr lang="en-US" altLang="ko-KR" sz="1400">
                <a:solidFill>
                  <a:srgbClr val="000000"/>
                </a:solidFill>
                <a:latin typeface="noto"/>
              </a:rPr>
              <a:t>.</a:t>
            </a:r>
          </a:p>
          <a:p>
            <a:pPr marL="285750" indent="-285750">
              <a:lnSpc>
                <a:spcPct val="150000"/>
              </a:lnSpc>
              <a:buFont typeface="Arial" panose="020B0604020202020204" pitchFamily="34" charset="0"/>
              <a:buChar char="•"/>
            </a:pPr>
            <a:r>
              <a:rPr lang="en-US" altLang="ko-KR" sz="1400">
                <a:solidFill>
                  <a:srgbClr val="000000"/>
                </a:solidFill>
                <a:latin typeface="noto"/>
              </a:rPr>
              <a:t>Core-shell nanorod LED</a:t>
            </a:r>
            <a:r>
              <a:rPr lang="ko-KR" altLang="en-US" sz="1400">
                <a:solidFill>
                  <a:srgbClr val="000000"/>
                </a:solidFill>
                <a:latin typeface="noto"/>
              </a:rPr>
              <a:t>의 구조가 한 면에 대해 모두 대칭이고</a:t>
            </a:r>
            <a:r>
              <a:rPr lang="en-US" altLang="ko-KR" sz="1400">
                <a:solidFill>
                  <a:srgbClr val="000000"/>
                </a:solidFill>
                <a:latin typeface="noto"/>
              </a:rPr>
              <a:t>, </a:t>
            </a:r>
            <a:r>
              <a:rPr lang="ko-KR" altLang="en-US" sz="1400">
                <a:solidFill>
                  <a:srgbClr val="000000"/>
                </a:solidFill>
                <a:latin typeface="noto"/>
              </a:rPr>
              <a:t>한 면에서 좌우 대칭이기 때문에 </a:t>
            </a:r>
            <a:r>
              <a:rPr lang="en-US" altLang="ko-KR" sz="1400">
                <a:solidFill>
                  <a:srgbClr val="FF0000"/>
                </a:solidFill>
                <a:latin typeface="noto"/>
              </a:rPr>
              <a:t>Fig1.a</a:t>
            </a:r>
            <a:r>
              <a:rPr lang="ko-KR" altLang="en-US" sz="1400">
                <a:solidFill>
                  <a:srgbClr val="000000"/>
                </a:solidFill>
                <a:latin typeface="noto"/>
              </a:rPr>
              <a:t>에서처럼 한 면의 세로 절반에 대해 </a:t>
            </a:r>
            <a:r>
              <a:rPr lang="en-US" altLang="ko-KR" sz="1400">
                <a:solidFill>
                  <a:srgbClr val="000000"/>
                </a:solidFill>
                <a:latin typeface="noto"/>
              </a:rPr>
              <a:t>LEE</a:t>
            </a:r>
            <a:r>
              <a:rPr lang="ko-KR" altLang="en-US" sz="1400">
                <a:solidFill>
                  <a:srgbClr val="000000"/>
                </a:solidFill>
                <a:latin typeface="noto"/>
              </a:rPr>
              <a:t>를 조사하였다</a:t>
            </a:r>
            <a:r>
              <a:rPr lang="en-US" altLang="ko-KR" sz="1400">
                <a:solidFill>
                  <a:srgbClr val="000000"/>
                </a:solidFill>
                <a:latin typeface="noto"/>
              </a:rPr>
              <a:t>.</a:t>
            </a:r>
            <a:r>
              <a:rPr lang="ko-KR" altLang="en-US" sz="1400">
                <a:solidFill>
                  <a:srgbClr val="000000"/>
                </a:solidFill>
                <a:latin typeface="noto"/>
              </a:rPr>
              <a:t> </a:t>
            </a:r>
            <a:endParaRPr lang="en-US" altLang="ko-KR" sz="1400">
              <a:solidFill>
                <a:srgbClr val="000000"/>
              </a:solidFill>
              <a:latin typeface="noto"/>
            </a:endParaRPr>
          </a:p>
          <a:p>
            <a:pPr marL="285750" indent="-285750">
              <a:lnSpc>
                <a:spcPct val="150000"/>
              </a:lnSpc>
              <a:buFont typeface="Arial" panose="020B0604020202020204" pitchFamily="34" charset="0"/>
              <a:buChar char="•"/>
            </a:pPr>
            <a:r>
              <a:rPr lang="en-US" altLang="ko-KR" sz="1400">
                <a:solidFill>
                  <a:srgbClr val="000000"/>
                </a:solidFill>
                <a:latin typeface="noto"/>
              </a:rPr>
              <a:t>Dipole source</a:t>
            </a:r>
            <a:r>
              <a:rPr lang="ko-KR" altLang="en-US" sz="1400">
                <a:solidFill>
                  <a:srgbClr val="000000"/>
                </a:solidFill>
                <a:latin typeface="noto"/>
              </a:rPr>
              <a:t>의 위치는 이 구간 안에서 </a:t>
            </a:r>
            <a:r>
              <a:rPr lang="en-US" altLang="ko-KR" sz="1400" err="1">
                <a:solidFill>
                  <a:srgbClr val="000000"/>
                </a:solidFill>
                <a:latin typeface="noto"/>
              </a:rPr>
              <a:t>x,z</a:t>
            </a:r>
            <a:r>
              <a:rPr lang="ko-KR" altLang="en-US" sz="1400">
                <a:solidFill>
                  <a:srgbClr val="000000"/>
                </a:solidFill>
                <a:latin typeface="noto"/>
              </a:rPr>
              <a:t> 방향으로 각각 이동시켰으며</a:t>
            </a:r>
            <a:r>
              <a:rPr lang="en-US" altLang="ko-KR" sz="1400">
                <a:solidFill>
                  <a:srgbClr val="000000"/>
                </a:solidFill>
                <a:latin typeface="noto"/>
              </a:rPr>
              <a:t>, y</a:t>
            </a:r>
            <a:r>
              <a:rPr lang="ko-KR" altLang="en-US" sz="1400">
                <a:solidFill>
                  <a:srgbClr val="000000"/>
                </a:solidFill>
                <a:latin typeface="noto"/>
              </a:rPr>
              <a:t>방향의 </a:t>
            </a:r>
            <a:r>
              <a:rPr lang="en-US" altLang="ko-KR" sz="1400">
                <a:solidFill>
                  <a:srgbClr val="000000"/>
                </a:solidFill>
                <a:latin typeface="noto"/>
              </a:rPr>
              <a:t>MQW </a:t>
            </a:r>
            <a:r>
              <a:rPr lang="ko-KR" altLang="en-US" sz="1400">
                <a:solidFill>
                  <a:srgbClr val="000000"/>
                </a:solidFill>
                <a:latin typeface="noto"/>
              </a:rPr>
              <a:t>두께는 매우 작기 때문에 고려하지 않았다</a:t>
            </a:r>
            <a:r>
              <a:rPr lang="en-US" altLang="ko-KR" sz="1400">
                <a:solidFill>
                  <a:srgbClr val="000000"/>
                </a:solidFill>
                <a:latin typeface="noto"/>
              </a:rPr>
              <a:t>. </a:t>
            </a:r>
          </a:p>
        </p:txBody>
      </p:sp>
      <p:sp>
        <p:nvSpPr>
          <p:cNvPr id="6" name="TextBox 5">
            <a:extLst>
              <a:ext uri="{FF2B5EF4-FFF2-40B4-BE49-F238E27FC236}">
                <a16:creationId xmlns:a16="http://schemas.microsoft.com/office/drawing/2014/main" id="{68A4A59F-70FD-1FAE-60C1-80EED9DF844F}"/>
              </a:ext>
            </a:extLst>
          </p:cNvPr>
          <p:cNvSpPr txBox="1"/>
          <p:nvPr/>
        </p:nvSpPr>
        <p:spPr>
          <a:xfrm>
            <a:off x="662539" y="4031533"/>
            <a:ext cx="10866922" cy="26442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b="0" i="0">
                <a:solidFill>
                  <a:srgbClr val="000000"/>
                </a:solidFill>
                <a:effectLst/>
                <a:latin typeface="noto"/>
              </a:rPr>
              <a:t>For the simulations of this study, we employed FDTD Simulations by </a:t>
            </a:r>
            <a:r>
              <a:rPr lang="en-US" altLang="ko-KR" sz="1400" b="0" i="0" err="1">
                <a:solidFill>
                  <a:srgbClr val="000000"/>
                </a:solidFill>
                <a:effectLst/>
                <a:latin typeface="noto"/>
              </a:rPr>
              <a:t>Lumerical</a:t>
            </a:r>
            <a:r>
              <a:rPr lang="en-US" altLang="ko-KR" sz="1400" b="0" i="0">
                <a:solidFill>
                  <a:srgbClr val="000000"/>
                </a:solidFill>
                <a:effectLst/>
                <a:latin typeface="noto"/>
              </a:rPr>
              <a:t> Inc, a commercial program [2].</a:t>
            </a:r>
          </a:p>
          <a:p>
            <a:pPr marL="285750" indent="-285750">
              <a:lnSpc>
                <a:spcPct val="150000"/>
              </a:lnSpc>
              <a:buFont typeface="Arial" panose="020B0604020202020204" pitchFamily="34" charset="0"/>
              <a:buChar char="•"/>
            </a:pPr>
            <a:r>
              <a:rPr lang="en-US" altLang="ko-KR" sz="1400">
                <a:latin typeface="noto"/>
              </a:rPr>
              <a:t>The </a:t>
            </a:r>
            <a:r>
              <a:rPr lang="en-US" altLang="ko-KR" sz="1400" err="1">
                <a:latin typeface="noto"/>
              </a:rPr>
              <a:t>dimeonsional</a:t>
            </a:r>
            <a:r>
              <a:rPr lang="en-US" altLang="ko-KR" sz="1400">
                <a:latin typeface="noto"/>
              </a:rPr>
              <a:t> illustration of </a:t>
            </a:r>
            <a:r>
              <a:rPr lang="en-US" altLang="ko-KR" sz="1400" err="1">
                <a:latin typeface="noto"/>
              </a:rPr>
              <a:t>GaN</a:t>
            </a:r>
            <a:r>
              <a:rPr lang="en-US" altLang="ko-KR" sz="1400">
                <a:latin typeface="noto"/>
              </a:rPr>
              <a:t>-based core-shell nanorod LED and the inside of it are seen in </a:t>
            </a:r>
            <a:r>
              <a:rPr lang="en-US" altLang="ko-KR" sz="1400" err="1">
                <a:latin typeface="noto"/>
              </a:rPr>
              <a:t>Fig.a</a:t>
            </a:r>
            <a:r>
              <a:rPr lang="en-US" altLang="ko-KR" sz="1400">
                <a:latin typeface="noto"/>
              </a:rPr>
              <a:t>, and the simulated dipole source positions are also marked in the figure.</a:t>
            </a:r>
          </a:p>
          <a:p>
            <a:pPr marL="285750" indent="-285750">
              <a:lnSpc>
                <a:spcPct val="150000"/>
              </a:lnSpc>
              <a:buFont typeface="Arial" panose="020B0604020202020204" pitchFamily="34" charset="0"/>
              <a:buChar char="•"/>
            </a:pPr>
            <a:r>
              <a:rPr lang="en-US" altLang="ko-KR" sz="1400">
                <a:solidFill>
                  <a:srgbClr val="000000"/>
                </a:solidFill>
                <a:latin typeface="noto"/>
              </a:rPr>
              <a:t>At each position, a dipole source was considered in three directions as the axis.</a:t>
            </a:r>
          </a:p>
          <a:p>
            <a:pPr marL="285750" indent="-285750">
              <a:lnSpc>
                <a:spcPct val="150000"/>
              </a:lnSpc>
              <a:buFont typeface="Arial" panose="020B0604020202020204" pitchFamily="34" charset="0"/>
              <a:buChar char="•"/>
            </a:pPr>
            <a:r>
              <a:rPr lang="en-US" altLang="ko-KR" sz="1400">
                <a:solidFill>
                  <a:srgbClr val="000000"/>
                </a:solidFill>
                <a:latin typeface="noto"/>
              </a:rPr>
              <a:t>The core-shell nanorod LED is symmetric with respect to surfaces, and also is bisymmetry concerning an area, so the LEE was investigated only in regard to a half of one surface as shown in Fig1.a.</a:t>
            </a:r>
          </a:p>
          <a:p>
            <a:pPr marL="285750" indent="-285750">
              <a:lnSpc>
                <a:spcPct val="150000"/>
              </a:lnSpc>
              <a:buFont typeface="Arial" panose="020B0604020202020204" pitchFamily="34" charset="0"/>
              <a:buChar char="•"/>
            </a:pPr>
            <a:r>
              <a:rPr lang="en-US" altLang="ko-KR" sz="1400">
                <a:solidFill>
                  <a:srgbClr val="000000"/>
                </a:solidFill>
                <a:latin typeface="noto"/>
              </a:rPr>
              <a:t>The FDTD simulations were conducted whenever the dipole source moves to x- and z-direction, although the y-direction is neglected because of the thin MQW layer thickness.</a:t>
            </a:r>
          </a:p>
        </p:txBody>
      </p:sp>
      <p:sp>
        <p:nvSpPr>
          <p:cNvPr id="7" name="TextBox 6">
            <a:extLst>
              <a:ext uri="{FF2B5EF4-FFF2-40B4-BE49-F238E27FC236}">
                <a16:creationId xmlns:a16="http://schemas.microsoft.com/office/drawing/2014/main" id="{C69C15C3-0842-FD24-1492-30F87C7C5743}"/>
              </a:ext>
            </a:extLst>
          </p:cNvPr>
          <p:cNvSpPr txBox="1"/>
          <p:nvPr/>
        </p:nvSpPr>
        <p:spPr>
          <a:xfrm>
            <a:off x="69850" y="88900"/>
            <a:ext cx="1071704" cy="369332"/>
          </a:xfrm>
          <a:prstGeom prst="rect">
            <a:avLst/>
          </a:prstGeom>
          <a:solidFill>
            <a:srgbClr val="FF0000"/>
          </a:solidFill>
        </p:spPr>
        <p:txBody>
          <a:bodyPr wrap="none" rtlCol="0">
            <a:spAutoFit/>
          </a:bodyPr>
          <a:lstStyle/>
          <a:p>
            <a:r>
              <a:rPr lang="en-US" altLang="ko-KR" b="1"/>
              <a:t>Confirm</a:t>
            </a:r>
            <a:endParaRPr lang="ko-KR" altLang="en-US" b="1"/>
          </a:p>
        </p:txBody>
      </p:sp>
    </p:spTree>
    <p:extLst>
      <p:ext uri="{BB962C8B-B14F-4D97-AF65-F5344CB8AC3E}">
        <p14:creationId xmlns:p14="http://schemas.microsoft.com/office/powerpoint/2010/main" val="3366182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267B5AE-7D99-14F9-2439-761FE938183D}"/>
              </a:ext>
            </a:extLst>
          </p:cNvPr>
          <p:cNvSpPr txBox="1"/>
          <p:nvPr/>
        </p:nvSpPr>
        <p:spPr>
          <a:xfrm>
            <a:off x="1254751" y="179709"/>
            <a:ext cx="9410218" cy="1169551"/>
          </a:xfrm>
          <a:prstGeom prst="rect">
            <a:avLst/>
          </a:prstGeom>
          <a:noFill/>
        </p:spPr>
        <p:txBody>
          <a:bodyPr wrap="square" rtlCol="0">
            <a:spAutoFit/>
          </a:bodyPr>
          <a:lstStyle/>
          <a:p>
            <a:r>
              <a:rPr lang="en-US" altLang="ko-KR" sz="1400" b="1"/>
              <a:t>2. Simulation Methods (Fig.1.)</a:t>
            </a:r>
          </a:p>
          <a:p>
            <a:pPr marL="800100" lvl="1" indent="-342900">
              <a:buAutoNum type="arabicPeriod"/>
            </a:pPr>
            <a:r>
              <a:rPr lang="ko-KR" altLang="en-US" sz="1400"/>
              <a:t>구조 설명 </a:t>
            </a:r>
            <a:r>
              <a:rPr lang="en-US" altLang="ko-KR" sz="1400"/>
              <a:t>(ex. </a:t>
            </a:r>
            <a:r>
              <a:rPr lang="ko-KR" altLang="en-US" sz="1400"/>
              <a:t>크기</a:t>
            </a:r>
            <a:r>
              <a:rPr lang="en-US" altLang="ko-KR" sz="1400"/>
              <a:t>, </a:t>
            </a:r>
            <a:r>
              <a:rPr lang="ko-KR" altLang="en-US" sz="1400"/>
              <a:t>굴절률</a:t>
            </a:r>
            <a:r>
              <a:rPr lang="en-US" altLang="ko-KR" sz="1400"/>
              <a:t>, </a:t>
            </a:r>
            <a:r>
              <a:rPr lang="ko-KR" altLang="en-US" sz="1400"/>
              <a:t>방출파장 등</a:t>
            </a:r>
            <a:r>
              <a:rPr lang="en-US" altLang="ko-KR" sz="1400"/>
              <a:t>…)</a:t>
            </a:r>
          </a:p>
          <a:p>
            <a:pPr marL="800100" lvl="1" indent="-342900">
              <a:buAutoNum type="arabicPeriod"/>
            </a:pPr>
            <a:r>
              <a:rPr lang="ko-KR" altLang="en-US" sz="1400"/>
              <a:t>시뮬레이션 설정 설명</a:t>
            </a:r>
            <a:endParaRPr lang="en-US" altLang="ko-KR" sz="1400"/>
          </a:p>
          <a:p>
            <a:pPr marL="800100" lvl="1" indent="-342900">
              <a:buAutoNum type="arabicPeriod"/>
            </a:pPr>
            <a:r>
              <a:rPr lang="en-US" altLang="ko-KR" sz="1400"/>
              <a:t>Dipole </a:t>
            </a:r>
            <a:r>
              <a:rPr lang="ko-KR" altLang="en-US" sz="1400"/>
              <a:t>위치 어떻게 변화시켰는지 설명</a:t>
            </a:r>
            <a:endParaRPr lang="en-US" altLang="ko-KR" sz="1400"/>
          </a:p>
          <a:p>
            <a:pPr marL="800100" lvl="1" indent="-342900">
              <a:buAutoNum type="arabicPeriod"/>
            </a:pPr>
            <a:r>
              <a:rPr lang="en-US" altLang="ko-KR" sz="1400"/>
              <a:t>LEE </a:t>
            </a:r>
            <a:r>
              <a:rPr lang="ko-KR" altLang="en-US" sz="1400"/>
              <a:t>계산 방법 설명</a:t>
            </a:r>
          </a:p>
        </p:txBody>
      </p:sp>
      <p:sp>
        <p:nvSpPr>
          <p:cNvPr id="5" name="TextBox 4">
            <a:extLst>
              <a:ext uri="{FF2B5EF4-FFF2-40B4-BE49-F238E27FC236}">
                <a16:creationId xmlns:a16="http://schemas.microsoft.com/office/drawing/2014/main" id="{60801CB6-0BA1-C54B-E10B-4DBBA6F52808}"/>
              </a:ext>
            </a:extLst>
          </p:cNvPr>
          <p:cNvSpPr txBox="1"/>
          <p:nvPr/>
        </p:nvSpPr>
        <p:spPr>
          <a:xfrm>
            <a:off x="662539" y="1813526"/>
            <a:ext cx="10866922" cy="16730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a:solidFill>
                  <a:srgbClr val="FF0000"/>
                </a:solidFill>
                <a:latin typeface="noto"/>
              </a:rPr>
              <a:t>Fig1.b</a:t>
            </a:r>
            <a:r>
              <a:rPr lang="ko-KR" altLang="en-US" sz="1400">
                <a:solidFill>
                  <a:srgbClr val="000000"/>
                </a:solidFill>
                <a:latin typeface="noto"/>
              </a:rPr>
              <a:t>은 시뮬레이션 구조와 측정 영역을 나타낸 모식도이다</a:t>
            </a:r>
            <a:r>
              <a:rPr lang="en-US" altLang="ko-KR" sz="1400">
                <a:solidFill>
                  <a:srgbClr val="000000"/>
                </a:solidFill>
                <a:latin typeface="noto"/>
              </a:rPr>
              <a:t>.</a:t>
            </a:r>
          </a:p>
          <a:p>
            <a:pPr marL="285750" indent="-285750">
              <a:lnSpc>
                <a:spcPct val="150000"/>
              </a:lnSpc>
              <a:buFont typeface="Arial" panose="020B0604020202020204" pitchFamily="34" charset="0"/>
              <a:buChar char="•"/>
            </a:pPr>
            <a:r>
              <a:rPr lang="ko-KR" altLang="en-US" sz="1400">
                <a:solidFill>
                  <a:srgbClr val="000000"/>
                </a:solidFill>
                <a:latin typeface="noto"/>
              </a:rPr>
              <a:t>구조의 아래 육각기둥 구조를 </a:t>
            </a:r>
            <a:r>
              <a:rPr lang="en-US" altLang="ko-KR" sz="1400">
                <a:solidFill>
                  <a:srgbClr val="000000"/>
                </a:solidFill>
                <a:latin typeface="noto"/>
              </a:rPr>
              <a:t>sidewall, </a:t>
            </a:r>
            <a:r>
              <a:rPr lang="ko-KR" altLang="en-US" sz="1400">
                <a:solidFill>
                  <a:srgbClr val="000000"/>
                </a:solidFill>
                <a:latin typeface="noto"/>
              </a:rPr>
              <a:t>구조 위의 육각 피라미드 구조를 </a:t>
            </a:r>
            <a:r>
              <a:rPr lang="en-US" altLang="ko-KR" sz="1400">
                <a:solidFill>
                  <a:srgbClr val="000000"/>
                </a:solidFill>
                <a:latin typeface="noto"/>
              </a:rPr>
              <a:t>pyramid</a:t>
            </a:r>
            <a:r>
              <a:rPr lang="ko-KR" altLang="en-US" sz="1400">
                <a:solidFill>
                  <a:srgbClr val="000000"/>
                </a:solidFill>
                <a:latin typeface="noto"/>
              </a:rPr>
              <a:t>라 부른다</a:t>
            </a:r>
            <a:r>
              <a:rPr lang="en-US" altLang="ko-KR" sz="1400">
                <a:solidFill>
                  <a:srgbClr val="000000"/>
                </a:solidFill>
                <a:latin typeface="noto"/>
              </a:rPr>
              <a:t>.</a:t>
            </a:r>
          </a:p>
          <a:p>
            <a:pPr marL="285750" indent="-285750">
              <a:lnSpc>
                <a:spcPct val="150000"/>
              </a:lnSpc>
              <a:buFont typeface="Arial" panose="020B0604020202020204" pitchFamily="34" charset="0"/>
              <a:buChar char="•"/>
            </a:pPr>
            <a:r>
              <a:rPr lang="en-US" altLang="ko-KR" sz="1400">
                <a:solidFill>
                  <a:srgbClr val="000000"/>
                </a:solidFill>
                <a:latin typeface="noto"/>
              </a:rPr>
              <a:t>Simulated core-shell nanorod LED</a:t>
            </a:r>
            <a:r>
              <a:rPr lang="ko-KR" altLang="en-US" sz="1400">
                <a:solidFill>
                  <a:srgbClr val="000000"/>
                </a:solidFill>
                <a:latin typeface="noto"/>
              </a:rPr>
              <a:t> 구조는 바깥이 공기로 되어 있으며 경계조건은 </a:t>
            </a:r>
            <a:r>
              <a:rPr lang="en-US" altLang="ko-KR" sz="1400">
                <a:solidFill>
                  <a:srgbClr val="000000"/>
                </a:solidFill>
                <a:latin typeface="noto"/>
              </a:rPr>
              <a:t>PML</a:t>
            </a:r>
            <a:r>
              <a:rPr lang="ko-KR" altLang="en-US" sz="1400">
                <a:solidFill>
                  <a:srgbClr val="000000"/>
                </a:solidFill>
                <a:latin typeface="noto"/>
              </a:rPr>
              <a:t>을 적용하였고 진행하는 빛은 </a:t>
            </a:r>
            <a:r>
              <a:rPr lang="en-US" altLang="ko-KR" sz="1400">
                <a:solidFill>
                  <a:srgbClr val="000000"/>
                </a:solidFill>
                <a:latin typeface="noto"/>
              </a:rPr>
              <a:t>PML</a:t>
            </a:r>
            <a:r>
              <a:rPr lang="ko-KR" altLang="en-US" sz="1400">
                <a:solidFill>
                  <a:srgbClr val="000000"/>
                </a:solidFill>
                <a:latin typeface="noto"/>
              </a:rPr>
              <a:t>에 의해 모두 흡수된다</a:t>
            </a:r>
            <a:r>
              <a:rPr lang="en-US" altLang="ko-KR" sz="1400">
                <a:solidFill>
                  <a:srgbClr val="000000"/>
                </a:solidFill>
                <a:latin typeface="noto"/>
              </a:rPr>
              <a:t>.</a:t>
            </a:r>
          </a:p>
          <a:p>
            <a:pPr marL="285750" indent="-285750">
              <a:lnSpc>
                <a:spcPct val="150000"/>
              </a:lnSpc>
              <a:buFont typeface="Arial" panose="020B0604020202020204" pitchFamily="34" charset="0"/>
              <a:buChar char="•"/>
            </a:pPr>
            <a:r>
              <a:rPr lang="en-US" altLang="ko-KR" sz="1400">
                <a:latin typeface="noto"/>
              </a:rPr>
              <a:t>LEE </a:t>
            </a:r>
            <a:r>
              <a:rPr lang="ko-KR" altLang="en-US" sz="1400">
                <a:latin typeface="noto"/>
              </a:rPr>
              <a:t>계산에 이용되는 포인팅 벡터는 </a:t>
            </a:r>
            <a:r>
              <a:rPr lang="en-US" altLang="ko-KR" sz="1400">
                <a:latin typeface="noto"/>
              </a:rPr>
              <a:t>PML </a:t>
            </a:r>
            <a:r>
              <a:rPr lang="ko-KR" altLang="en-US" sz="1400">
                <a:latin typeface="noto"/>
              </a:rPr>
              <a:t>내 계산 영역인 </a:t>
            </a:r>
            <a:r>
              <a:rPr lang="en-US" altLang="ko-KR" sz="1400">
                <a:latin typeface="noto"/>
              </a:rPr>
              <a:t>Detection plane</a:t>
            </a:r>
            <a:r>
              <a:rPr lang="ko-KR" altLang="en-US" sz="1400">
                <a:latin typeface="noto"/>
              </a:rPr>
              <a:t>을 통해 분석된다</a:t>
            </a:r>
            <a:r>
              <a:rPr lang="en-US" altLang="ko-KR" sz="1400">
                <a:latin typeface="noto"/>
              </a:rPr>
              <a:t>.</a:t>
            </a:r>
          </a:p>
        </p:txBody>
      </p:sp>
      <p:sp>
        <p:nvSpPr>
          <p:cNvPr id="6" name="TextBox 5">
            <a:extLst>
              <a:ext uri="{FF2B5EF4-FFF2-40B4-BE49-F238E27FC236}">
                <a16:creationId xmlns:a16="http://schemas.microsoft.com/office/drawing/2014/main" id="{68A4A59F-70FD-1FAE-60C1-80EED9DF844F}"/>
              </a:ext>
            </a:extLst>
          </p:cNvPr>
          <p:cNvSpPr txBox="1"/>
          <p:nvPr/>
        </p:nvSpPr>
        <p:spPr>
          <a:xfrm>
            <a:off x="662539" y="3854200"/>
            <a:ext cx="10866922" cy="167475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a:solidFill>
                  <a:srgbClr val="FF0000"/>
                </a:solidFill>
                <a:latin typeface="noto"/>
              </a:rPr>
              <a:t>Fig1.b </a:t>
            </a:r>
            <a:r>
              <a:rPr lang="en-US" altLang="ko-KR" sz="1400">
                <a:solidFill>
                  <a:srgbClr val="000000"/>
                </a:solidFill>
                <a:latin typeface="noto"/>
              </a:rPr>
              <a:t>shows a schematic side view of the core-shell nanorod structure and computational domain.</a:t>
            </a:r>
          </a:p>
          <a:p>
            <a:pPr marL="285750" indent="-285750">
              <a:lnSpc>
                <a:spcPct val="150000"/>
              </a:lnSpc>
              <a:buFont typeface="Arial" panose="020B0604020202020204" pitchFamily="34" charset="0"/>
              <a:buChar char="•"/>
            </a:pPr>
            <a:r>
              <a:rPr lang="en-US" altLang="ko-KR" sz="1400" b="0" i="0">
                <a:solidFill>
                  <a:srgbClr val="000000"/>
                </a:solidFill>
                <a:effectLst/>
                <a:latin typeface="noto"/>
              </a:rPr>
              <a:t>For the apparent guide of this work, we let the top of the core-shell nanorod structure call a ‘pyramid’ and let the bottom of it name a ‘sidewall’.</a:t>
            </a:r>
          </a:p>
          <a:p>
            <a:pPr marL="285750" indent="-285750">
              <a:lnSpc>
                <a:spcPct val="150000"/>
              </a:lnSpc>
              <a:buFont typeface="Arial" panose="020B0604020202020204" pitchFamily="34" charset="0"/>
              <a:buChar char="•"/>
            </a:pPr>
            <a:r>
              <a:rPr lang="en-US" altLang="ko-KR" sz="1400" b="0" i="0">
                <a:solidFill>
                  <a:srgbClr val="000000"/>
                </a:solidFill>
                <a:effectLst/>
                <a:latin typeface="noto"/>
              </a:rPr>
              <a:t>The simulated core-shell nanorod LED structure is exposed to air and applied to the perfectly matched layers (PMLs) in all boundaries of the FDTD simulation domain so that propagating light is entirely absorbed in the PML.</a:t>
            </a:r>
          </a:p>
          <a:p>
            <a:pPr marL="285750" indent="-285750">
              <a:lnSpc>
                <a:spcPct val="150000"/>
              </a:lnSpc>
              <a:buFont typeface="Arial" panose="020B0604020202020204" pitchFamily="34" charset="0"/>
              <a:buChar char="•"/>
            </a:pPr>
            <a:r>
              <a:rPr lang="en-US" altLang="ko-KR" sz="1400">
                <a:solidFill>
                  <a:srgbClr val="000000"/>
                </a:solidFill>
                <a:latin typeface="noto"/>
              </a:rPr>
              <a:t>The Poynting vectors used in the LEE calculation are analyzed on the detection plane in PML as depicted in Fig1.b</a:t>
            </a:r>
            <a:endParaRPr lang="en-US" altLang="ko-KR" sz="1400" b="0" i="0">
              <a:solidFill>
                <a:srgbClr val="000000"/>
              </a:solidFill>
              <a:effectLst/>
              <a:latin typeface="noto"/>
            </a:endParaRPr>
          </a:p>
        </p:txBody>
      </p:sp>
      <p:sp>
        <p:nvSpPr>
          <p:cNvPr id="7" name="TextBox 6">
            <a:extLst>
              <a:ext uri="{FF2B5EF4-FFF2-40B4-BE49-F238E27FC236}">
                <a16:creationId xmlns:a16="http://schemas.microsoft.com/office/drawing/2014/main" id="{29B1FE66-E114-8C62-D76A-9184FDA34201}"/>
              </a:ext>
            </a:extLst>
          </p:cNvPr>
          <p:cNvSpPr txBox="1"/>
          <p:nvPr/>
        </p:nvSpPr>
        <p:spPr>
          <a:xfrm>
            <a:off x="69850" y="88900"/>
            <a:ext cx="1071704" cy="369332"/>
          </a:xfrm>
          <a:prstGeom prst="rect">
            <a:avLst/>
          </a:prstGeom>
          <a:solidFill>
            <a:srgbClr val="FF0000"/>
          </a:solidFill>
        </p:spPr>
        <p:txBody>
          <a:bodyPr wrap="none" rtlCol="0">
            <a:spAutoFit/>
          </a:bodyPr>
          <a:lstStyle/>
          <a:p>
            <a:r>
              <a:rPr lang="en-US" altLang="ko-KR" b="1"/>
              <a:t>Confirm</a:t>
            </a:r>
            <a:endParaRPr lang="ko-KR" altLang="en-US" b="1"/>
          </a:p>
        </p:txBody>
      </p:sp>
    </p:spTree>
    <p:extLst>
      <p:ext uri="{BB962C8B-B14F-4D97-AF65-F5344CB8AC3E}">
        <p14:creationId xmlns:p14="http://schemas.microsoft.com/office/powerpoint/2010/main" val="1475900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267B5AE-7D99-14F9-2439-761FE938183D}"/>
              </a:ext>
            </a:extLst>
          </p:cNvPr>
          <p:cNvSpPr txBox="1"/>
          <p:nvPr/>
        </p:nvSpPr>
        <p:spPr>
          <a:xfrm>
            <a:off x="1207619" y="179709"/>
            <a:ext cx="9410218" cy="1169551"/>
          </a:xfrm>
          <a:prstGeom prst="rect">
            <a:avLst/>
          </a:prstGeom>
          <a:noFill/>
        </p:spPr>
        <p:txBody>
          <a:bodyPr wrap="square" rtlCol="0">
            <a:spAutoFit/>
          </a:bodyPr>
          <a:lstStyle/>
          <a:p>
            <a:r>
              <a:rPr lang="en-US" altLang="ko-KR" sz="1400" b="1"/>
              <a:t>2. Simulation Methods (Fig.1.)</a:t>
            </a:r>
          </a:p>
          <a:p>
            <a:pPr marL="800100" lvl="1" indent="-342900">
              <a:buAutoNum type="arabicPeriod"/>
            </a:pPr>
            <a:r>
              <a:rPr lang="ko-KR" altLang="en-US" sz="1400"/>
              <a:t>구조 설명 </a:t>
            </a:r>
            <a:r>
              <a:rPr lang="en-US" altLang="ko-KR" sz="1400"/>
              <a:t>(ex. </a:t>
            </a:r>
            <a:r>
              <a:rPr lang="ko-KR" altLang="en-US" sz="1400"/>
              <a:t>크기</a:t>
            </a:r>
            <a:r>
              <a:rPr lang="en-US" altLang="ko-KR" sz="1400"/>
              <a:t>, </a:t>
            </a:r>
            <a:r>
              <a:rPr lang="ko-KR" altLang="en-US" sz="1400"/>
              <a:t>굴절률</a:t>
            </a:r>
            <a:r>
              <a:rPr lang="en-US" altLang="ko-KR" sz="1400"/>
              <a:t>, </a:t>
            </a:r>
            <a:r>
              <a:rPr lang="ko-KR" altLang="en-US" sz="1400"/>
              <a:t>방출파장 등</a:t>
            </a:r>
            <a:r>
              <a:rPr lang="en-US" altLang="ko-KR" sz="1400"/>
              <a:t>…)</a:t>
            </a:r>
          </a:p>
          <a:p>
            <a:pPr marL="800100" lvl="1" indent="-342900">
              <a:buAutoNum type="arabicPeriod"/>
            </a:pPr>
            <a:r>
              <a:rPr lang="ko-KR" altLang="en-US" sz="1400"/>
              <a:t>시뮬레이션 설정 설명</a:t>
            </a:r>
            <a:endParaRPr lang="en-US" altLang="ko-KR" sz="1400"/>
          </a:p>
          <a:p>
            <a:pPr marL="800100" lvl="1" indent="-342900">
              <a:buAutoNum type="arabicPeriod"/>
            </a:pPr>
            <a:r>
              <a:rPr lang="en-US" altLang="ko-KR" sz="1400"/>
              <a:t>Dipole </a:t>
            </a:r>
            <a:r>
              <a:rPr lang="ko-KR" altLang="en-US" sz="1400"/>
              <a:t>위치 어떻게 변화시켰는지 설명</a:t>
            </a:r>
            <a:endParaRPr lang="en-US" altLang="ko-KR" sz="1400"/>
          </a:p>
          <a:p>
            <a:pPr marL="800100" lvl="1" indent="-342900">
              <a:buAutoNum type="arabicPeriod"/>
            </a:pPr>
            <a:r>
              <a:rPr lang="en-US" altLang="ko-KR" sz="1400"/>
              <a:t>LEE </a:t>
            </a:r>
            <a:r>
              <a:rPr lang="ko-KR" altLang="en-US" sz="1400"/>
              <a:t>계산 방법 설명</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0801CB6-0BA1-C54B-E10B-4DBBA6F52808}"/>
                  </a:ext>
                </a:extLst>
              </p:cNvPr>
              <p:cNvSpPr txBox="1"/>
              <p:nvPr/>
            </p:nvSpPr>
            <p:spPr>
              <a:xfrm>
                <a:off x="662539" y="1841808"/>
                <a:ext cx="10866922" cy="102669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b="0" i="0">
                    <a:solidFill>
                      <a:srgbClr val="000000"/>
                    </a:solidFill>
                    <a:effectLst/>
                    <a:latin typeface="noto"/>
                  </a:rPr>
                  <a:t>Fig.1.c</a:t>
                </a:r>
                <a:r>
                  <a:rPr lang="ko-KR" altLang="en-US" sz="1400" b="0" i="0">
                    <a:solidFill>
                      <a:srgbClr val="000000"/>
                    </a:solidFill>
                    <a:effectLst/>
                    <a:latin typeface="noto"/>
                  </a:rPr>
                  <a:t>에서 보이는 것처럼 </a:t>
                </a:r>
                <a:r>
                  <a:rPr lang="en-US" altLang="ko-KR" sz="1400" b="0" i="0">
                    <a:solidFill>
                      <a:srgbClr val="000000"/>
                    </a:solidFill>
                    <a:effectLst/>
                    <a:latin typeface="noto"/>
                  </a:rPr>
                  <a:t>Core-shell nanorod LED</a:t>
                </a:r>
                <a:r>
                  <a:rPr lang="ko-KR" altLang="en-US" sz="1400" b="0" i="0">
                    <a:solidFill>
                      <a:srgbClr val="000000"/>
                    </a:solidFill>
                    <a:effectLst/>
                    <a:latin typeface="noto"/>
                  </a:rPr>
                  <a:t>는 </a:t>
                </a:r>
                <a:r>
                  <a:rPr lang="en-US" altLang="ko-KR" sz="1400" b="0" i="0">
                    <a:solidFill>
                      <a:srgbClr val="000000"/>
                    </a:solidFill>
                    <a:effectLst/>
                    <a:latin typeface="noto"/>
                  </a:rPr>
                  <a:t>n-</a:t>
                </a:r>
                <a:r>
                  <a:rPr lang="en-US" altLang="ko-KR" sz="1400" b="0" i="0" err="1">
                    <a:solidFill>
                      <a:srgbClr val="000000"/>
                    </a:solidFill>
                    <a:effectLst/>
                    <a:latin typeface="noto"/>
                  </a:rPr>
                  <a:t>GaN</a:t>
                </a:r>
                <a:r>
                  <a:rPr lang="en-US" altLang="ko-KR" sz="1400" b="0" i="0">
                    <a:solidFill>
                      <a:srgbClr val="000000"/>
                    </a:solidFill>
                    <a:effectLst/>
                    <a:latin typeface="noto"/>
                  </a:rPr>
                  <a:t> </a:t>
                </a:r>
                <a:r>
                  <a:rPr lang="en-US" altLang="ko-KR" sz="1400">
                    <a:solidFill>
                      <a:srgbClr val="000000"/>
                    </a:solidFill>
                    <a:latin typeface="noto"/>
                  </a:rPr>
                  <a:t>substrate</a:t>
                </a:r>
                <a:r>
                  <a:rPr lang="ko-KR" altLang="en-US" sz="1400">
                    <a:solidFill>
                      <a:srgbClr val="000000"/>
                    </a:solidFill>
                    <a:latin typeface="noto"/>
                  </a:rPr>
                  <a:t> 위에 </a:t>
                </a:r>
                <a:r>
                  <a:rPr lang="en-US" altLang="ko-KR" sz="1400">
                    <a:solidFill>
                      <a:srgbClr val="000000"/>
                    </a:solidFill>
                    <a:latin typeface="noto"/>
                  </a:rPr>
                  <a:t>n-Gan rod(</a:t>
                </a:r>
                <a14:m>
                  <m:oMath xmlns:m="http://schemas.openxmlformats.org/officeDocument/2006/math">
                    <m:sSub>
                      <m:sSubPr>
                        <m:ctrlPr>
                          <a:rPr lang="en-US" altLang="ko-KR" sz="1400" i="1" smtClean="0">
                            <a:solidFill>
                              <a:srgbClr val="000000"/>
                            </a:solidFill>
                            <a:latin typeface="Cambria Math" panose="02040503050406030204" pitchFamily="18" charset="0"/>
                          </a:rPr>
                        </m:ctrlPr>
                      </m:sSubPr>
                      <m:e>
                        <m:r>
                          <a:rPr lang="en-US" altLang="ko-KR" sz="1400" b="0" i="1" smtClean="0">
                            <a:solidFill>
                              <a:srgbClr val="000000"/>
                            </a:solidFill>
                            <a:latin typeface="Cambria Math" panose="02040503050406030204" pitchFamily="18" charset="0"/>
                          </a:rPr>
                          <m:t>𝑅</m:t>
                        </m:r>
                      </m:e>
                      <m:sub>
                        <m:r>
                          <a:rPr lang="en-US" altLang="ko-KR" sz="1400" b="0" i="1" smtClean="0">
                            <a:solidFill>
                              <a:srgbClr val="000000"/>
                            </a:solidFill>
                            <a:latin typeface="Cambria Math" panose="02040503050406030204" pitchFamily="18" charset="0"/>
                          </a:rPr>
                          <m:t>1</m:t>
                        </m:r>
                      </m:sub>
                    </m:sSub>
                  </m:oMath>
                </a14:m>
                <a:r>
                  <a:rPr lang="en-US" altLang="ko-KR" sz="1400">
                    <a:solidFill>
                      <a:srgbClr val="000000"/>
                    </a:solidFill>
                    <a:latin typeface="noto"/>
                  </a:rPr>
                  <a:t>=145nm) </a:t>
                </a:r>
                <a:r>
                  <a:rPr lang="ko-KR" altLang="en-US" sz="1400">
                    <a:solidFill>
                      <a:srgbClr val="000000"/>
                    </a:solidFill>
                    <a:latin typeface="noto"/>
                  </a:rPr>
                  <a:t>그 바깥에 </a:t>
                </a:r>
                <a:r>
                  <a:rPr lang="en-US" altLang="ko-KR" sz="1400">
                    <a:solidFill>
                      <a:srgbClr val="000000"/>
                    </a:solidFill>
                    <a:latin typeface="noto"/>
                  </a:rPr>
                  <a:t>MQW </a:t>
                </a:r>
                <a:r>
                  <a:rPr lang="ko-KR" altLang="en-US" sz="1400">
                    <a:solidFill>
                      <a:srgbClr val="000000"/>
                    </a:solidFill>
                    <a:latin typeface="noto"/>
                  </a:rPr>
                  <a:t>껍질</a:t>
                </a:r>
                <a:r>
                  <a:rPr lang="en-US" altLang="ko-KR" sz="1400">
                    <a:solidFill>
                      <a:srgbClr val="000000"/>
                    </a:solidFill>
                    <a:latin typeface="noto"/>
                  </a:rPr>
                  <a:t>(</a:t>
                </a:r>
                <a14:m>
                  <m:oMath xmlns:m="http://schemas.openxmlformats.org/officeDocument/2006/math">
                    <m:sSub>
                      <m:sSubPr>
                        <m:ctrlPr>
                          <a:rPr lang="en-US" altLang="ko-KR" sz="1400" i="1">
                            <a:solidFill>
                              <a:srgbClr val="000000"/>
                            </a:solidFill>
                            <a:latin typeface="Cambria Math" panose="02040503050406030204" pitchFamily="18" charset="0"/>
                          </a:rPr>
                        </m:ctrlPr>
                      </m:sSubPr>
                      <m:e>
                        <m:r>
                          <a:rPr lang="en-US" altLang="ko-KR" sz="1400" i="1">
                            <a:solidFill>
                              <a:srgbClr val="000000"/>
                            </a:solidFill>
                            <a:latin typeface="Cambria Math" panose="02040503050406030204" pitchFamily="18" charset="0"/>
                          </a:rPr>
                          <m:t>𝑅</m:t>
                        </m:r>
                      </m:e>
                      <m:sub>
                        <m:r>
                          <a:rPr lang="en-US" altLang="ko-KR" sz="1400" b="0" i="1" smtClean="0">
                            <a:solidFill>
                              <a:srgbClr val="000000"/>
                            </a:solidFill>
                            <a:latin typeface="Cambria Math" panose="02040503050406030204" pitchFamily="18" charset="0"/>
                          </a:rPr>
                          <m:t>2</m:t>
                        </m:r>
                      </m:sub>
                    </m:sSub>
                    <m:r>
                      <a:rPr lang="en-US" altLang="ko-KR" sz="1400" i="1">
                        <a:solidFill>
                          <a:srgbClr val="000000"/>
                        </a:solidFill>
                        <a:latin typeface="Cambria Math" panose="02040503050406030204" pitchFamily="18" charset="0"/>
                      </a:rPr>
                      <m:t> </m:t>
                    </m:r>
                  </m:oMath>
                </a14:m>
                <a:r>
                  <a:rPr lang="en-US" altLang="ko-KR" sz="1400">
                    <a:solidFill>
                      <a:srgbClr val="000000"/>
                    </a:solidFill>
                    <a:latin typeface="noto"/>
                  </a:rPr>
                  <a:t>=175nm), p-</a:t>
                </a:r>
                <a:r>
                  <a:rPr lang="en-US" altLang="ko-KR" sz="1400" err="1">
                    <a:solidFill>
                      <a:srgbClr val="000000"/>
                    </a:solidFill>
                    <a:latin typeface="noto"/>
                  </a:rPr>
                  <a:t>GaN</a:t>
                </a:r>
                <a:r>
                  <a:rPr lang="en-US" altLang="ko-KR" sz="1400">
                    <a:solidFill>
                      <a:srgbClr val="000000"/>
                    </a:solidFill>
                    <a:latin typeface="noto"/>
                  </a:rPr>
                  <a:t> </a:t>
                </a:r>
                <a:r>
                  <a:rPr lang="ko-KR" altLang="en-US" sz="1400">
                    <a:solidFill>
                      <a:srgbClr val="000000"/>
                    </a:solidFill>
                    <a:latin typeface="noto"/>
                  </a:rPr>
                  <a:t>껍질</a:t>
                </a:r>
                <a:r>
                  <a:rPr lang="en-US" altLang="ko-KR" sz="1400">
                    <a:solidFill>
                      <a:srgbClr val="000000"/>
                    </a:solidFill>
                    <a:latin typeface="noto"/>
                  </a:rPr>
                  <a:t>(</a:t>
                </a:r>
                <a14:m>
                  <m:oMath xmlns:m="http://schemas.openxmlformats.org/officeDocument/2006/math">
                    <m:sSub>
                      <m:sSubPr>
                        <m:ctrlPr>
                          <a:rPr lang="en-US" altLang="ko-KR" sz="1400" i="1">
                            <a:solidFill>
                              <a:srgbClr val="000000"/>
                            </a:solidFill>
                            <a:latin typeface="Cambria Math" panose="02040503050406030204" pitchFamily="18" charset="0"/>
                          </a:rPr>
                        </m:ctrlPr>
                      </m:sSubPr>
                      <m:e>
                        <m:r>
                          <a:rPr lang="en-US" altLang="ko-KR" sz="1400" i="1">
                            <a:solidFill>
                              <a:srgbClr val="000000"/>
                            </a:solidFill>
                            <a:latin typeface="Cambria Math" panose="02040503050406030204" pitchFamily="18" charset="0"/>
                          </a:rPr>
                          <m:t>𝑅</m:t>
                        </m:r>
                      </m:e>
                      <m:sub>
                        <m:r>
                          <a:rPr lang="en-US" altLang="ko-KR" sz="1400" b="0" i="1" smtClean="0">
                            <a:solidFill>
                              <a:srgbClr val="000000"/>
                            </a:solidFill>
                            <a:latin typeface="Cambria Math" panose="02040503050406030204" pitchFamily="18" charset="0"/>
                          </a:rPr>
                          <m:t>3</m:t>
                        </m:r>
                      </m:sub>
                    </m:sSub>
                    <m:r>
                      <a:rPr lang="en-US" altLang="ko-KR" sz="1400" i="1">
                        <a:solidFill>
                          <a:srgbClr val="000000"/>
                        </a:solidFill>
                        <a:latin typeface="Cambria Math" panose="02040503050406030204" pitchFamily="18" charset="0"/>
                      </a:rPr>
                      <m:t> </m:t>
                    </m:r>
                  </m:oMath>
                </a14:m>
                <a:r>
                  <a:rPr lang="en-US" altLang="ko-KR" sz="1400">
                    <a:solidFill>
                      <a:srgbClr val="000000"/>
                    </a:solidFill>
                    <a:latin typeface="noto"/>
                  </a:rPr>
                  <a:t>=225nm)</a:t>
                </a:r>
                <a:r>
                  <a:rPr lang="ko-KR" altLang="en-US" sz="1400">
                    <a:solidFill>
                      <a:srgbClr val="000000"/>
                    </a:solidFill>
                    <a:latin typeface="noto"/>
                  </a:rPr>
                  <a:t>로 구성되어 있다</a:t>
                </a:r>
                <a:r>
                  <a:rPr lang="en-US" altLang="ko-KR" sz="1400">
                    <a:solidFill>
                      <a:srgbClr val="000000"/>
                    </a:solidFill>
                    <a:latin typeface="noto"/>
                  </a:rPr>
                  <a:t>.</a:t>
                </a:r>
              </a:p>
              <a:p>
                <a:pPr marL="285750" indent="-285750">
                  <a:lnSpc>
                    <a:spcPct val="150000"/>
                  </a:lnSpc>
                  <a:buFont typeface="Arial" panose="020B0604020202020204" pitchFamily="34" charset="0"/>
                  <a:buChar char="•"/>
                </a:pPr>
                <a:r>
                  <a:rPr lang="ko-KR" altLang="en-US" sz="1400">
                    <a:latin typeface="noto"/>
                  </a:rPr>
                  <a:t>이 구조는 실제 제작 가능한 </a:t>
                </a:r>
                <a:r>
                  <a:rPr lang="en-US" altLang="ko-KR" sz="1400" b="0" i="0">
                    <a:effectLst/>
                    <a:latin typeface="noto"/>
                  </a:rPr>
                  <a:t>Core-shell nanorod LED </a:t>
                </a:r>
                <a:r>
                  <a:rPr lang="ko-KR" altLang="en-US" sz="1400" b="0" i="0">
                    <a:effectLst/>
                    <a:latin typeface="noto"/>
                  </a:rPr>
                  <a:t>구조를 바탕으로 선정하였다 </a:t>
                </a:r>
                <a:r>
                  <a:rPr lang="en-US" altLang="ko-KR" sz="1400" b="0" i="0">
                    <a:effectLst/>
                    <a:latin typeface="noto"/>
                  </a:rPr>
                  <a:t>[</a:t>
                </a:r>
                <a:r>
                  <a:rPr lang="en-US" altLang="ko-KR" sz="1400" b="0">
                    <a:latin typeface="noto"/>
                  </a:rPr>
                  <a:t>3</a:t>
                </a:r>
                <a:r>
                  <a:rPr lang="en-US" altLang="ko-KR" sz="1400" b="0" i="0">
                    <a:effectLst/>
                    <a:latin typeface="noto"/>
                  </a:rPr>
                  <a:t>].</a:t>
                </a:r>
              </a:p>
            </p:txBody>
          </p:sp>
        </mc:Choice>
        <mc:Fallback xmlns="">
          <p:sp>
            <p:nvSpPr>
              <p:cNvPr id="5" name="TextBox 4">
                <a:extLst>
                  <a:ext uri="{FF2B5EF4-FFF2-40B4-BE49-F238E27FC236}">
                    <a16:creationId xmlns:a16="http://schemas.microsoft.com/office/drawing/2014/main" id="{60801CB6-0BA1-C54B-E10B-4DBBA6F52808}"/>
                  </a:ext>
                </a:extLst>
              </p:cNvPr>
              <p:cNvSpPr txBox="1">
                <a:spLocks noRot="1" noChangeAspect="1" noMove="1" noResize="1" noEditPoints="1" noAdjustHandles="1" noChangeArrowheads="1" noChangeShapeType="1" noTextEdit="1"/>
              </p:cNvSpPr>
              <p:nvPr/>
            </p:nvSpPr>
            <p:spPr>
              <a:xfrm>
                <a:off x="662539" y="1841808"/>
                <a:ext cx="10866922" cy="1026691"/>
              </a:xfrm>
              <a:prstGeom prst="rect">
                <a:avLst/>
              </a:prstGeom>
              <a:blipFill>
                <a:blip r:embed="rId3"/>
                <a:stretch>
                  <a:fillRect l="-112" b="-53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8A4A59F-70FD-1FAE-60C1-80EED9DF844F}"/>
                  </a:ext>
                </a:extLst>
              </p:cNvPr>
              <p:cNvSpPr txBox="1"/>
              <p:nvPr/>
            </p:nvSpPr>
            <p:spPr>
              <a:xfrm>
                <a:off x="662539" y="3742171"/>
                <a:ext cx="10866922" cy="102842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b="0" i="0">
                    <a:solidFill>
                      <a:srgbClr val="000000"/>
                    </a:solidFill>
                    <a:effectLst/>
                    <a:latin typeface="noto"/>
                  </a:rPr>
                  <a:t>The </a:t>
                </a:r>
                <a:r>
                  <a:rPr lang="en-US" altLang="ko-KR" sz="1400" b="0" i="0" err="1">
                    <a:solidFill>
                      <a:srgbClr val="000000"/>
                    </a:solidFill>
                    <a:effectLst/>
                    <a:latin typeface="noto"/>
                  </a:rPr>
                  <a:t>GaN</a:t>
                </a:r>
                <a:r>
                  <a:rPr lang="en-US" altLang="ko-KR" sz="1400">
                    <a:solidFill>
                      <a:srgbClr val="000000"/>
                    </a:solidFill>
                    <a:latin typeface="noto"/>
                  </a:rPr>
                  <a:t>-based </a:t>
                </a:r>
                <a:r>
                  <a:rPr lang="en-US" altLang="ko-KR" sz="1400" b="0" i="0">
                    <a:solidFill>
                      <a:srgbClr val="000000"/>
                    </a:solidFill>
                    <a:effectLst/>
                    <a:latin typeface="noto"/>
                  </a:rPr>
                  <a:t>core-shell nanorod LED</a:t>
                </a:r>
                <a:r>
                  <a:rPr lang="en-US" altLang="ko-KR" sz="1400">
                    <a:solidFill>
                      <a:srgbClr val="000000"/>
                    </a:solidFill>
                    <a:latin typeface="noto"/>
                  </a:rPr>
                  <a:t> grown on the n-</a:t>
                </a:r>
                <a:r>
                  <a:rPr lang="en-US" altLang="ko-KR" sz="1400" err="1">
                    <a:solidFill>
                      <a:srgbClr val="000000"/>
                    </a:solidFill>
                    <a:latin typeface="noto"/>
                  </a:rPr>
                  <a:t>GaN</a:t>
                </a:r>
                <a:r>
                  <a:rPr lang="en-US" altLang="ko-KR" sz="1400">
                    <a:solidFill>
                      <a:srgbClr val="000000"/>
                    </a:solidFill>
                    <a:latin typeface="noto"/>
                  </a:rPr>
                  <a:t> substrate consists of the n-</a:t>
                </a:r>
                <a:r>
                  <a:rPr lang="en-US" altLang="ko-KR" sz="1400" err="1">
                    <a:solidFill>
                      <a:srgbClr val="000000"/>
                    </a:solidFill>
                    <a:latin typeface="noto"/>
                  </a:rPr>
                  <a:t>GaN</a:t>
                </a:r>
                <a:r>
                  <a:rPr lang="en-US" altLang="ko-KR" sz="1400">
                    <a:solidFill>
                      <a:srgbClr val="000000"/>
                    </a:solidFill>
                    <a:latin typeface="noto"/>
                  </a:rPr>
                  <a:t> main rod (</a:t>
                </a:r>
                <a14:m>
                  <m:oMath xmlns:m="http://schemas.openxmlformats.org/officeDocument/2006/math">
                    <m:sSub>
                      <m:sSubPr>
                        <m:ctrlPr>
                          <a:rPr lang="en-US" altLang="ko-KR" sz="1400" i="1" smtClean="0">
                            <a:solidFill>
                              <a:srgbClr val="000000"/>
                            </a:solidFill>
                            <a:latin typeface="Cambria Math" panose="02040503050406030204" pitchFamily="18" charset="0"/>
                          </a:rPr>
                        </m:ctrlPr>
                      </m:sSubPr>
                      <m:e>
                        <m:r>
                          <a:rPr lang="en-US" altLang="ko-KR" sz="1400" b="0" i="1" smtClean="0">
                            <a:solidFill>
                              <a:srgbClr val="000000"/>
                            </a:solidFill>
                            <a:latin typeface="Cambria Math" panose="02040503050406030204" pitchFamily="18" charset="0"/>
                          </a:rPr>
                          <m:t>𝑅</m:t>
                        </m:r>
                      </m:e>
                      <m:sub>
                        <m:r>
                          <a:rPr lang="en-US" altLang="ko-KR" sz="1400" b="0" i="1" smtClean="0">
                            <a:solidFill>
                              <a:srgbClr val="000000"/>
                            </a:solidFill>
                            <a:latin typeface="Cambria Math" panose="02040503050406030204" pitchFamily="18" charset="0"/>
                          </a:rPr>
                          <m:t>1</m:t>
                        </m:r>
                      </m:sub>
                    </m:sSub>
                  </m:oMath>
                </a14:m>
                <a:r>
                  <a:rPr lang="en-US" altLang="ko-KR" sz="1400">
                    <a:solidFill>
                      <a:srgbClr val="000000"/>
                    </a:solidFill>
                    <a:latin typeface="noto"/>
                  </a:rPr>
                  <a:t>=145nm), an </a:t>
                </a:r>
                <a:r>
                  <a:rPr lang="en-US" altLang="ko-KR" sz="1400" err="1">
                    <a:solidFill>
                      <a:srgbClr val="000000"/>
                    </a:solidFill>
                    <a:latin typeface="noto"/>
                  </a:rPr>
                  <a:t>InGaN</a:t>
                </a:r>
                <a:r>
                  <a:rPr lang="en-US" altLang="ko-KR" sz="1400">
                    <a:solidFill>
                      <a:srgbClr val="000000"/>
                    </a:solidFill>
                    <a:latin typeface="noto"/>
                  </a:rPr>
                  <a:t>/</a:t>
                </a:r>
                <a:r>
                  <a:rPr lang="en-US" altLang="ko-KR" sz="1400" err="1">
                    <a:solidFill>
                      <a:srgbClr val="000000"/>
                    </a:solidFill>
                    <a:latin typeface="noto"/>
                  </a:rPr>
                  <a:t>GaN</a:t>
                </a:r>
                <a:r>
                  <a:rPr lang="en-US" altLang="ko-KR" sz="1400">
                    <a:solidFill>
                      <a:srgbClr val="000000"/>
                    </a:solidFill>
                    <a:latin typeface="noto"/>
                  </a:rPr>
                  <a:t> multiple-quantum-well (MQW) shell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a:rPr lang="en-US" altLang="ko-KR" sz="1400" i="1">
                            <a:solidFill>
                              <a:srgbClr val="000000"/>
                            </a:solidFill>
                            <a:latin typeface="Cambria Math" panose="02040503050406030204" pitchFamily="18" charset="0"/>
                          </a:rPr>
                          <m:t>𝑅</m:t>
                        </m:r>
                      </m:e>
                      <m:sub>
                        <m:r>
                          <a:rPr lang="en-US" altLang="ko-KR" sz="1400" i="1">
                            <a:solidFill>
                              <a:srgbClr val="000000"/>
                            </a:solidFill>
                            <a:latin typeface="Cambria Math" panose="02040503050406030204" pitchFamily="18" charset="0"/>
                          </a:rPr>
                          <m:t>2</m:t>
                        </m:r>
                      </m:sub>
                    </m:sSub>
                    <m:r>
                      <a:rPr lang="en-US" altLang="ko-KR" sz="1400" i="1">
                        <a:solidFill>
                          <a:srgbClr val="000000"/>
                        </a:solidFill>
                        <a:latin typeface="Cambria Math" panose="02040503050406030204" pitchFamily="18" charset="0"/>
                      </a:rPr>
                      <m:t> </m:t>
                    </m:r>
                  </m:oMath>
                </a14:m>
                <a:r>
                  <a:rPr lang="en-US" altLang="ko-KR" sz="1400">
                    <a:solidFill>
                      <a:srgbClr val="000000"/>
                    </a:solidFill>
                    <a:latin typeface="noto"/>
                  </a:rPr>
                  <a:t>=175nm) outside of the rod, and the p-</a:t>
                </a:r>
                <a:r>
                  <a:rPr lang="en-US" altLang="ko-KR" sz="1400" err="1">
                    <a:solidFill>
                      <a:srgbClr val="000000"/>
                    </a:solidFill>
                    <a:latin typeface="noto"/>
                  </a:rPr>
                  <a:t>GaN</a:t>
                </a:r>
                <a:r>
                  <a:rPr lang="en-US" altLang="ko-KR" sz="1400">
                    <a:solidFill>
                      <a:srgbClr val="000000"/>
                    </a:solidFill>
                    <a:latin typeface="noto"/>
                  </a:rPr>
                  <a:t> shell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a:rPr lang="en-US" altLang="ko-KR" sz="1400" i="1">
                            <a:solidFill>
                              <a:srgbClr val="000000"/>
                            </a:solidFill>
                            <a:latin typeface="Cambria Math" panose="02040503050406030204" pitchFamily="18" charset="0"/>
                          </a:rPr>
                          <m:t>𝑅</m:t>
                        </m:r>
                      </m:e>
                      <m:sub>
                        <m:r>
                          <a:rPr lang="en-US" altLang="ko-KR" sz="1400" i="1">
                            <a:solidFill>
                              <a:srgbClr val="000000"/>
                            </a:solidFill>
                            <a:latin typeface="Cambria Math" panose="02040503050406030204" pitchFamily="18" charset="0"/>
                          </a:rPr>
                          <m:t>3</m:t>
                        </m:r>
                      </m:sub>
                    </m:sSub>
                    <m:r>
                      <a:rPr lang="en-US" altLang="ko-KR" sz="1400" i="1">
                        <a:solidFill>
                          <a:srgbClr val="000000"/>
                        </a:solidFill>
                        <a:latin typeface="Cambria Math" panose="02040503050406030204" pitchFamily="18" charset="0"/>
                      </a:rPr>
                      <m:t> </m:t>
                    </m:r>
                  </m:oMath>
                </a14:m>
                <a:r>
                  <a:rPr lang="en-US" altLang="ko-KR" sz="1400">
                    <a:solidFill>
                      <a:srgbClr val="000000"/>
                    </a:solidFill>
                    <a:latin typeface="noto"/>
                  </a:rPr>
                  <a:t>=225nm) as depicted in Fig1.c. </a:t>
                </a:r>
              </a:p>
              <a:p>
                <a:pPr marL="285750" indent="-285750">
                  <a:lnSpc>
                    <a:spcPct val="150000"/>
                  </a:lnSpc>
                  <a:buFont typeface="Arial" panose="020B0604020202020204" pitchFamily="34" charset="0"/>
                  <a:buChar char="•"/>
                </a:pPr>
                <a:r>
                  <a:rPr lang="en-US" altLang="ko-KR" sz="1400" b="0" i="0">
                    <a:solidFill>
                      <a:srgbClr val="000000"/>
                    </a:solidFill>
                    <a:effectLst/>
                    <a:latin typeface="noto"/>
                  </a:rPr>
                  <a:t>The </a:t>
                </a:r>
                <a:r>
                  <a:rPr lang="en-US" altLang="ko-KR" sz="1400">
                    <a:solidFill>
                      <a:srgbClr val="000000"/>
                    </a:solidFill>
                    <a:latin typeface="noto"/>
                  </a:rPr>
                  <a:t>structural parameters were selected based on a realizable value [3].</a:t>
                </a:r>
              </a:p>
            </p:txBody>
          </p:sp>
        </mc:Choice>
        <mc:Fallback xmlns="">
          <p:sp>
            <p:nvSpPr>
              <p:cNvPr id="6" name="TextBox 5">
                <a:extLst>
                  <a:ext uri="{FF2B5EF4-FFF2-40B4-BE49-F238E27FC236}">
                    <a16:creationId xmlns:a16="http://schemas.microsoft.com/office/drawing/2014/main" id="{68A4A59F-70FD-1FAE-60C1-80EED9DF844F}"/>
                  </a:ext>
                </a:extLst>
              </p:cNvPr>
              <p:cNvSpPr txBox="1">
                <a:spLocks noRot="1" noChangeAspect="1" noMove="1" noResize="1" noEditPoints="1" noAdjustHandles="1" noChangeArrowheads="1" noChangeShapeType="1" noTextEdit="1"/>
              </p:cNvSpPr>
              <p:nvPr/>
            </p:nvSpPr>
            <p:spPr>
              <a:xfrm>
                <a:off x="662539" y="3742171"/>
                <a:ext cx="10866922" cy="1028423"/>
              </a:xfrm>
              <a:prstGeom prst="rect">
                <a:avLst/>
              </a:prstGeom>
              <a:blipFill>
                <a:blip r:embed="rId4"/>
                <a:stretch>
                  <a:fillRect l="-112" b="-4734"/>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4CFB6110-1B02-D649-7028-14F03BCCD39E}"/>
              </a:ext>
            </a:extLst>
          </p:cNvPr>
          <p:cNvSpPr txBox="1"/>
          <p:nvPr/>
        </p:nvSpPr>
        <p:spPr>
          <a:xfrm>
            <a:off x="69850" y="88900"/>
            <a:ext cx="1071704" cy="369332"/>
          </a:xfrm>
          <a:prstGeom prst="rect">
            <a:avLst/>
          </a:prstGeom>
          <a:solidFill>
            <a:srgbClr val="FF0000"/>
          </a:solidFill>
        </p:spPr>
        <p:txBody>
          <a:bodyPr wrap="none" rtlCol="0">
            <a:spAutoFit/>
          </a:bodyPr>
          <a:lstStyle/>
          <a:p>
            <a:r>
              <a:rPr lang="en-US" altLang="ko-KR" b="1"/>
              <a:t>Confirm</a:t>
            </a:r>
            <a:endParaRPr lang="ko-KR" altLang="en-US" b="1"/>
          </a:p>
        </p:txBody>
      </p:sp>
    </p:spTree>
    <p:extLst>
      <p:ext uri="{BB962C8B-B14F-4D97-AF65-F5344CB8AC3E}">
        <p14:creationId xmlns:p14="http://schemas.microsoft.com/office/powerpoint/2010/main" val="2093817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5A614B0-77EE-0C56-F27C-F82812B9D439}"/>
              </a:ext>
            </a:extLst>
          </p:cNvPr>
          <p:cNvSpPr txBox="1"/>
          <p:nvPr/>
        </p:nvSpPr>
        <p:spPr>
          <a:xfrm>
            <a:off x="505366" y="343338"/>
            <a:ext cx="9410218" cy="307777"/>
          </a:xfrm>
          <a:prstGeom prst="rect">
            <a:avLst/>
          </a:prstGeom>
          <a:noFill/>
        </p:spPr>
        <p:txBody>
          <a:bodyPr wrap="square" rtlCol="0">
            <a:spAutoFit/>
          </a:bodyPr>
          <a:lstStyle/>
          <a:p>
            <a:pPr marL="285750" indent="-285750">
              <a:buFont typeface="Arial" panose="020B0604020202020204" pitchFamily="34" charset="0"/>
              <a:buChar char="•"/>
            </a:pPr>
            <a:r>
              <a:rPr lang="en-US" altLang="ko-KR" sz="1400" b="1"/>
              <a:t>Abstract</a:t>
            </a:r>
            <a:endParaRPr lang="en-US" altLang="ko-KR" sz="1400"/>
          </a:p>
        </p:txBody>
      </p:sp>
      <p:sp>
        <p:nvSpPr>
          <p:cNvPr id="5" name="TextBox 4">
            <a:extLst>
              <a:ext uri="{FF2B5EF4-FFF2-40B4-BE49-F238E27FC236}">
                <a16:creationId xmlns:a16="http://schemas.microsoft.com/office/drawing/2014/main" id="{8FEB9695-767D-C14E-4E5D-69FB3B0327A6}"/>
              </a:ext>
            </a:extLst>
          </p:cNvPr>
          <p:cNvSpPr txBox="1"/>
          <p:nvPr/>
        </p:nvSpPr>
        <p:spPr>
          <a:xfrm>
            <a:off x="505366" y="1106387"/>
            <a:ext cx="10866922" cy="16730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a:latin typeface="noto"/>
              </a:rPr>
              <a:t>디스플레이에서 좋은 효율을 보이는 것은 중요하고</a:t>
            </a:r>
            <a:r>
              <a:rPr lang="en-US" altLang="ko-KR" sz="1400">
                <a:latin typeface="noto"/>
              </a:rPr>
              <a:t>, </a:t>
            </a:r>
            <a:r>
              <a:rPr lang="ko-KR" altLang="en-US" sz="1400">
                <a:latin typeface="noto"/>
              </a:rPr>
              <a:t>그 중심에 </a:t>
            </a:r>
            <a:r>
              <a:rPr lang="en-US" altLang="ko-KR" sz="1400">
                <a:latin typeface="noto"/>
              </a:rPr>
              <a:t>LED</a:t>
            </a:r>
            <a:r>
              <a:rPr lang="ko-KR" altLang="en-US" sz="1400">
                <a:latin typeface="noto"/>
              </a:rPr>
              <a:t>가 있다</a:t>
            </a:r>
            <a:r>
              <a:rPr lang="en-US" altLang="ko-KR" sz="1400">
                <a:latin typeface="noto"/>
              </a:rPr>
              <a:t>.</a:t>
            </a:r>
            <a:endParaRPr lang="en-US" altLang="ko-KR" sz="1400" b="0" i="0">
              <a:effectLst/>
              <a:latin typeface="noto"/>
            </a:endParaRPr>
          </a:p>
          <a:p>
            <a:pPr marL="285750" indent="-285750">
              <a:lnSpc>
                <a:spcPct val="150000"/>
              </a:lnSpc>
              <a:buFont typeface="Arial" panose="020B0604020202020204" pitchFamily="34" charset="0"/>
              <a:buChar char="•"/>
            </a:pPr>
            <a:r>
              <a:rPr lang="ko-KR" altLang="en-US" sz="1400" b="0" i="0">
                <a:effectLst/>
                <a:latin typeface="noto"/>
              </a:rPr>
              <a:t>더 나은 성능을 보이는 </a:t>
            </a:r>
            <a:r>
              <a:rPr lang="en-US" altLang="ko-KR" sz="1400" b="0" i="0" err="1">
                <a:effectLst/>
                <a:latin typeface="noto"/>
              </a:rPr>
              <a:t>GaN</a:t>
            </a:r>
            <a:r>
              <a:rPr lang="en-US" altLang="ko-KR" sz="1400" b="0" i="0">
                <a:effectLst/>
                <a:latin typeface="noto"/>
              </a:rPr>
              <a:t> </a:t>
            </a:r>
            <a:r>
              <a:rPr lang="ko-KR" altLang="en-US" sz="1400" b="0" i="0">
                <a:effectLst/>
                <a:latin typeface="noto"/>
              </a:rPr>
              <a:t>기반 </a:t>
            </a:r>
            <a:r>
              <a:rPr lang="en-US" altLang="ko-KR" sz="1400" b="0" i="0">
                <a:effectLst/>
                <a:latin typeface="noto"/>
              </a:rPr>
              <a:t>Core-shell nanorod LED </a:t>
            </a:r>
            <a:r>
              <a:rPr lang="ko-KR" altLang="en-US" sz="1400" b="0" i="0">
                <a:effectLst/>
                <a:latin typeface="noto"/>
              </a:rPr>
              <a:t>구조에서 </a:t>
            </a:r>
            <a:r>
              <a:rPr lang="en-US" altLang="ko-KR" sz="1400" b="0" i="0">
                <a:effectLst/>
                <a:latin typeface="noto"/>
              </a:rPr>
              <a:t>LEE</a:t>
            </a:r>
            <a:r>
              <a:rPr lang="ko-KR" altLang="en-US" sz="1400" b="0" i="0">
                <a:effectLst/>
                <a:latin typeface="noto"/>
              </a:rPr>
              <a:t>가 </a:t>
            </a:r>
            <a:r>
              <a:rPr lang="en-US" altLang="ko-KR" sz="1400" b="0" i="0">
                <a:effectLst/>
                <a:latin typeface="noto"/>
              </a:rPr>
              <a:t>FDTD </a:t>
            </a:r>
            <a:r>
              <a:rPr lang="ko-KR" altLang="en-US" sz="1400" b="0" i="0">
                <a:effectLst/>
                <a:latin typeface="noto"/>
              </a:rPr>
              <a:t>시뮬레이션에 의해 조사되었다</a:t>
            </a:r>
            <a:r>
              <a:rPr lang="en-US" altLang="ko-KR" sz="1400" b="0" i="0">
                <a:effectLst/>
                <a:latin typeface="noto"/>
              </a:rPr>
              <a:t>.</a:t>
            </a:r>
          </a:p>
          <a:p>
            <a:pPr marL="285750" indent="-285750">
              <a:lnSpc>
                <a:spcPct val="150000"/>
              </a:lnSpc>
              <a:buFont typeface="Arial" panose="020B0604020202020204" pitchFamily="34" charset="0"/>
              <a:buChar char="•"/>
            </a:pPr>
            <a:r>
              <a:rPr lang="en-US" altLang="ko-KR" sz="1400" b="0" i="0">
                <a:effectLst/>
                <a:latin typeface="noto"/>
              </a:rPr>
              <a:t>LEE</a:t>
            </a:r>
            <a:r>
              <a:rPr lang="ko-KR" altLang="en-US" sz="1400" b="0" i="0">
                <a:effectLst/>
                <a:latin typeface="noto"/>
              </a:rPr>
              <a:t>가 소스 위치와 분극 방향에 크게 의존하는 것을 발견하였고</a:t>
            </a:r>
            <a:r>
              <a:rPr lang="en-US" altLang="ko-KR" sz="1400" b="0" i="0">
                <a:effectLst/>
                <a:latin typeface="noto"/>
              </a:rPr>
              <a:t>, </a:t>
            </a:r>
            <a:r>
              <a:rPr lang="ko-KR" altLang="en-US" sz="1400">
                <a:latin typeface="noto"/>
              </a:rPr>
              <a:t>특히</a:t>
            </a:r>
            <a:r>
              <a:rPr lang="en-US" altLang="ko-KR" sz="1400">
                <a:latin typeface="noto"/>
              </a:rPr>
              <a:t>, TIR</a:t>
            </a:r>
            <a:r>
              <a:rPr lang="ko-KR" altLang="en-US" sz="1400">
                <a:latin typeface="noto"/>
              </a:rPr>
              <a:t>과 </a:t>
            </a:r>
            <a:r>
              <a:rPr lang="en-US" altLang="ko-KR" sz="1400">
                <a:latin typeface="noto"/>
              </a:rPr>
              <a:t>mode</a:t>
            </a:r>
            <a:r>
              <a:rPr lang="ko-KR" altLang="en-US" sz="1400">
                <a:latin typeface="noto"/>
              </a:rPr>
              <a:t>의 생성으로 인해 </a:t>
            </a:r>
            <a:r>
              <a:rPr lang="en-US" altLang="ko-KR" sz="1400">
                <a:latin typeface="noto"/>
              </a:rPr>
              <a:t>pyramid </a:t>
            </a:r>
            <a:r>
              <a:rPr lang="ko-KR" altLang="en-US" sz="1400">
                <a:latin typeface="noto"/>
              </a:rPr>
              <a:t>구조와 </a:t>
            </a:r>
            <a:r>
              <a:rPr lang="en-US" altLang="ko-KR" sz="1400">
                <a:latin typeface="noto"/>
              </a:rPr>
              <a:t>sidewall </a:t>
            </a:r>
            <a:r>
              <a:rPr lang="ko-KR" altLang="en-US" sz="1400">
                <a:latin typeface="noto"/>
              </a:rPr>
              <a:t>구조에서 결과가 각 구조의 특성에 따라 다르다는 것을 알아냈다</a:t>
            </a:r>
            <a:r>
              <a:rPr lang="en-US" altLang="ko-KR" sz="1400">
                <a:latin typeface="noto"/>
              </a:rPr>
              <a:t>.</a:t>
            </a:r>
          </a:p>
          <a:p>
            <a:pPr marL="285750" indent="-285750">
              <a:lnSpc>
                <a:spcPct val="150000"/>
              </a:lnSpc>
              <a:buFont typeface="Arial" panose="020B0604020202020204" pitchFamily="34" charset="0"/>
              <a:buChar char="•"/>
            </a:pPr>
            <a:r>
              <a:rPr lang="ko-KR" altLang="en-US" sz="1400" b="0" i="0">
                <a:effectLst/>
                <a:latin typeface="noto"/>
              </a:rPr>
              <a:t>이러한 경향성을 통해 구조 내에서 빛이 얼마나 빠져나가는 지 파악할 수 있기 때문에</a:t>
            </a:r>
            <a:r>
              <a:rPr lang="en-US" altLang="ko-KR" sz="1400" b="0" i="0">
                <a:effectLst/>
                <a:latin typeface="noto"/>
              </a:rPr>
              <a:t>, </a:t>
            </a:r>
            <a:r>
              <a:rPr lang="ko-KR" altLang="en-US" sz="1400" b="0" i="0">
                <a:effectLst/>
                <a:latin typeface="noto"/>
              </a:rPr>
              <a:t>최적의 </a:t>
            </a:r>
            <a:r>
              <a:rPr lang="en-US" altLang="ko-KR" sz="1400" b="0" i="0">
                <a:effectLst/>
                <a:latin typeface="noto"/>
              </a:rPr>
              <a:t>Core-shell nanorod </a:t>
            </a:r>
            <a:r>
              <a:rPr lang="ko-KR" altLang="en-US" sz="1400" b="0" i="0">
                <a:effectLst/>
                <a:latin typeface="noto"/>
              </a:rPr>
              <a:t>구조를 얻을 수 있다</a:t>
            </a:r>
            <a:r>
              <a:rPr lang="en-US" altLang="ko-KR" sz="1400" b="0" i="0">
                <a:effectLst/>
                <a:latin typeface="noto"/>
              </a:rPr>
              <a:t>.</a:t>
            </a:r>
          </a:p>
        </p:txBody>
      </p:sp>
      <p:sp>
        <p:nvSpPr>
          <p:cNvPr id="4" name="TextBox 3">
            <a:extLst>
              <a:ext uri="{FF2B5EF4-FFF2-40B4-BE49-F238E27FC236}">
                <a16:creationId xmlns:a16="http://schemas.microsoft.com/office/drawing/2014/main" id="{8DCE4CA7-E16F-FCA1-D04F-3AC2A0EC5CEA}"/>
              </a:ext>
            </a:extLst>
          </p:cNvPr>
          <p:cNvSpPr txBox="1"/>
          <p:nvPr/>
        </p:nvSpPr>
        <p:spPr>
          <a:xfrm>
            <a:off x="505366" y="3238819"/>
            <a:ext cx="10866922" cy="26442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b="0" i="0">
                <a:solidFill>
                  <a:srgbClr val="000000"/>
                </a:solidFill>
                <a:effectLst/>
                <a:latin typeface="noto"/>
              </a:rPr>
              <a:t>It</a:t>
            </a:r>
            <a:r>
              <a:rPr lang="ko-KR" altLang="en-US" sz="1400" b="0" i="0">
                <a:solidFill>
                  <a:srgbClr val="000000"/>
                </a:solidFill>
                <a:effectLst/>
                <a:latin typeface="noto"/>
              </a:rPr>
              <a:t> </a:t>
            </a:r>
            <a:r>
              <a:rPr lang="en-US" altLang="ko-KR" sz="1400" b="0" i="0">
                <a:solidFill>
                  <a:srgbClr val="000000"/>
                </a:solidFill>
                <a:effectLst/>
                <a:latin typeface="noto"/>
              </a:rPr>
              <a:t>is</a:t>
            </a:r>
            <a:r>
              <a:rPr lang="ko-KR" altLang="en-US" sz="1400" b="0" i="0">
                <a:solidFill>
                  <a:srgbClr val="000000"/>
                </a:solidFill>
                <a:effectLst/>
                <a:latin typeface="noto"/>
              </a:rPr>
              <a:t> </a:t>
            </a:r>
            <a:r>
              <a:rPr lang="en-US" altLang="ko-KR" sz="1400" b="0" i="0">
                <a:solidFill>
                  <a:srgbClr val="000000"/>
                </a:solidFill>
                <a:effectLst/>
                <a:latin typeface="noto"/>
              </a:rPr>
              <a:t>a</a:t>
            </a:r>
            <a:r>
              <a:rPr lang="ko-KR" altLang="en-US" sz="1400" b="0" i="0">
                <a:solidFill>
                  <a:srgbClr val="000000"/>
                </a:solidFill>
                <a:effectLst/>
                <a:latin typeface="noto"/>
              </a:rPr>
              <a:t> </a:t>
            </a:r>
            <a:r>
              <a:rPr lang="en-US" altLang="ko-KR" sz="1400">
                <a:solidFill>
                  <a:srgbClr val="000000"/>
                </a:solidFill>
                <a:latin typeface="noto"/>
              </a:rPr>
              <a:t>crucial access to be evaluated better efficiency in display, and Light emitting diodes (LEDs) are at the core of it.</a:t>
            </a:r>
          </a:p>
          <a:p>
            <a:pPr marL="285750" indent="-285750">
              <a:lnSpc>
                <a:spcPct val="150000"/>
              </a:lnSpc>
              <a:buFont typeface="Arial" panose="020B0604020202020204" pitchFamily="34" charset="0"/>
              <a:buChar char="•"/>
            </a:pPr>
            <a:r>
              <a:rPr lang="en-US" altLang="ko-KR" sz="1400" b="0" i="0">
                <a:solidFill>
                  <a:srgbClr val="000000"/>
                </a:solidFill>
                <a:effectLst/>
                <a:latin typeface="noto"/>
              </a:rPr>
              <a:t>In </a:t>
            </a:r>
            <a:r>
              <a:rPr lang="en-US" altLang="ko-KR" sz="1400" b="0" i="0" err="1">
                <a:solidFill>
                  <a:srgbClr val="000000"/>
                </a:solidFill>
                <a:effectLst/>
                <a:latin typeface="noto"/>
              </a:rPr>
              <a:t>GaN</a:t>
            </a:r>
            <a:r>
              <a:rPr lang="en-US" altLang="ko-KR" sz="1400">
                <a:solidFill>
                  <a:srgbClr val="000000"/>
                </a:solidFill>
                <a:latin typeface="noto"/>
              </a:rPr>
              <a:t>-based core-shell nanorod LED structure, which can enhance the performance, Light extraction efficiency (LEE) is numerically analyzed using finite-difference time-domain (FDTD) simulations.</a:t>
            </a:r>
          </a:p>
          <a:p>
            <a:pPr marL="285750" indent="-285750">
              <a:lnSpc>
                <a:spcPct val="150000"/>
              </a:lnSpc>
              <a:buFont typeface="Arial" panose="020B0604020202020204" pitchFamily="34" charset="0"/>
              <a:buChar char="•"/>
            </a:pPr>
            <a:r>
              <a:rPr lang="en-US" altLang="ko-KR" sz="1400">
                <a:solidFill>
                  <a:srgbClr val="000000"/>
                </a:solidFill>
                <a:latin typeface="noto"/>
              </a:rPr>
              <a:t>The LEE was found to have a deep dependence on source positions and polarization directions as the LEE is calculated  for every x and z position inside the core-shell nanorod.</a:t>
            </a:r>
          </a:p>
          <a:p>
            <a:pPr marL="285750" indent="-285750">
              <a:lnSpc>
                <a:spcPct val="150000"/>
              </a:lnSpc>
              <a:buFont typeface="Arial" panose="020B0604020202020204" pitchFamily="34" charset="0"/>
              <a:buChar char="•"/>
            </a:pPr>
            <a:r>
              <a:rPr lang="en-US" altLang="ko-KR" sz="1400">
                <a:solidFill>
                  <a:srgbClr val="000000"/>
                </a:solidFill>
                <a:latin typeface="noto"/>
              </a:rPr>
              <a:t>In particular, the LEE is different in a pyramid or sidewall structure owing to total internal reflection (TIR) and the creation of modes.</a:t>
            </a:r>
          </a:p>
          <a:p>
            <a:pPr marL="285750" indent="-285750">
              <a:lnSpc>
                <a:spcPct val="150000"/>
              </a:lnSpc>
              <a:buFont typeface="Arial" panose="020B0604020202020204" pitchFamily="34" charset="0"/>
              <a:buChar char="•"/>
            </a:pPr>
            <a:r>
              <a:rPr lang="en-US" altLang="ko-KR" sz="1400" b="0" i="0">
                <a:solidFill>
                  <a:srgbClr val="000000"/>
                </a:solidFill>
                <a:effectLst/>
                <a:latin typeface="noto"/>
              </a:rPr>
              <a:t>These results and </a:t>
            </a:r>
            <a:r>
              <a:rPr lang="en-US" altLang="ko-KR" sz="1400">
                <a:solidFill>
                  <a:srgbClr val="000000"/>
                </a:solidFill>
                <a:latin typeface="noto"/>
              </a:rPr>
              <a:t>analyses indicate how light escape from the core-shell nanorod structure, and optimum structural parameters can be obtained.</a:t>
            </a:r>
            <a:endParaRPr lang="en-US" altLang="ko-KR" sz="1400" b="0" i="0">
              <a:solidFill>
                <a:srgbClr val="000000"/>
              </a:solidFill>
              <a:effectLst/>
              <a:latin typeface="noto"/>
            </a:endParaRPr>
          </a:p>
        </p:txBody>
      </p:sp>
    </p:spTree>
    <p:extLst>
      <p:ext uri="{BB962C8B-B14F-4D97-AF65-F5344CB8AC3E}">
        <p14:creationId xmlns:p14="http://schemas.microsoft.com/office/powerpoint/2010/main" val="1713950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267B5AE-7D99-14F9-2439-761FE938183D}"/>
              </a:ext>
            </a:extLst>
          </p:cNvPr>
          <p:cNvSpPr txBox="1"/>
          <p:nvPr/>
        </p:nvSpPr>
        <p:spPr>
          <a:xfrm>
            <a:off x="1235896" y="179709"/>
            <a:ext cx="9410218" cy="1169551"/>
          </a:xfrm>
          <a:prstGeom prst="rect">
            <a:avLst/>
          </a:prstGeom>
          <a:noFill/>
        </p:spPr>
        <p:txBody>
          <a:bodyPr wrap="square" rtlCol="0">
            <a:spAutoFit/>
          </a:bodyPr>
          <a:lstStyle/>
          <a:p>
            <a:r>
              <a:rPr lang="en-US" altLang="ko-KR" sz="1400" b="1"/>
              <a:t>2. Simulation Methods (Fig.1.)</a:t>
            </a:r>
          </a:p>
          <a:p>
            <a:pPr marL="800100" lvl="1" indent="-342900">
              <a:buAutoNum type="arabicPeriod"/>
            </a:pPr>
            <a:r>
              <a:rPr lang="ko-KR" altLang="en-US" sz="1400"/>
              <a:t>구조 설명 </a:t>
            </a:r>
            <a:r>
              <a:rPr lang="en-US" altLang="ko-KR" sz="1400"/>
              <a:t>(ex. </a:t>
            </a:r>
            <a:r>
              <a:rPr lang="ko-KR" altLang="en-US" sz="1400"/>
              <a:t>크기</a:t>
            </a:r>
            <a:r>
              <a:rPr lang="en-US" altLang="ko-KR" sz="1400"/>
              <a:t>, </a:t>
            </a:r>
            <a:r>
              <a:rPr lang="ko-KR" altLang="en-US" sz="1400"/>
              <a:t>굴절률</a:t>
            </a:r>
            <a:r>
              <a:rPr lang="en-US" altLang="ko-KR" sz="1400"/>
              <a:t>, </a:t>
            </a:r>
            <a:r>
              <a:rPr lang="ko-KR" altLang="en-US" sz="1400"/>
              <a:t>방출파장 등</a:t>
            </a:r>
            <a:r>
              <a:rPr lang="en-US" altLang="ko-KR" sz="1400"/>
              <a:t>…)</a:t>
            </a:r>
          </a:p>
          <a:p>
            <a:pPr marL="800100" lvl="1" indent="-342900">
              <a:buAutoNum type="arabicPeriod"/>
            </a:pPr>
            <a:r>
              <a:rPr lang="ko-KR" altLang="en-US" sz="1400"/>
              <a:t>시뮬레이션 설정 설명</a:t>
            </a:r>
            <a:endParaRPr lang="en-US" altLang="ko-KR" sz="1400"/>
          </a:p>
          <a:p>
            <a:pPr marL="800100" lvl="1" indent="-342900">
              <a:buAutoNum type="arabicPeriod"/>
            </a:pPr>
            <a:r>
              <a:rPr lang="en-US" altLang="ko-KR" sz="1400"/>
              <a:t>Dipole </a:t>
            </a:r>
            <a:r>
              <a:rPr lang="ko-KR" altLang="en-US" sz="1400"/>
              <a:t>위치 어떻게 변화시켰는지 설명</a:t>
            </a:r>
            <a:endParaRPr lang="en-US" altLang="ko-KR" sz="1400"/>
          </a:p>
          <a:p>
            <a:pPr marL="800100" lvl="1" indent="-342900">
              <a:buAutoNum type="arabicPeriod"/>
            </a:pPr>
            <a:r>
              <a:rPr lang="en-US" altLang="ko-KR" sz="1400"/>
              <a:t>LEE </a:t>
            </a:r>
            <a:r>
              <a:rPr lang="ko-KR" altLang="en-US" sz="1400"/>
              <a:t>계산 방법 설명</a:t>
            </a:r>
          </a:p>
        </p:txBody>
      </p:sp>
      <p:sp>
        <p:nvSpPr>
          <p:cNvPr id="5" name="TextBox 4">
            <a:extLst>
              <a:ext uri="{FF2B5EF4-FFF2-40B4-BE49-F238E27FC236}">
                <a16:creationId xmlns:a16="http://schemas.microsoft.com/office/drawing/2014/main" id="{60801CB6-0BA1-C54B-E10B-4DBBA6F52808}"/>
              </a:ext>
            </a:extLst>
          </p:cNvPr>
          <p:cNvSpPr txBox="1"/>
          <p:nvPr/>
        </p:nvSpPr>
        <p:spPr>
          <a:xfrm>
            <a:off x="662539" y="1727395"/>
            <a:ext cx="10866922" cy="232108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a:solidFill>
                  <a:srgbClr val="000000"/>
                </a:solidFill>
                <a:latin typeface="noto"/>
              </a:rPr>
              <a:t>Dipole source</a:t>
            </a:r>
            <a:r>
              <a:rPr lang="ko-KR" altLang="en-US" sz="1400">
                <a:solidFill>
                  <a:srgbClr val="000000"/>
                </a:solidFill>
                <a:latin typeface="noto"/>
              </a:rPr>
              <a:t>의 방출 파장은</a:t>
            </a:r>
            <a:r>
              <a:rPr lang="en-US" altLang="ko-KR" sz="1400">
                <a:solidFill>
                  <a:srgbClr val="000000"/>
                </a:solidFill>
                <a:latin typeface="noto"/>
              </a:rPr>
              <a:t> sidewall</a:t>
            </a:r>
            <a:r>
              <a:rPr lang="ko-KR" altLang="en-US" sz="1400">
                <a:solidFill>
                  <a:srgbClr val="000000"/>
                </a:solidFill>
                <a:latin typeface="noto"/>
              </a:rPr>
              <a:t>에서 </a:t>
            </a:r>
            <a:r>
              <a:rPr lang="en-US" altLang="ko-KR" sz="1400">
                <a:solidFill>
                  <a:srgbClr val="000000"/>
                </a:solidFill>
                <a:latin typeface="noto"/>
              </a:rPr>
              <a:t>440nm~460nm, pyramid</a:t>
            </a:r>
            <a:r>
              <a:rPr lang="ko-KR" altLang="en-US" sz="1400">
                <a:solidFill>
                  <a:srgbClr val="000000"/>
                </a:solidFill>
                <a:latin typeface="noto"/>
              </a:rPr>
              <a:t>에서 </a:t>
            </a:r>
            <a:r>
              <a:rPr lang="en-US" altLang="ko-KR" sz="1400">
                <a:solidFill>
                  <a:srgbClr val="000000"/>
                </a:solidFill>
                <a:latin typeface="noto"/>
              </a:rPr>
              <a:t>495nm~515nm</a:t>
            </a:r>
            <a:r>
              <a:rPr lang="ko-KR" altLang="en-US" sz="1400">
                <a:solidFill>
                  <a:srgbClr val="000000"/>
                </a:solidFill>
                <a:latin typeface="noto"/>
              </a:rPr>
              <a:t>로 설정하였다 </a:t>
            </a:r>
            <a:r>
              <a:rPr lang="en-US" altLang="ko-KR" sz="1400">
                <a:solidFill>
                  <a:srgbClr val="000000"/>
                </a:solidFill>
                <a:latin typeface="noto"/>
              </a:rPr>
              <a:t>[4].</a:t>
            </a:r>
          </a:p>
          <a:p>
            <a:pPr marL="285750" indent="-285750">
              <a:lnSpc>
                <a:spcPct val="150000"/>
              </a:lnSpc>
              <a:buFont typeface="Arial" panose="020B0604020202020204" pitchFamily="34" charset="0"/>
              <a:buChar char="•"/>
            </a:pPr>
            <a:r>
              <a:rPr lang="en-US" altLang="ko-KR" sz="1400">
                <a:solidFill>
                  <a:srgbClr val="000000"/>
                </a:solidFill>
                <a:latin typeface="noto"/>
              </a:rPr>
              <a:t>Intensity</a:t>
            </a:r>
            <a:r>
              <a:rPr lang="ko-KR" altLang="en-US" sz="1400">
                <a:solidFill>
                  <a:srgbClr val="000000"/>
                </a:solidFill>
                <a:latin typeface="noto"/>
              </a:rPr>
              <a:t>의 스펙트럼은 </a:t>
            </a:r>
            <a:r>
              <a:rPr lang="ko-KR" altLang="en-US" sz="1400" err="1">
                <a:solidFill>
                  <a:srgbClr val="000000"/>
                </a:solidFill>
                <a:latin typeface="noto"/>
              </a:rPr>
              <a:t>가우시안</a:t>
            </a:r>
            <a:r>
              <a:rPr lang="ko-KR" altLang="en-US" sz="1400">
                <a:solidFill>
                  <a:srgbClr val="000000"/>
                </a:solidFill>
                <a:latin typeface="noto"/>
              </a:rPr>
              <a:t> 모양을 가지고</a:t>
            </a:r>
            <a:r>
              <a:rPr lang="en-US" altLang="ko-KR" sz="1400">
                <a:solidFill>
                  <a:srgbClr val="000000"/>
                </a:solidFill>
                <a:latin typeface="noto"/>
              </a:rPr>
              <a:t>, peak intensity</a:t>
            </a:r>
            <a:r>
              <a:rPr lang="ko-KR" altLang="en-US" sz="1400">
                <a:solidFill>
                  <a:srgbClr val="000000"/>
                </a:solidFill>
                <a:latin typeface="noto"/>
              </a:rPr>
              <a:t>는 각각 </a:t>
            </a:r>
            <a:r>
              <a:rPr lang="en-US" altLang="ko-KR" sz="1400">
                <a:solidFill>
                  <a:srgbClr val="000000"/>
                </a:solidFill>
                <a:latin typeface="noto"/>
              </a:rPr>
              <a:t>450nm, 505nm</a:t>
            </a:r>
            <a:r>
              <a:rPr lang="ko-KR" altLang="en-US" sz="1400">
                <a:solidFill>
                  <a:srgbClr val="000000"/>
                </a:solidFill>
                <a:latin typeface="noto"/>
              </a:rPr>
              <a:t>이다</a:t>
            </a:r>
            <a:r>
              <a:rPr lang="en-US" altLang="ko-KR" sz="1400">
                <a:solidFill>
                  <a:srgbClr val="000000"/>
                </a:solidFill>
                <a:latin typeface="noto"/>
              </a:rPr>
              <a:t>.</a:t>
            </a:r>
          </a:p>
          <a:p>
            <a:pPr marL="285750" indent="-285750">
              <a:lnSpc>
                <a:spcPct val="150000"/>
              </a:lnSpc>
              <a:buFont typeface="Arial" panose="020B0604020202020204" pitchFamily="34" charset="0"/>
              <a:buChar char="•"/>
            </a:pPr>
            <a:r>
              <a:rPr lang="ko-KR" altLang="en-US" sz="1400">
                <a:solidFill>
                  <a:srgbClr val="000000"/>
                </a:solidFill>
                <a:latin typeface="noto"/>
              </a:rPr>
              <a:t>위치에 따라 방출 파장을 다르게 설정한 이유는 구조 성장 시 </a:t>
            </a:r>
            <a:r>
              <a:rPr lang="en-US" altLang="ko-KR" sz="1400">
                <a:solidFill>
                  <a:srgbClr val="000000"/>
                </a:solidFill>
                <a:latin typeface="noto"/>
              </a:rPr>
              <a:t>sidewall</a:t>
            </a:r>
            <a:r>
              <a:rPr lang="ko-KR" altLang="en-US" sz="1400">
                <a:solidFill>
                  <a:srgbClr val="000000"/>
                </a:solidFill>
                <a:latin typeface="noto"/>
              </a:rPr>
              <a:t>과 </a:t>
            </a:r>
            <a:r>
              <a:rPr lang="en-US" altLang="ko-KR" sz="1400">
                <a:solidFill>
                  <a:srgbClr val="000000"/>
                </a:solidFill>
                <a:latin typeface="noto"/>
              </a:rPr>
              <a:t>pyramid</a:t>
            </a:r>
            <a:r>
              <a:rPr lang="ko-KR" altLang="en-US" sz="1400">
                <a:solidFill>
                  <a:srgbClr val="000000"/>
                </a:solidFill>
                <a:latin typeface="noto"/>
              </a:rPr>
              <a:t>의 </a:t>
            </a:r>
            <a:r>
              <a:rPr lang="en-US" altLang="ko-KR" sz="1400">
                <a:solidFill>
                  <a:srgbClr val="000000"/>
                </a:solidFill>
                <a:latin typeface="noto"/>
              </a:rPr>
              <a:t>MQW In</a:t>
            </a:r>
            <a:r>
              <a:rPr lang="ko-KR" altLang="en-US" sz="1400">
                <a:solidFill>
                  <a:srgbClr val="000000"/>
                </a:solidFill>
                <a:latin typeface="noto"/>
              </a:rPr>
              <a:t>조성비가 달라져 방출되는 빛의 파장에 차이가 생기기 때문이다</a:t>
            </a:r>
            <a:r>
              <a:rPr lang="en-US" altLang="ko-KR" sz="1400">
                <a:solidFill>
                  <a:srgbClr val="000000"/>
                </a:solidFill>
                <a:latin typeface="noto"/>
              </a:rPr>
              <a:t>.</a:t>
            </a:r>
            <a:r>
              <a:rPr lang="ko-KR" altLang="en-US" sz="1400">
                <a:solidFill>
                  <a:srgbClr val="000000"/>
                </a:solidFill>
                <a:latin typeface="noto"/>
              </a:rPr>
              <a:t> </a:t>
            </a:r>
            <a:endParaRPr lang="en-US" altLang="ko-KR" sz="1400">
              <a:solidFill>
                <a:srgbClr val="000000"/>
              </a:solidFill>
              <a:latin typeface="noto"/>
            </a:endParaRPr>
          </a:p>
          <a:p>
            <a:pPr marL="285750" indent="-285750">
              <a:lnSpc>
                <a:spcPct val="150000"/>
              </a:lnSpc>
              <a:buFont typeface="Arial" panose="020B0604020202020204" pitchFamily="34" charset="0"/>
              <a:buChar char="•"/>
            </a:pPr>
            <a:r>
              <a:rPr lang="en-US" altLang="ko-KR" sz="1400">
                <a:solidFill>
                  <a:srgbClr val="000000"/>
                </a:solidFill>
                <a:latin typeface="noto"/>
              </a:rPr>
              <a:t>Pyramid</a:t>
            </a:r>
            <a:r>
              <a:rPr lang="ko-KR" altLang="en-US" sz="1400">
                <a:solidFill>
                  <a:srgbClr val="000000"/>
                </a:solidFill>
                <a:latin typeface="noto"/>
              </a:rPr>
              <a:t>와 </a:t>
            </a:r>
            <a:r>
              <a:rPr lang="en-US" altLang="ko-KR" sz="1400">
                <a:solidFill>
                  <a:srgbClr val="000000"/>
                </a:solidFill>
                <a:latin typeface="noto"/>
              </a:rPr>
              <a:t>sidewall</a:t>
            </a:r>
            <a:r>
              <a:rPr lang="ko-KR" altLang="en-US" sz="1400">
                <a:solidFill>
                  <a:srgbClr val="000000"/>
                </a:solidFill>
                <a:latin typeface="noto"/>
              </a:rPr>
              <a:t>에서 방출 파장이 다르게 설정 되었기 때문에</a:t>
            </a:r>
            <a:r>
              <a:rPr lang="en-US" altLang="ko-KR" sz="1400">
                <a:solidFill>
                  <a:srgbClr val="000000"/>
                </a:solidFill>
                <a:latin typeface="noto"/>
              </a:rPr>
              <a:t>, </a:t>
            </a:r>
            <a:r>
              <a:rPr lang="ko-KR" altLang="en-US" sz="1400">
                <a:solidFill>
                  <a:srgbClr val="000000"/>
                </a:solidFill>
                <a:latin typeface="noto"/>
              </a:rPr>
              <a:t>방출 파장이 급격히 변화하는 구조의 가장 꼭대기와 </a:t>
            </a:r>
            <a:r>
              <a:rPr lang="en-US" altLang="ko-KR" sz="1400">
                <a:solidFill>
                  <a:srgbClr val="000000"/>
                </a:solidFill>
                <a:latin typeface="noto"/>
              </a:rPr>
              <a:t>pyramid, sidewall</a:t>
            </a:r>
            <a:r>
              <a:rPr lang="ko-KR" altLang="en-US" sz="1400">
                <a:solidFill>
                  <a:srgbClr val="000000"/>
                </a:solidFill>
                <a:latin typeface="noto"/>
              </a:rPr>
              <a:t>의 경계에 대한 데이터는 명확하지 않아 제외하였다</a:t>
            </a:r>
            <a:r>
              <a:rPr lang="en-US" altLang="ko-KR" sz="1400">
                <a:solidFill>
                  <a:srgbClr val="000000"/>
                </a:solidFill>
                <a:latin typeface="noto"/>
              </a:rPr>
              <a:t>.</a:t>
            </a:r>
            <a:r>
              <a:rPr lang="ko-KR" altLang="en-US" sz="1400">
                <a:solidFill>
                  <a:srgbClr val="000000"/>
                </a:solidFill>
                <a:latin typeface="noto"/>
              </a:rPr>
              <a:t> </a:t>
            </a:r>
            <a:endParaRPr lang="en-US" altLang="ko-KR" sz="1400">
              <a:solidFill>
                <a:srgbClr val="000000"/>
              </a:solidFill>
              <a:latin typeface="noto"/>
            </a:endParaRPr>
          </a:p>
          <a:p>
            <a:pPr marL="285750" indent="-285750">
              <a:lnSpc>
                <a:spcPct val="150000"/>
              </a:lnSpc>
              <a:buFont typeface="Arial" panose="020B0604020202020204" pitchFamily="34" charset="0"/>
              <a:buChar char="•"/>
            </a:pPr>
            <a:endParaRPr lang="en-US" altLang="ko-KR" sz="1400">
              <a:solidFill>
                <a:srgbClr val="000000"/>
              </a:solidFill>
              <a:latin typeface="noto"/>
            </a:endParaRPr>
          </a:p>
        </p:txBody>
      </p:sp>
      <p:sp>
        <p:nvSpPr>
          <p:cNvPr id="6" name="TextBox 5">
            <a:extLst>
              <a:ext uri="{FF2B5EF4-FFF2-40B4-BE49-F238E27FC236}">
                <a16:creationId xmlns:a16="http://schemas.microsoft.com/office/drawing/2014/main" id="{BD0241B8-8FB1-C3C7-46F0-57FDCFDE2246}"/>
              </a:ext>
            </a:extLst>
          </p:cNvPr>
          <p:cNvSpPr txBox="1"/>
          <p:nvPr/>
        </p:nvSpPr>
        <p:spPr>
          <a:xfrm>
            <a:off x="662539" y="3946784"/>
            <a:ext cx="10866922" cy="199791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a:solidFill>
                  <a:srgbClr val="000000"/>
                </a:solidFill>
                <a:latin typeface="noto"/>
              </a:rPr>
              <a:t>The emitted wavelengths from a dipole source were set at 440nm~460nm in the sidewall and at 495nm~515nm in the pyramid [4].</a:t>
            </a:r>
          </a:p>
          <a:p>
            <a:pPr marL="285750" indent="-285750">
              <a:lnSpc>
                <a:spcPct val="150000"/>
              </a:lnSpc>
              <a:buFont typeface="Arial" panose="020B0604020202020204" pitchFamily="34" charset="0"/>
              <a:buChar char="•"/>
            </a:pPr>
            <a:r>
              <a:rPr lang="en-US" altLang="ko-KR" sz="1400">
                <a:solidFill>
                  <a:srgbClr val="000000"/>
                </a:solidFill>
                <a:latin typeface="noto"/>
              </a:rPr>
              <a:t> The spectrum intensity of a dipole source has a Gaussian-shape with each peak intensity at 450nm, and 505nm in the sidewall and pyramid, respectively.</a:t>
            </a:r>
          </a:p>
          <a:p>
            <a:pPr marL="285750" indent="-285750">
              <a:lnSpc>
                <a:spcPct val="150000"/>
              </a:lnSpc>
              <a:buFont typeface="Arial" panose="020B0604020202020204" pitchFamily="34" charset="0"/>
              <a:buChar char="•"/>
            </a:pPr>
            <a:r>
              <a:rPr lang="en-US" altLang="ko-KR" sz="1400" b="0" i="0">
                <a:solidFill>
                  <a:srgbClr val="000000"/>
                </a:solidFill>
                <a:effectLst/>
                <a:latin typeface="noto"/>
              </a:rPr>
              <a:t>Since the wavelengths are different as various composition ratios of the MQW layer in the structure at the moment of the growth,  the emission wavelength by the positions was set dissimilarly.</a:t>
            </a:r>
          </a:p>
          <a:p>
            <a:pPr marL="285750" indent="-285750">
              <a:lnSpc>
                <a:spcPct val="150000"/>
              </a:lnSpc>
              <a:buFont typeface="Arial" panose="020B0604020202020204" pitchFamily="34" charset="0"/>
              <a:buChar char="•"/>
            </a:pPr>
            <a:r>
              <a:rPr lang="en-US" altLang="ko-KR" sz="1400">
                <a:solidFill>
                  <a:srgbClr val="000000"/>
                </a:solidFill>
                <a:latin typeface="noto"/>
              </a:rPr>
              <a:t>This is why t</a:t>
            </a:r>
            <a:r>
              <a:rPr lang="en-US" altLang="ko-KR" sz="1400" b="0" i="0">
                <a:solidFill>
                  <a:srgbClr val="000000"/>
                </a:solidFill>
                <a:effectLst/>
                <a:latin typeface="noto"/>
              </a:rPr>
              <a:t>he inapparent LEE of edge parts and boundaries varying </a:t>
            </a:r>
            <a:r>
              <a:rPr lang="en-US" altLang="ko-KR" sz="1400">
                <a:solidFill>
                  <a:srgbClr val="000000"/>
                </a:solidFill>
                <a:latin typeface="noto"/>
              </a:rPr>
              <a:t>as emission wavelength rapidly in nanorod </a:t>
            </a:r>
            <a:r>
              <a:rPr lang="en-US" altLang="ko-KR" sz="1400" b="0" i="0">
                <a:solidFill>
                  <a:srgbClr val="000000"/>
                </a:solidFill>
                <a:effectLst/>
                <a:latin typeface="noto"/>
              </a:rPr>
              <a:t>was excluded in the data. </a:t>
            </a:r>
          </a:p>
        </p:txBody>
      </p:sp>
      <p:sp>
        <p:nvSpPr>
          <p:cNvPr id="7" name="TextBox 6">
            <a:extLst>
              <a:ext uri="{FF2B5EF4-FFF2-40B4-BE49-F238E27FC236}">
                <a16:creationId xmlns:a16="http://schemas.microsoft.com/office/drawing/2014/main" id="{0BFBD096-8CC6-0F68-C0F2-10121598E538}"/>
              </a:ext>
            </a:extLst>
          </p:cNvPr>
          <p:cNvSpPr txBox="1"/>
          <p:nvPr/>
        </p:nvSpPr>
        <p:spPr>
          <a:xfrm>
            <a:off x="69850" y="88900"/>
            <a:ext cx="1071704" cy="369332"/>
          </a:xfrm>
          <a:prstGeom prst="rect">
            <a:avLst/>
          </a:prstGeom>
          <a:solidFill>
            <a:srgbClr val="FF0000"/>
          </a:solidFill>
        </p:spPr>
        <p:txBody>
          <a:bodyPr wrap="none" rtlCol="0">
            <a:spAutoFit/>
          </a:bodyPr>
          <a:lstStyle/>
          <a:p>
            <a:r>
              <a:rPr lang="en-US" altLang="ko-KR" b="1"/>
              <a:t>Confirm</a:t>
            </a:r>
            <a:endParaRPr lang="ko-KR" altLang="en-US" b="1"/>
          </a:p>
        </p:txBody>
      </p:sp>
    </p:spTree>
    <p:extLst>
      <p:ext uri="{BB962C8B-B14F-4D97-AF65-F5344CB8AC3E}">
        <p14:creationId xmlns:p14="http://schemas.microsoft.com/office/powerpoint/2010/main" val="3470495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267B5AE-7D99-14F9-2439-761FE938183D}"/>
              </a:ext>
            </a:extLst>
          </p:cNvPr>
          <p:cNvSpPr txBox="1"/>
          <p:nvPr/>
        </p:nvSpPr>
        <p:spPr>
          <a:xfrm>
            <a:off x="1283032" y="179709"/>
            <a:ext cx="9410218" cy="1169551"/>
          </a:xfrm>
          <a:prstGeom prst="rect">
            <a:avLst/>
          </a:prstGeom>
          <a:noFill/>
        </p:spPr>
        <p:txBody>
          <a:bodyPr wrap="square" rtlCol="0">
            <a:spAutoFit/>
          </a:bodyPr>
          <a:lstStyle/>
          <a:p>
            <a:r>
              <a:rPr lang="en-US" altLang="ko-KR" sz="1400" b="1"/>
              <a:t>2. Simulation Methods (Fig.1.)</a:t>
            </a:r>
          </a:p>
          <a:p>
            <a:pPr marL="800100" lvl="1" indent="-342900">
              <a:buAutoNum type="arabicPeriod"/>
            </a:pPr>
            <a:r>
              <a:rPr lang="ko-KR" altLang="en-US" sz="1400"/>
              <a:t>구조 설명 </a:t>
            </a:r>
            <a:r>
              <a:rPr lang="en-US" altLang="ko-KR" sz="1400"/>
              <a:t>(ex. </a:t>
            </a:r>
            <a:r>
              <a:rPr lang="ko-KR" altLang="en-US" sz="1400"/>
              <a:t>크기</a:t>
            </a:r>
            <a:r>
              <a:rPr lang="en-US" altLang="ko-KR" sz="1400"/>
              <a:t>, </a:t>
            </a:r>
            <a:r>
              <a:rPr lang="ko-KR" altLang="en-US" sz="1400"/>
              <a:t>굴절률</a:t>
            </a:r>
            <a:r>
              <a:rPr lang="en-US" altLang="ko-KR" sz="1400"/>
              <a:t>, </a:t>
            </a:r>
            <a:r>
              <a:rPr lang="ko-KR" altLang="en-US" sz="1400"/>
              <a:t>방출파장 등</a:t>
            </a:r>
            <a:r>
              <a:rPr lang="en-US" altLang="ko-KR" sz="1400"/>
              <a:t>…)</a:t>
            </a:r>
          </a:p>
          <a:p>
            <a:pPr marL="800100" lvl="1" indent="-342900">
              <a:buAutoNum type="arabicPeriod"/>
            </a:pPr>
            <a:r>
              <a:rPr lang="ko-KR" altLang="en-US" sz="1400"/>
              <a:t>시뮬레이션 설정 설명</a:t>
            </a:r>
            <a:endParaRPr lang="en-US" altLang="ko-KR" sz="1400"/>
          </a:p>
          <a:p>
            <a:pPr marL="800100" lvl="1" indent="-342900">
              <a:buAutoNum type="arabicPeriod"/>
            </a:pPr>
            <a:r>
              <a:rPr lang="en-US" altLang="ko-KR" sz="1400"/>
              <a:t>Dipole </a:t>
            </a:r>
            <a:r>
              <a:rPr lang="ko-KR" altLang="en-US" sz="1400"/>
              <a:t>위치 어떻게 변화시켰는지 설명</a:t>
            </a:r>
            <a:endParaRPr lang="en-US" altLang="ko-KR" sz="1400"/>
          </a:p>
          <a:p>
            <a:pPr marL="800100" lvl="1" indent="-342900">
              <a:buAutoNum type="arabicPeriod"/>
            </a:pPr>
            <a:r>
              <a:rPr lang="en-US" altLang="ko-KR" sz="1400"/>
              <a:t>LEE </a:t>
            </a:r>
            <a:r>
              <a:rPr lang="ko-KR" altLang="en-US" sz="1400"/>
              <a:t>계산 방법 설명</a:t>
            </a:r>
          </a:p>
        </p:txBody>
      </p:sp>
      <p:sp>
        <p:nvSpPr>
          <p:cNvPr id="5" name="TextBox 4">
            <a:extLst>
              <a:ext uri="{FF2B5EF4-FFF2-40B4-BE49-F238E27FC236}">
                <a16:creationId xmlns:a16="http://schemas.microsoft.com/office/drawing/2014/main" id="{60801CB6-0BA1-C54B-E10B-4DBBA6F52808}"/>
              </a:ext>
            </a:extLst>
          </p:cNvPr>
          <p:cNvSpPr txBox="1"/>
          <p:nvPr/>
        </p:nvSpPr>
        <p:spPr>
          <a:xfrm>
            <a:off x="662539" y="1654054"/>
            <a:ext cx="10866922" cy="16730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err="1">
                <a:solidFill>
                  <a:srgbClr val="000000"/>
                </a:solidFill>
                <a:latin typeface="noto"/>
              </a:rPr>
              <a:t>GaN</a:t>
            </a:r>
            <a:r>
              <a:rPr lang="ko-KR" altLang="en-US" sz="1400">
                <a:solidFill>
                  <a:srgbClr val="000000"/>
                </a:solidFill>
                <a:latin typeface="noto"/>
              </a:rPr>
              <a:t>의 굴절률은 </a:t>
            </a:r>
            <a:r>
              <a:rPr lang="en-US" altLang="ko-KR" sz="1400">
                <a:solidFill>
                  <a:srgbClr val="000000"/>
                </a:solidFill>
                <a:latin typeface="noto"/>
              </a:rPr>
              <a:t>440nm~460nm </a:t>
            </a:r>
            <a:r>
              <a:rPr lang="ko-KR" altLang="en-US" sz="1400">
                <a:solidFill>
                  <a:srgbClr val="000000"/>
                </a:solidFill>
                <a:latin typeface="noto"/>
              </a:rPr>
              <a:t>파장에서 </a:t>
            </a:r>
            <a:r>
              <a:rPr lang="en-US" altLang="ko-KR" sz="1400">
                <a:solidFill>
                  <a:srgbClr val="000000"/>
                </a:solidFill>
                <a:latin typeface="noto"/>
              </a:rPr>
              <a:t>2.48, 495nm~515nm </a:t>
            </a:r>
            <a:r>
              <a:rPr lang="ko-KR" altLang="en-US" sz="1400">
                <a:solidFill>
                  <a:srgbClr val="000000"/>
                </a:solidFill>
                <a:latin typeface="noto"/>
              </a:rPr>
              <a:t>파장에서 </a:t>
            </a:r>
            <a:r>
              <a:rPr lang="en-US" altLang="ko-KR" sz="1400">
                <a:solidFill>
                  <a:srgbClr val="000000"/>
                </a:solidFill>
                <a:latin typeface="noto"/>
              </a:rPr>
              <a:t>2.42</a:t>
            </a:r>
            <a:r>
              <a:rPr lang="ko-KR" altLang="en-US" sz="1400">
                <a:solidFill>
                  <a:srgbClr val="000000"/>
                </a:solidFill>
                <a:latin typeface="noto"/>
              </a:rPr>
              <a:t>로</a:t>
            </a:r>
            <a:r>
              <a:rPr lang="en-US" altLang="ko-KR" sz="1400">
                <a:solidFill>
                  <a:srgbClr val="000000"/>
                </a:solidFill>
                <a:latin typeface="noto"/>
              </a:rPr>
              <a:t> </a:t>
            </a:r>
            <a:r>
              <a:rPr lang="ko-KR" altLang="en-US" sz="1400">
                <a:solidFill>
                  <a:srgbClr val="000000"/>
                </a:solidFill>
                <a:latin typeface="noto"/>
              </a:rPr>
              <a:t>설정되었다 </a:t>
            </a:r>
            <a:r>
              <a:rPr lang="en-US" altLang="ko-KR" sz="1400">
                <a:solidFill>
                  <a:srgbClr val="000000"/>
                </a:solidFill>
                <a:latin typeface="noto"/>
              </a:rPr>
              <a:t>[5].</a:t>
            </a:r>
          </a:p>
          <a:p>
            <a:pPr marL="285750" indent="-285750">
              <a:lnSpc>
                <a:spcPct val="150000"/>
              </a:lnSpc>
              <a:buFont typeface="Arial" panose="020B0604020202020204" pitchFamily="34" charset="0"/>
              <a:buChar char="•"/>
            </a:pPr>
            <a:r>
              <a:rPr lang="en-US" altLang="ko-KR" sz="1400">
                <a:solidFill>
                  <a:srgbClr val="000000"/>
                </a:solidFill>
                <a:latin typeface="noto"/>
              </a:rPr>
              <a:t>MQW</a:t>
            </a:r>
            <a:r>
              <a:rPr lang="ko-KR" altLang="en-US" sz="1400">
                <a:solidFill>
                  <a:srgbClr val="000000"/>
                </a:solidFill>
                <a:latin typeface="noto"/>
              </a:rPr>
              <a:t>를 구성하는 물질인 </a:t>
            </a:r>
            <a:r>
              <a:rPr lang="en-US" altLang="ko-KR" sz="1400" err="1">
                <a:solidFill>
                  <a:srgbClr val="000000"/>
                </a:solidFill>
                <a:latin typeface="noto"/>
              </a:rPr>
              <a:t>InGaN</a:t>
            </a:r>
            <a:r>
              <a:rPr lang="ko-KR" altLang="en-US" sz="1400">
                <a:solidFill>
                  <a:srgbClr val="000000"/>
                </a:solidFill>
                <a:latin typeface="noto"/>
              </a:rPr>
              <a:t>의</a:t>
            </a:r>
            <a:r>
              <a:rPr lang="en-US" altLang="ko-KR" sz="1400">
                <a:solidFill>
                  <a:srgbClr val="000000"/>
                </a:solidFill>
                <a:latin typeface="noto"/>
              </a:rPr>
              <a:t> In</a:t>
            </a:r>
            <a:r>
              <a:rPr lang="ko-KR" altLang="en-US" sz="1400">
                <a:solidFill>
                  <a:srgbClr val="000000"/>
                </a:solidFill>
                <a:latin typeface="noto"/>
              </a:rPr>
              <a:t>조성비는 </a:t>
            </a:r>
            <a:r>
              <a:rPr lang="en-US" altLang="ko-KR" sz="1400">
                <a:solidFill>
                  <a:srgbClr val="000000"/>
                </a:solidFill>
                <a:latin typeface="noto"/>
              </a:rPr>
              <a:t>sidewall</a:t>
            </a:r>
            <a:r>
              <a:rPr lang="ko-KR" altLang="en-US" sz="1400">
                <a:solidFill>
                  <a:srgbClr val="000000"/>
                </a:solidFill>
                <a:latin typeface="noto"/>
              </a:rPr>
              <a:t>과 </a:t>
            </a:r>
            <a:r>
              <a:rPr lang="en-US" altLang="ko-KR" sz="1400">
                <a:solidFill>
                  <a:srgbClr val="000000"/>
                </a:solidFill>
                <a:latin typeface="noto"/>
              </a:rPr>
              <a:t>pyramid </a:t>
            </a:r>
            <a:r>
              <a:rPr lang="ko-KR" altLang="en-US" sz="1400">
                <a:solidFill>
                  <a:srgbClr val="000000"/>
                </a:solidFill>
                <a:latin typeface="noto"/>
              </a:rPr>
              <a:t>각각 </a:t>
            </a:r>
            <a:r>
              <a:rPr lang="en-US" altLang="ko-KR" sz="1400">
                <a:solidFill>
                  <a:srgbClr val="000000"/>
                </a:solidFill>
                <a:latin typeface="noto"/>
              </a:rPr>
              <a:t>10%, 20%</a:t>
            </a:r>
            <a:r>
              <a:rPr lang="ko-KR" altLang="en-US" sz="1400">
                <a:solidFill>
                  <a:srgbClr val="000000"/>
                </a:solidFill>
                <a:latin typeface="noto"/>
              </a:rPr>
              <a:t>로 설정하였다</a:t>
            </a:r>
            <a:r>
              <a:rPr lang="en-US" altLang="ko-KR" sz="1400">
                <a:solidFill>
                  <a:srgbClr val="000000"/>
                </a:solidFill>
                <a:latin typeface="noto"/>
              </a:rPr>
              <a:t> [6].</a:t>
            </a:r>
            <a:r>
              <a:rPr lang="ko-KR" altLang="en-US" sz="1400">
                <a:solidFill>
                  <a:srgbClr val="000000"/>
                </a:solidFill>
                <a:latin typeface="noto"/>
              </a:rPr>
              <a:t> </a:t>
            </a:r>
            <a:endParaRPr lang="en-US" altLang="ko-KR" sz="1400">
              <a:solidFill>
                <a:srgbClr val="000000"/>
              </a:solidFill>
              <a:latin typeface="noto"/>
            </a:endParaRPr>
          </a:p>
          <a:p>
            <a:pPr marL="285750" indent="-285750">
              <a:lnSpc>
                <a:spcPct val="150000"/>
              </a:lnSpc>
              <a:buFont typeface="Arial" panose="020B0604020202020204" pitchFamily="34" charset="0"/>
              <a:buChar char="•"/>
            </a:pPr>
            <a:r>
              <a:rPr lang="en-US" altLang="ko-KR" sz="1400">
                <a:solidFill>
                  <a:srgbClr val="000000"/>
                </a:solidFill>
                <a:latin typeface="noto"/>
              </a:rPr>
              <a:t>In </a:t>
            </a:r>
            <a:r>
              <a:rPr lang="ko-KR" altLang="en-US" sz="1400">
                <a:solidFill>
                  <a:srgbClr val="000000"/>
                </a:solidFill>
                <a:latin typeface="noto"/>
              </a:rPr>
              <a:t>조성비가 </a:t>
            </a:r>
            <a:r>
              <a:rPr lang="en-US" altLang="ko-KR" sz="1400">
                <a:solidFill>
                  <a:srgbClr val="000000"/>
                </a:solidFill>
                <a:latin typeface="noto"/>
              </a:rPr>
              <a:t>10%</a:t>
            </a:r>
            <a:r>
              <a:rPr lang="ko-KR" altLang="en-US" sz="1400">
                <a:solidFill>
                  <a:srgbClr val="000000"/>
                </a:solidFill>
                <a:latin typeface="noto"/>
              </a:rPr>
              <a:t>인 </a:t>
            </a:r>
            <a:r>
              <a:rPr lang="en-US" altLang="ko-KR" sz="1400">
                <a:solidFill>
                  <a:srgbClr val="000000"/>
                </a:solidFill>
                <a:latin typeface="noto"/>
              </a:rPr>
              <a:t>sidewall</a:t>
            </a:r>
            <a:r>
              <a:rPr lang="ko-KR" altLang="en-US" sz="1400">
                <a:solidFill>
                  <a:srgbClr val="000000"/>
                </a:solidFill>
                <a:latin typeface="noto"/>
              </a:rPr>
              <a:t>의 </a:t>
            </a:r>
            <a:r>
              <a:rPr lang="en-US" altLang="ko-KR" sz="1400" err="1">
                <a:solidFill>
                  <a:srgbClr val="000000"/>
                </a:solidFill>
                <a:latin typeface="noto"/>
              </a:rPr>
              <a:t>InGaN</a:t>
            </a:r>
            <a:r>
              <a:rPr lang="ko-KR" altLang="en-US" sz="1400">
                <a:solidFill>
                  <a:srgbClr val="000000"/>
                </a:solidFill>
                <a:latin typeface="noto"/>
              </a:rPr>
              <a:t> 굴절률은 </a:t>
            </a:r>
            <a:r>
              <a:rPr lang="en-US" altLang="ko-KR" sz="1400">
                <a:solidFill>
                  <a:srgbClr val="000000"/>
                </a:solidFill>
                <a:latin typeface="noto"/>
              </a:rPr>
              <a:t>440nm~460nm </a:t>
            </a:r>
            <a:r>
              <a:rPr lang="ko-KR" altLang="en-US" sz="1400">
                <a:solidFill>
                  <a:srgbClr val="000000"/>
                </a:solidFill>
                <a:latin typeface="noto"/>
              </a:rPr>
              <a:t>파장에서 </a:t>
            </a:r>
            <a:r>
              <a:rPr lang="en-US" altLang="ko-KR" sz="1400">
                <a:solidFill>
                  <a:srgbClr val="000000"/>
                </a:solidFill>
                <a:latin typeface="noto"/>
              </a:rPr>
              <a:t>2.54, 495nm~515nm </a:t>
            </a:r>
            <a:r>
              <a:rPr lang="ko-KR" altLang="en-US" sz="1400">
                <a:solidFill>
                  <a:srgbClr val="000000"/>
                </a:solidFill>
                <a:latin typeface="noto"/>
              </a:rPr>
              <a:t>파장에서 </a:t>
            </a:r>
            <a:r>
              <a:rPr lang="en-US" altLang="ko-KR" sz="1400">
                <a:solidFill>
                  <a:srgbClr val="000000"/>
                </a:solidFill>
                <a:latin typeface="noto"/>
              </a:rPr>
              <a:t>2.45</a:t>
            </a:r>
            <a:r>
              <a:rPr lang="ko-KR" altLang="en-US" sz="1400">
                <a:solidFill>
                  <a:srgbClr val="000000"/>
                </a:solidFill>
                <a:latin typeface="noto"/>
              </a:rPr>
              <a:t>로</a:t>
            </a:r>
            <a:r>
              <a:rPr lang="en-US" altLang="ko-KR" sz="1400">
                <a:solidFill>
                  <a:srgbClr val="000000"/>
                </a:solidFill>
                <a:latin typeface="noto"/>
              </a:rPr>
              <a:t> </a:t>
            </a:r>
            <a:r>
              <a:rPr lang="ko-KR" altLang="en-US" sz="1400">
                <a:solidFill>
                  <a:srgbClr val="000000"/>
                </a:solidFill>
                <a:latin typeface="noto"/>
              </a:rPr>
              <a:t>설정되었고</a:t>
            </a:r>
            <a:r>
              <a:rPr lang="en-US" altLang="ko-KR" sz="1400">
                <a:solidFill>
                  <a:srgbClr val="000000"/>
                </a:solidFill>
                <a:latin typeface="noto"/>
              </a:rPr>
              <a:t>, In </a:t>
            </a:r>
            <a:r>
              <a:rPr lang="ko-KR" altLang="en-US" sz="1400">
                <a:solidFill>
                  <a:srgbClr val="000000"/>
                </a:solidFill>
                <a:latin typeface="noto"/>
              </a:rPr>
              <a:t>조성비가 </a:t>
            </a:r>
            <a:r>
              <a:rPr lang="en-US" altLang="ko-KR" sz="1400">
                <a:solidFill>
                  <a:srgbClr val="000000"/>
                </a:solidFill>
                <a:latin typeface="noto"/>
              </a:rPr>
              <a:t>20%</a:t>
            </a:r>
            <a:r>
              <a:rPr lang="ko-KR" altLang="en-US" sz="1400">
                <a:solidFill>
                  <a:srgbClr val="000000"/>
                </a:solidFill>
                <a:latin typeface="noto"/>
              </a:rPr>
              <a:t>인</a:t>
            </a:r>
            <a:r>
              <a:rPr lang="en-US" altLang="ko-KR" sz="1400">
                <a:solidFill>
                  <a:srgbClr val="000000"/>
                </a:solidFill>
                <a:latin typeface="noto"/>
              </a:rPr>
              <a:t> pyramid</a:t>
            </a:r>
            <a:r>
              <a:rPr lang="ko-KR" altLang="en-US" sz="1400">
                <a:solidFill>
                  <a:srgbClr val="000000"/>
                </a:solidFill>
                <a:latin typeface="noto"/>
              </a:rPr>
              <a:t>의 </a:t>
            </a:r>
            <a:r>
              <a:rPr lang="en-US" altLang="ko-KR" sz="1400" err="1">
                <a:solidFill>
                  <a:srgbClr val="000000"/>
                </a:solidFill>
                <a:latin typeface="noto"/>
              </a:rPr>
              <a:t>InGaN</a:t>
            </a:r>
            <a:r>
              <a:rPr lang="en-US" altLang="ko-KR" sz="1400">
                <a:solidFill>
                  <a:srgbClr val="000000"/>
                </a:solidFill>
                <a:latin typeface="noto"/>
              </a:rPr>
              <a:t> </a:t>
            </a:r>
            <a:r>
              <a:rPr lang="ko-KR" altLang="en-US" sz="1400">
                <a:solidFill>
                  <a:srgbClr val="000000"/>
                </a:solidFill>
                <a:latin typeface="noto"/>
              </a:rPr>
              <a:t>굴절률은 </a:t>
            </a:r>
            <a:r>
              <a:rPr lang="en-US" altLang="ko-KR" sz="1400">
                <a:solidFill>
                  <a:srgbClr val="000000"/>
                </a:solidFill>
                <a:latin typeface="noto"/>
              </a:rPr>
              <a:t>440nm~460nm </a:t>
            </a:r>
            <a:r>
              <a:rPr lang="ko-KR" altLang="en-US" sz="1400">
                <a:solidFill>
                  <a:srgbClr val="000000"/>
                </a:solidFill>
                <a:latin typeface="noto"/>
              </a:rPr>
              <a:t>파장에서 </a:t>
            </a:r>
            <a:r>
              <a:rPr lang="en-US" altLang="ko-KR" sz="1400">
                <a:solidFill>
                  <a:srgbClr val="000000"/>
                </a:solidFill>
                <a:latin typeface="noto"/>
              </a:rPr>
              <a:t>2.62, 495nm~515nm </a:t>
            </a:r>
            <a:r>
              <a:rPr lang="ko-KR" altLang="en-US" sz="1400">
                <a:solidFill>
                  <a:srgbClr val="000000"/>
                </a:solidFill>
                <a:latin typeface="noto"/>
              </a:rPr>
              <a:t>파장에서 </a:t>
            </a:r>
            <a:r>
              <a:rPr lang="en-US" altLang="ko-KR" sz="1400">
                <a:solidFill>
                  <a:srgbClr val="000000"/>
                </a:solidFill>
                <a:latin typeface="noto"/>
              </a:rPr>
              <a:t>2.68</a:t>
            </a:r>
            <a:r>
              <a:rPr lang="ko-KR" altLang="en-US" sz="1400">
                <a:solidFill>
                  <a:srgbClr val="000000"/>
                </a:solidFill>
                <a:latin typeface="noto"/>
              </a:rPr>
              <a:t>로</a:t>
            </a:r>
            <a:r>
              <a:rPr lang="en-US" altLang="ko-KR" sz="1400">
                <a:solidFill>
                  <a:srgbClr val="000000"/>
                </a:solidFill>
                <a:latin typeface="noto"/>
              </a:rPr>
              <a:t> </a:t>
            </a:r>
            <a:r>
              <a:rPr lang="ko-KR" altLang="en-US" sz="1400">
                <a:solidFill>
                  <a:srgbClr val="000000"/>
                </a:solidFill>
                <a:latin typeface="noto"/>
              </a:rPr>
              <a:t>설정되었다 </a:t>
            </a:r>
            <a:r>
              <a:rPr lang="en-US" altLang="ko-KR" sz="1400">
                <a:solidFill>
                  <a:srgbClr val="000000"/>
                </a:solidFill>
                <a:latin typeface="noto"/>
              </a:rPr>
              <a:t>[7].</a:t>
            </a:r>
          </a:p>
          <a:p>
            <a:pPr marL="285750" indent="-285750">
              <a:lnSpc>
                <a:spcPct val="150000"/>
              </a:lnSpc>
              <a:buFont typeface="Arial" panose="020B0604020202020204" pitchFamily="34" charset="0"/>
              <a:buChar char="•"/>
            </a:pPr>
            <a:r>
              <a:rPr lang="ko-KR" altLang="en-US" sz="1400">
                <a:solidFill>
                  <a:srgbClr val="000000"/>
                </a:solidFill>
                <a:latin typeface="noto"/>
              </a:rPr>
              <a:t>두 매질은 균일하다</a:t>
            </a:r>
            <a:endParaRPr lang="en-US" altLang="ko-KR" sz="1400">
              <a:solidFill>
                <a:srgbClr val="000000"/>
              </a:solidFill>
              <a:latin typeface="noto"/>
            </a:endParaRPr>
          </a:p>
        </p:txBody>
      </p:sp>
      <p:sp>
        <p:nvSpPr>
          <p:cNvPr id="6" name="TextBox 5">
            <a:extLst>
              <a:ext uri="{FF2B5EF4-FFF2-40B4-BE49-F238E27FC236}">
                <a16:creationId xmlns:a16="http://schemas.microsoft.com/office/drawing/2014/main" id="{A0F0DF56-8CE8-5FE3-5370-A76496C44DFA}"/>
              </a:ext>
            </a:extLst>
          </p:cNvPr>
          <p:cNvSpPr txBox="1"/>
          <p:nvPr/>
        </p:nvSpPr>
        <p:spPr>
          <a:xfrm>
            <a:off x="662539" y="3607419"/>
            <a:ext cx="10866922" cy="167475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a:solidFill>
                  <a:srgbClr val="000000"/>
                </a:solidFill>
                <a:latin typeface="noto"/>
              </a:rPr>
              <a:t>The effective refractive index of </a:t>
            </a:r>
            <a:r>
              <a:rPr lang="en-US" altLang="ko-KR" sz="1400" err="1">
                <a:solidFill>
                  <a:srgbClr val="000000"/>
                </a:solidFill>
                <a:latin typeface="noto"/>
              </a:rPr>
              <a:t>GaN</a:t>
            </a:r>
            <a:r>
              <a:rPr lang="en-US" altLang="ko-KR" sz="1400">
                <a:solidFill>
                  <a:srgbClr val="000000"/>
                </a:solidFill>
                <a:latin typeface="noto"/>
              </a:rPr>
              <a:t> is 2.48 ranging from 440nm to 460nm, and 2.42 ranging from 495nm to 515nm [5]</a:t>
            </a:r>
          </a:p>
          <a:p>
            <a:pPr marL="285750" indent="-285750">
              <a:lnSpc>
                <a:spcPct val="150000"/>
              </a:lnSpc>
              <a:buFont typeface="Arial" panose="020B0604020202020204" pitchFamily="34" charset="0"/>
              <a:buChar char="•"/>
            </a:pPr>
            <a:r>
              <a:rPr lang="en-US" altLang="ko-KR" sz="1400">
                <a:solidFill>
                  <a:srgbClr val="000000"/>
                </a:solidFill>
                <a:latin typeface="noto"/>
              </a:rPr>
              <a:t>The composition ratio of In in the MQW shell is modeled as a uniform medium with 10% and 20% in the sidewall and pyramid [6]. </a:t>
            </a:r>
          </a:p>
          <a:p>
            <a:pPr marL="285750" indent="-285750">
              <a:lnSpc>
                <a:spcPct val="150000"/>
              </a:lnSpc>
              <a:buFont typeface="Arial" panose="020B0604020202020204" pitchFamily="34" charset="0"/>
              <a:buChar char="•"/>
            </a:pPr>
            <a:r>
              <a:rPr lang="en-US" altLang="ko-KR" sz="1400">
                <a:solidFill>
                  <a:srgbClr val="000000"/>
                </a:solidFill>
                <a:latin typeface="noto"/>
              </a:rPr>
              <a:t>Through the modeling</a:t>
            </a:r>
            <a:r>
              <a:rPr lang="en-US" altLang="ko-KR" sz="1400" b="0" i="0">
                <a:solidFill>
                  <a:srgbClr val="000000"/>
                </a:solidFill>
                <a:effectLst/>
                <a:latin typeface="noto"/>
              </a:rPr>
              <a:t>, the setting value of the refractive index of </a:t>
            </a:r>
            <a:r>
              <a:rPr lang="en-US" altLang="ko-KR" sz="1400" b="0" i="0" err="1">
                <a:solidFill>
                  <a:srgbClr val="000000"/>
                </a:solidFill>
                <a:effectLst/>
                <a:latin typeface="noto"/>
              </a:rPr>
              <a:t>InGaN</a:t>
            </a:r>
            <a:r>
              <a:rPr lang="en-US" altLang="ko-KR" sz="1400" b="0" i="0">
                <a:solidFill>
                  <a:srgbClr val="000000"/>
                </a:solidFill>
                <a:effectLst/>
                <a:latin typeface="noto"/>
              </a:rPr>
              <a:t> in the sidewall is 2.54 ranging from 440nm to 460nm, and 2.45 ranging from 495nm to 515nm [7].</a:t>
            </a:r>
          </a:p>
          <a:p>
            <a:pPr marL="285750" indent="-285750">
              <a:lnSpc>
                <a:spcPct val="150000"/>
              </a:lnSpc>
              <a:buFont typeface="Arial" panose="020B0604020202020204" pitchFamily="34" charset="0"/>
              <a:buChar char="•"/>
            </a:pPr>
            <a:r>
              <a:rPr lang="en-US" altLang="ko-KR" sz="1400">
                <a:solidFill>
                  <a:srgbClr val="000000"/>
                </a:solidFill>
                <a:latin typeface="noto"/>
              </a:rPr>
              <a:t>In the pyramid, the refractive index is suggested to be 2.62 ranging from 440nm to 460nm, and 2.68 from 495nm to 515nm [7].</a:t>
            </a:r>
            <a:endParaRPr lang="en-US" altLang="ko-KR" sz="1400" b="0" i="0">
              <a:solidFill>
                <a:srgbClr val="000000"/>
              </a:solidFill>
              <a:effectLst/>
              <a:latin typeface="noto"/>
            </a:endParaRPr>
          </a:p>
        </p:txBody>
      </p:sp>
      <p:sp>
        <p:nvSpPr>
          <p:cNvPr id="7" name="TextBox 6">
            <a:extLst>
              <a:ext uri="{FF2B5EF4-FFF2-40B4-BE49-F238E27FC236}">
                <a16:creationId xmlns:a16="http://schemas.microsoft.com/office/drawing/2014/main" id="{B6E7D175-535C-98CE-B4FE-62294B431258}"/>
              </a:ext>
            </a:extLst>
          </p:cNvPr>
          <p:cNvSpPr txBox="1"/>
          <p:nvPr/>
        </p:nvSpPr>
        <p:spPr>
          <a:xfrm>
            <a:off x="69850" y="88900"/>
            <a:ext cx="1071704" cy="369332"/>
          </a:xfrm>
          <a:prstGeom prst="rect">
            <a:avLst/>
          </a:prstGeom>
          <a:solidFill>
            <a:srgbClr val="FF0000"/>
          </a:solidFill>
        </p:spPr>
        <p:txBody>
          <a:bodyPr wrap="none" rtlCol="0">
            <a:spAutoFit/>
          </a:bodyPr>
          <a:lstStyle/>
          <a:p>
            <a:r>
              <a:rPr lang="en-US" altLang="ko-KR" b="1"/>
              <a:t>Confirm</a:t>
            </a:r>
            <a:endParaRPr lang="ko-KR" altLang="en-US" b="1"/>
          </a:p>
        </p:txBody>
      </p:sp>
    </p:spTree>
    <p:extLst>
      <p:ext uri="{BB962C8B-B14F-4D97-AF65-F5344CB8AC3E}">
        <p14:creationId xmlns:p14="http://schemas.microsoft.com/office/powerpoint/2010/main" val="41289112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267B5AE-7D99-14F9-2439-761FE938183D}"/>
              </a:ext>
            </a:extLst>
          </p:cNvPr>
          <p:cNvSpPr txBox="1"/>
          <p:nvPr/>
        </p:nvSpPr>
        <p:spPr>
          <a:xfrm>
            <a:off x="274360" y="179709"/>
            <a:ext cx="9410218" cy="1169551"/>
          </a:xfrm>
          <a:prstGeom prst="rect">
            <a:avLst/>
          </a:prstGeom>
          <a:noFill/>
        </p:spPr>
        <p:txBody>
          <a:bodyPr wrap="square" rtlCol="0">
            <a:spAutoFit/>
          </a:bodyPr>
          <a:lstStyle/>
          <a:p>
            <a:r>
              <a:rPr lang="en-US" altLang="ko-KR" sz="1400" b="1"/>
              <a:t>2. Simulation Methods (Fig.1.)</a:t>
            </a:r>
          </a:p>
          <a:p>
            <a:pPr marL="800100" lvl="1" indent="-342900">
              <a:buAutoNum type="arabicPeriod"/>
            </a:pPr>
            <a:r>
              <a:rPr lang="ko-KR" altLang="en-US" sz="1400"/>
              <a:t>구조 설명 </a:t>
            </a:r>
            <a:r>
              <a:rPr lang="en-US" altLang="ko-KR" sz="1400"/>
              <a:t>(ex. </a:t>
            </a:r>
            <a:r>
              <a:rPr lang="ko-KR" altLang="en-US" sz="1400"/>
              <a:t>크기</a:t>
            </a:r>
            <a:r>
              <a:rPr lang="en-US" altLang="ko-KR" sz="1400"/>
              <a:t>, </a:t>
            </a:r>
            <a:r>
              <a:rPr lang="ko-KR" altLang="en-US" sz="1400"/>
              <a:t>굴절률</a:t>
            </a:r>
            <a:r>
              <a:rPr lang="en-US" altLang="ko-KR" sz="1400"/>
              <a:t>, </a:t>
            </a:r>
            <a:r>
              <a:rPr lang="ko-KR" altLang="en-US" sz="1400"/>
              <a:t>방출파장 등</a:t>
            </a:r>
            <a:r>
              <a:rPr lang="en-US" altLang="ko-KR" sz="1400"/>
              <a:t>…)</a:t>
            </a:r>
          </a:p>
          <a:p>
            <a:pPr marL="800100" lvl="1" indent="-342900">
              <a:buAutoNum type="arabicPeriod"/>
            </a:pPr>
            <a:r>
              <a:rPr lang="ko-KR" altLang="en-US" sz="1400"/>
              <a:t>시뮬레이션 설정 설명</a:t>
            </a:r>
            <a:endParaRPr lang="en-US" altLang="ko-KR" sz="1400"/>
          </a:p>
          <a:p>
            <a:pPr marL="800100" lvl="1" indent="-342900">
              <a:buAutoNum type="arabicPeriod"/>
            </a:pPr>
            <a:r>
              <a:rPr lang="en-US" altLang="ko-KR" sz="1400"/>
              <a:t>Dipole </a:t>
            </a:r>
            <a:r>
              <a:rPr lang="ko-KR" altLang="en-US" sz="1400"/>
              <a:t>위치 어떻게 변화시켰는지 설명</a:t>
            </a:r>
            <a:endParaRPr lang="en-US" altLang="ko-KR" sz="1400"/>
          </a:p>
          <a:p>
            <a:pPr marL="800100" lvl="1" indent="-342900">
              <a:buAutoNum type="arabicPeriod"/>
            </a:pPr>
            <a:r>
              <a:rPr lang="en-US" altLang="ko-KR" sz="1400"/>
              <a:t>LEE </a:t>
            </a:r>
            <a:r>
              <a:rPr lang="ko-KR" altLang="en-US" sz="1400"/>
              <a:t>계산 방법 설명</a:t>
            </a:r>
          </a:p>
        </p:txBody>
      </p:sp>
      <p:pic>
        <p:nvPicPr>
          <p:cNvPr id="6" name="그림 5">
            <a:extLst>
              <a:ext uri="{FF2B5EF4-FFF2-40B4-BE49-F238E27FC236}">
                <a16:creationId xmlns:a16="http://schemas.microsoft.com/office/drawing/2014/main" id="{CAAE05BC-9AE3-609D-8743-EBDAFB595734}"/>
              </a:ext>
            </a:extLst>
          </p:cNvPr>
          <p:cNvPicPr>
            <a:picLocks noChangeAspect="1"/>
          </p:cNvPicPr>
          <p:nvPr/>
        </p:nvPicPr>
        <p:blipFill>
          <a:blip r:embed="rId3"/>
          <a:stretch>
            <a:fillRect/>
          </a:stretch>
        </p:blipFill>
        <p:spPr>
          <a:xfrm>
            <a:off x="1320555" y="2022753"/>
            <a:ext cx="4775445" cy="1276416"/>
          </a:xfrm>
          <a:prstGeom prst="rect">
            <a:avLst/>
          </a:prstGeom>
        </p:spPr>
      </p:pic>
      <p:pic>
        <p:nvPicPr>
          <p:cNvPr id="3" name="그림 2">
            <a:extLst>
              <a:ext uri="{FF2B5EF4-FFF2-40B4-BE49-F238E27FC236}">
                <a16:creationId xmlns:a16="http://schemas.microsoft.com/office/drawing/2014/main" id="{2BC11CED-7E93-C09F-2752-E6C7C0845789}"/>
              </a:ext>
            </a:extLst>
          </p:cNvPr>
          <p:cNvPicPr>
            <a:picLocks noChangeAspect="1"/>
          </p:cNvPicPr>
          <p:nvPr/>
        </p:nvPicPr>
        <p:blipFill>
          <a:blip r:embed="rId4"/>
          <a:stretch>
            <a:fillRect/>
          </a:stretch>
        </p:blipFill>
        <p:spPr>
          <a:xfrm>
            <a:off x="6678884" y="2175497"/>
            <a:ext cx="3831445" cy="914368"/>
          </a:xfrm>
          <a:prstGeom prst="rect">
            <a:avLst/>
          </a:prstGeom>
        </p:spPr>
      </p:pic>
      <p:sp>
        <p:nvSpPr>
          <p:cNvPr id="7" name="TextBox 6">
            <a:extLst>
              <a:ext uri="{FF2B5EF4-FFF2-40B4-BE49-F238E27FC236}">
                <a16:creationId xmlns:a16="http://schemas.microsoft.com/office/drawing/2014/main" id="{EAB25EC2-ADEA-DA53-0898-B1FD09A337B0}"/>
              </a:ext>
            </a:extLst>
          </p:cNvPr>
          <p:cNvSpPr txBox="1"/>
          <p:nvPr/>
        </p:nvSpPr>
        <p:spPr>
          <a:xfrm>
            <a:off x="662539" y="3768136"/>
            <a:ext cx="10866922" cy="1351588"/>
          </a:xfrm>
          <a:prstGeom prst="rect">
            <a:avLst/>
          </a:prstGeom>
          <a:noFill/>
        </p:spPr>
        <p:txBody>
          <a:bodyPr wrap="square" rtlCol="0">
            <a:spAutoFit/>
          </a:bodyPr>
          <a:lstStyle/>
          <a:p>
            <a:pPr>
              <a:lnSpc>
                <a:spcPct val="150000"/>
              </a:lnSpc>
            </a:pPr>
            <a:r>
              <a:rPr lang="en-US" altLang="ko-KR" sz="1400" b="0" i="0">
                <a:solidFill>
                  <a:srgbClr val="000000"/>
                </a:solidFill>
                <a:effectLst/>
                <a:latin typeface="noto"/>
              </a:rPr>
              <a:t>The LEE at position (</a:t>
            </a:r>
            <a:r>
              <a:rPr lang="en-US" altLang="ko-KR" sz="1400" b="0" i="0" err="1">
                <a:solidFill>
                  <a:srgbClr val="000000"/>
                </a:solidFill>
                <a:effectLst/>
                <a:latin typeface="noto"/>
              </a:rPr>
              <a:t>x,y,z</a:t>
            </a:r>
            <a:r>
              <a:rPr lang="en-US" altLang="ko-KR" sz="1400" b="0" i="0">
                <a:solidFill>
                  <a:srgbClr val="000000"/>
                </a:solidFill>
                <a:effectLst/>
                <a:latin typeface="noto"/>
              </a:rPr>
              <a:t>) with each polarization in the MQW is calculated by the,</a:t>
            </a:r>
          </a:p>
          <a:p>
            <a:pPr>
              <a:lnSpc>
                <a:spcPct val="150000"/>
              </a:lnSpc>
            </a:pPr>
            <a:r>
              <a:rPr lang="en-US" altLang="ko-KR" sz="1400">
                <a:solidFill>
                  <a:srgbClr val="000000"/>
                </a:solidFill>
                <a:latin typeface="noto"/>
              </a:rPr>
              <a:t>where T(f) is the normalized transmission as a function of frequency and P is the Poynting vector, meaning that the amount of power transmitted through power monitors and profile monitors normalized to the source power is obtained. </a:t>
            </a:r>
            <a:r>
              <a:rPr lang="en-US" altLang="ko-KR" sz="1400" b="0" i="0">
                <a:solidFill>
                  <a:srgbClr val="000000"/>
                </a:solidFill>
                <a:effectLst/>
                <a:latin typeface="noto"/>
              </a:rPr>
              <a:t>Because of the source power n</a:t>
            </a:r>
            <a:r>
              <a:rPr lang="en-US" altLang="ko-KR" sz="1400">
                <a:solidFill>
                  <a:srgbClr val="000000"/>
                </a:solidFill>
                <a:latin typeface="noto"/>
              </a:rPr>
              <a:t>ormalization, the normalization state doesn’t affect the result.</a:t>
            </a:r>
            <a:endParaRPr lang="en-US" altLang="ko-KR" sz="1400" b="0" i="0">
              <a:solidFill>
                <a:srgbClr val="000000"/>
              </a:solidFill>
              <a:effectLst/>
              <a:latin typeface="noto"/>
            </a:endParaRPr>
          </a:p>
        </p:txBody>
      </p:sp>
    </p:spTree>
    <p:extLst>
      <p:ext uri="{BB962C8B-B14F-4D97-AF65-F5344CB8AC3E}">
        <p14:creationId xmlns:p14="http://schemas.microsoft.com/office/powerpoint/2010/main" val="4283944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050B854E-E815-4352-A74E-4B309FA46F4E}"/>
              </a:ext>
            </a:extLst>
          </p:cNvPr>
          <p:cNvSpPr txBox="1"/>
          <p:nvPr/>
        </p:nvSpPr>
        <p:spPr>
          <a:xfrm>
            <a:off x="2666084" y="5790067"/>
            <a:ext cx="6859832" cy="523220"/>
          </a:xfrm>
          <a:prstGeom prst="rect">
            <a:avLst/>
          </a:prstGeom>
          <a:noFill/>
        </p:spPr>
        <p:txBody>
          <a:bodyPr wrap="square" rtlCol="0">
            <a:spAutoFit/>
          </a:bodyPr>
          <a:lstStyle/>
          <a:p>
            <a:r>
              <a:rPr lang="en-US" altLang="ko-KR" sz="1400" b="1"/>
              <a:t>Fig. 2. </a:t>
            </a:r>
            <a:r>
              <a:rPr lang="en-US" altLang="ko-KR" sz="1400"/>
              <a:t>LEE vs. source position in the (a) sidewall or (b) pyramid</a:t>
            </a:r>
            <a:r>
              <a:rPr lang="ko-KR" altLang="en-US" sz="1400"/>
              <a:t> </a:t>
            </a:r>
            <a:r>
              <a:rPr lang="en-US" altLang="ko-KR" sz="1400"/>
              <a:t>for the x position with dipole sources polarized in the x, y, and z directions.</a:t>
            </a:r>
            <a:endParaRPr lang="ko-KR" altLang="en-US" sz="1400"/>
          </a:p>
        </p:txBody>
      </p:sp>
      <p:sp>
        <p:nvSpPr>
          <p:cNvPr id="16" name="TextBox 15">
            <a:extLst>
              <a:ext uri="{FF2B5EF4-FFF2-40B4-BE49-F238E27FC236}">
                <a16:creationId xmlns:a16="http://schemas.microsoft.com/office/drawing/2014/main" id="{6FC7DE08-AA72-7F4F-8B15-C7E32E125638}"/>
              </a:ext>
            </a:extLst>
          </p:cNvPr>
          <p:cNvSpPr txBox="1"/>
          <p:nvPr/>
        </p:nvSpPr>
        <p:spPr>
          <a:xfrm>
            <a:off x="208673" y="142196"/>
            <a:ext cx="2432037" cy="523220"/>
          </a:xfrm>
          <a:prstGeom prst="rect">
            <a:avLst/>
          </a:prstGeom>
          <a:noFill/>
        </p:spPr>
        <p:txBody>
          <a:bodyPr wrap="square" rtlCol="0">
            <a:spAutoFit/>
          </a:bodyPr>
          <a:lstStyle/>
          <a:p>
            <a:r>
              <a:rPr lang="en-US" altLang="ko-KR" sz="2800" b="1"/>
              <a:t>Fig.2</a:t>
            </a:r>
            <a:endParaRPr lang="ko-KR" altLang="en-US" sz="2800" b="1"/>
          </a:p>
        </p:txBody>
      </p:sp>
      <p:grpSp>
        <p:nvGrpSpPr>
          <p:cNvPr id="10" name="그룹 9">
            <a:extLst>
              <a:ext uri="{FF2B5EF4-FFF2-40B4-BE49-F238E27FC236}">
                <a16:creationId xmlns:a16="http://schemas.microsoft.com/office/drawing/2014/main" id="{8B9B3B93-5E64-FDC9-B7FC-28AD39ED05CC}"/>
              </a:ext>
            </a:extLst>
          </p:cNvPr>
          <p:cNvGrpSpPr/>
          <p:nvPr/>
        </p:nvGrpSpPr>
        <p:grpSpPr>
          <a:xfrm>
            <a:off x="2098193" y="738011"/>
            <a:ext cx="7731148" cy="4888426"/>
            <a:chOff x="2098193" y="738011"/>
            <a:chExt cx="7731148" cy="4888426"/>
          </a:xfrm>
        </p:grpSpPr>
        <p:grpSp>
          <p:nvGrpSpPr>
            <p:cNvPr id="4" name="그룹 3">
              <a:extLst>
                <a:ext uri="{FF2B5EF4-FFF2-40B4-BE49-F238E27FC236}">
                  <a16:creationId xmlns:a16="http://schemas.microsoft.com/office/drawing/2014/main" id="{722DB66C-77AA-F834-48C6-CB0B40F4FEEB}"/>
                </a:ext>
              </a:extLst>
            </p:cNvPr>
            <p:cNvGrpSpPr/>
            <p:nvPr/>
          </p:nvGrpSpPr>
          <p:grpSpPr>
            <a:xfrm>
              <a:off x="2738276" y="999621"/>
              <a:ext cx="7091065" cy="4626816"/>
              <a:chOff x="1686883" y="923555"/>
              <a:chExt cx="7091065" cy="4626816"/>
            </a:xfrm>
          </p:grpSpPr>
          <p:grpSp>
            <p:nvGrpSpPr>
              <p:cNvPr id="3" name="그룹 2">
                <a:extLst>
                  <a:ext uri="{FF2B5EF4-FFF2-40B4-BE49-F238E27FC236}">
                    <a16:creationId xmlns:a16="http://schemas.microsoft.com/office/drawing/2014/main" id="{8D1D4133-3F90-E54D-9455-0C05DD47B6A8}"/>
                  </a:ext>
                </a:extLst>
              </p:cNvPr>
              <p:cNvGrpSpPr/>
              <p:nvPr/>
            </p:nvGrpSpPr>
            <p:grpSpPr>
              <a:xfrm>
                <a:off x="1686883" y="923555"/>
                <a:ext cx="7091065" cy="2294850"/>
                <a:chOff x="252262" y="981306"/>
                <a:chExt cx="7091065" cy="2294850"/>
              </a:xfrm>
            </p:grpSpPr>
            <p:pic>
              <p:nvPicPr>
                <p:cNvPr id="26" name="그림 25">
                  <a:extLst>
                    <a:ext uri="{FF2B5EF4-FFF2-40B4-BE49-F238E27FC236}">
                      <a16:creationId xmlns:a16="http://schemas.microsoft.com/office/drawing/2014/main" id="{925DF01F-7D01-4CE2-9460-9627EE921A0A}"/>
                    </a:ext>
                  </a:extLst>
                </p:cNvPr>
                <p:cNvPicPr>
                  <a:picLocks noChangeAspect="1"/>
                </p:cNvPicPr>
                <p:nvPr/>
              </p:nvPicPr>
              <p:blipFill>
                <a:blip r:embed="rId3"/>
                <a:stretch>
                  <a:fillRect/>
                </a:stretch>
              </p:blipFill>
              <p:spPr>
                <a:xfrm>
                  <a:off x="252262" y="981306"/>
                  <a:ext cx="3003683" cy="2294850"/>
                </a:xfrm>
                <a:prstGeom prst="rect">
                  <a:avLst/>
                </a:prstGeom>
              </p:spPr>
            </p:pic>
            <p:pic>
              <p:nvPicPr>
                <p:cNvPr id="27" name="그림 26">
                  <a:extLst>
                    <a:ext uri="{FF2B5EF4-FFF2-40B4-BE49-F238E27FC236}">
                      <a16:creationId xmlns:a16="http://schemas.microsoft.com/office/drawing/2014/main" id="{5BFE14B0-4663-44DA-8D68-AFEFE74BA4CD}"/>
                    </a:ext>
                  </a:extLst>
                </p:cNvPr>
                <p:cNvPicPr>
                  <a:picLocks noChangeAspect="1"/>
                </p:cNvPicPr>
                <p:nvPr/>
              </p:nvPicPr>
              <p:blipFill>
                <a:blip r:embed="rId4"/>
                <a:stretch>
                  <a:fillRect/>
                </a:stretch>
              </p:blipFill>
              <p:spPr>
                <a:xfrm>
                  <a:off x="2295953" y="981306"/>
                  <a:ext cx="3003683" cy="2294850"/>
                </a:xfrm>
                <a:prstGeom prst="rect">
                  <a:avLst/>
                </a:prstGeom>
              </p:spPr>
            </p:pic>
            <p:pic>
              <p:nvPicPr>
                <p:cNvPr id="28" name="그림 27">
                  <a:extLst>
                    <a:ext uri="{FF2B5EF4-FFF2-40B4-BE49-F238E27FC236}">
                      <a16:creationId xmlns:a16="http://schemas.microsoft.com/office/drawing/2014/main" id="{3BED9B90-2D51-4A24-A190-68D907F93537}"/>
                    </a:ext>
                  </a:extLst>
                </p:cNvPr>
                <p:cNvPicPr>
                  <a:picLocks noChangeAspect="1"/>
                </p:cNvPicPr>
                <p:nvPr/>
              </p:nvPicPr>
              <p:blipFill>
                <a:blip r:embed="rId5"/>
                <a:stretch>
                  <a:fillRect/>
                </a:stretch>
              </p:blipFill>
              <p:spPr>
                <a:xfrm>
                  <a:off x="4339644" y="981306"/>
                  <a:ext cx="3003683" cy="2294850"/>
                </a:xfrm>
                <a:prstGeom prst="rect">
                  <a:avLst/>
                </a:prstGeom>
              </p:spPr>
            </p:pic>
          </p:grpSp>
          <p:grpSp>
            <p:nvGrpSpPr>
              <p:cNvPr id="42" name="그룹 41">
                <a:extLst>
                  <a:ext uri="{FF2B5EF4-FFF2-40B4-BE49-F238E27FC236}">
                    <a16:creationId xmlns:a16="http://schemas.microsoft.com/office/drawing/2014/main" id="{A4A17D66-BCBD-E0CE-5A26-4B80C5F032AB}"/>
                  </a:ext>
                </a:extLst>
              </p:cNvPr>
              <p:cNvGrpSpPr/>
              <p:nvPr/>
            </p:nvGrpSpPr>
            <p:grpSpPr>
              <a:xfrm>
                <a:off x="1686883" y="3261170"/>
                <a:ext cx="7074078" cy="2289201"/>
                <a:chOff x="2928921" y="1126632"/>
                <a:chExt cx="7074078" cy="2289201"/>
              </a:xfrm>
            </p:grpSpPr>
            <p:pic>
              <p:nvPicPr>
                <p:cNvPr id="43" name="그림 42">
                  <a:extLst>
                    <a:ext uri="{FF2B5EF4-FFF2-40B4-BE49-F238E27FC236}">
                      <a16:creationId xmlns:a16="http://schemas.microsoft.com/office/drawing/2014/main" id="{43AEE1E8-E711-0EAB-1A88-38D6C9AEF3DE}"/>
                    </a:ext>
                  </a:extLst>
                </p:cNvPr>
                <p:cNvPicPr>
                  <a:picLocks noChangeAspect="1"/>
                </p:cNvPicPr>
                <p:nvPr/>
              </p:nvPicPr>
              <p:blipFill>
                <a:blip r:embed="rId6"/>
                <a:stretch>
                  <a:fillRect/>
                </a:stretch>
              </p:blipFill>
              <p:spPr>
                <a:xfrm>
                  <a:off x="2928921" y="1126632"/>
                  <a:ext cx="2996290" cy="2289201"/>
                </a:xfrm>
                <a:prstGeom prst="rect">
                  <a:avLst/>
                </a:prstGeom>
              </p:spPr>
            </p:pic>
            <p:pic>
              <p:nvPicPr>
                <p:cNvPr id="44" name="그림 43">
                  <a:extLst>
                    <a:ext uri="{FF2B5EF4-FFF2-40B4-BE49-F238E27FC236}">
                      <a16:creationId xmlns:a16="http://schemas.microsoft.com/office/drawing/2014/main" id="{1677CF63-53E5-DEEF-4F76-B6B4AF072478}"/>
                    </a:ext>
                  </a:extLst>
                </p:cNvPr>
                <p:cNvPicPr>
                  <a:picLocks noChangeAspect="1"/>
                </p:cNvPicPr>
                <p:nvPr/>
              </p:nvPicPr>
              <p:blipFill>
                <a:blip r:embed="rId7"/>
                <a:stretch>
                  <a:fillRect/>
                </a:stretch>
              </p:blipFill>
              <p:spPr>
                <a:xfrm>
                  <a:off x="4967815" y="1126632"/>
                  <a:ext cx="2996290" cy="2289201"/>
                </a:xfrm>
                <a:prstGeom prst="rect">
                  <a:avLst/>
                </a:prstGeom>
              </p:spPr>
            </p:pic>
            <p:pic>
              <p:nvPicPr>
                <p:cNvPr id="45" name="그림 44">
                  <a:extLst>
                    <a:ext uri="{FF2B5EF4-FFF2-40B4-BE49-F238E27FC236}">
                      <a16:creationId xmlns:a16="http://schemas.microsoft.com/office/drawing/2014/main" id="{644DF0E7-1C64-46B8-D490-9EDFAD907176}"/>
                    </a:ext>
                  </a:extLst>
                </p:cNvPr>
                <p:cNvPicPr>
                  <a:picLocks noChangeAspect="1"/>
                </p:cNvPicPr>
                <p:nvPr/>
              </p:nvPicPr>
              <p:blipFill>
                <a:blip r:embed="rId8"/>
                <a:stretch>
                  <a:fillRect/>
                </a:stretch>
              </p:blipFill>
              <p:spPr>
                <a:xfrm>
                  <a:off x="7006709" y="1126632"/>
                  <a:ext cx="2996290" cy="2289201"/>
                </a:xfrm>
                <a:prstGeom prst="rect">
                  <a:avLst/>
                </a:prstGeom>
              </p:spPr>
            </p:pic>
          </p:grpSp>
        </p:grpSp>
        <p:sp>
          <p:nvSpPr>
            <p:cNvPr id="17" name="TextBox 16">
              <a:extLst>
                <a:ext uri="{FF2B5EF4-FFF2-40B4-BE49-F238E27FC236}">
                  <a16:creationId xmlns:a16="http://schemas.microsoft.com/office/drawing/2014/main" id="{FBD2E866-0D70-C73E-A90A-ABD27E8406D3}"/>
                </a:ext>
              </a:extLst>
            </p:cNvPr>
            <p:cNvSpPr txBox="1"/>
            <p:nvPr/>
          </p:nvSpPr>
          <p:spPr>
            <a:xfrm>
              <a:off x="2098193" y="738011"/>
              <a:ext cx="567891" cy="523220"/>
            </a:xfrm>
            <a:prstGeom prst="rect">
              <a:avLst/>
            </a:prstGeom>
            <a:noFill/>
          </p:spPr>
          <p:txBody>
            <a:bodyPr wrap="square" rtlCol="0">
              <a:spAutoFit/>
            </a:bodyPr>
            <a:lstStyle/>
            <a:p>
              <a:pPr algn="ctr"/>
              <a:r>
                <a:rPr lang="en-US" altLang="ko-KR" sz="2800"/>
                <a:t>(a)</a:t>
              </a:r>
              <a:endParaRPr lang="ko-KR" altLang="en-US" sz="2800"/>
            </a:p>
          </p:txBody>
        </p:sp>
        <p:sp>
          <p:nvSpPr>
            <p:cNvPr id="18" name="TextBox 17">
              <a:extLst>
                <a:ext uri="{FF2B5EF4-FFF2-40B4-BE49-F238E27FC236}">
                  <a16:creationId xmlns:a16="http://schemas.microsoft.com/office/drawing/2014/main" id="{294F1B92-6848-18BD-0155-0A42A4C9E0CA}"/>
                </a:ext>
              </a:extLst>
            </p:cNvPr>
            <p:cNvSpPr txBox="1"/>
            <p:nvPr/>
          </p:nvSpPr>
          <p:spPr>
            <a:xfrm>
              <a:off x="2098193" y="3075626"/>
              <a:ext cx="567891" cy="523220"/>
            </a:xfrm>
            <a:prstGeom prst="rect">
              <a:avLst/>
            </a:prstGeom>
            <a:noFill/>
          </p:spPr>
          <p:txBody>
            <a:bodyPr wrap="square" rtlCol="0">
              <a:spAutoFit/>
            </a:bodyPr>
            <a:lstStyle/>
            <a:p>
              <a:pPr algn="ctr"/>
              <a:r>
                <a:rPr lang="en-US" altLang="ko-KR" sz="2800"/>
                <a:t>(b)</a:t>
              </a:r>
              <a:endParaRPr lang="ko-KR" altLang="en-US" sz="2800"/>
            </a:p>
          </p:txBody>
        </p:sp>
        <p:grpSp>
          <p:nvGrpSpPr>
            <p:cNvPr id="8" name="그룹 7">
              <a:extLst>
                <a:ext uri="{FF2B5EF4-FFF2-40B4-BE49-F238E27FC236}">
                  <a16:creationId xmlns:a16="http://schemas.microsoft.com/office/drawing/2014/main" id="{055DFFBA-7907-841D-F044-DD18C7E842DB}"/>
                </a:ext>
              </a:extLst>
            </p:cNvPr>
            <p:cNvGrpSpPr/>
            <p:nvPr/>
          </p:nvGrpSpPr>
          <p:grpSpPr>
            <a:xfrm>
              <a:off x="5366343" y="1933575"/>
              <a:ext cx="888387" cy="920730"/>
              <a:chOff x="5366343" y="1933575"/>
              <a:chExt cx="888387" cy="920730"/>
            </a:xfrm>
          </p:grpSpPr>
          <p:pic>
            <p:nvPicPr>
              <p:cNvPr id="5" name="그림 4">
                <a:extLst>
                  <a:ext uri="{FF2B5EF4-FFF2-40B4-BE49-F238E27FC236}">
                    <a16:creationId xmlns:a16="http://schemas.microsoft.com/office/drawing/2014/main" id="{9C4D0C3C-4F31-6E2A-F2B1-EC4F9522CCAE}"/>
                  </a:ext>
                </a:extLst>
              </p:cNvPr>
              <p:cNvPicPr>
                <a:picLocks noChangeAspect="1"/>
              </p:cNvPicPr>
              <p:nvPr/>
            </p:nvPicPr>
            <p:blipFill>
              <a:blip r:embed="rId9"/>
              <a:stretch>
                <a:fillRect/>
              </a:stretch>
            </p:blipFill>
            <p:spPr>
              <a:xfrm>
                <a:off x="5366343" y="1933575"/>
                <a:ext cx="509540" cy="920730"/>
              </a:xfrm>
              <a:prstGeom prst="rect">
                <a:avLst/>
              </a:prstGeom>
            </p:spPr>
          </p:pic>
          <p:pic>
            <p:nvPicPr>
              <p:cNvPr id="6" name="그림 5">
                <a:extLst>
                  <a:ext uri="{FF2B5EF4-FFF2-40B4-BE49-F238E27FC236}">
                    <a16:creationId xmlns:a16="http://schemas.microsoft.com/office/drawing/2014/main" id="{C50342A6-1013-7D87-1792-984165C1DBD0}"/>
                  </a:ext>
                </a:extLst>
              </p:cNvPr>
              <p:cNvPicPr>
                <a:picLocks noChangeAspect="1"/>
              </p:cNvPicPr>
              <p:nvPr/>
            </p:nvPicPr>
            <p:blipFill>
              <a:blip r:embed="rId10"/>
              <a:stretch>
                <a:fillRect/>
              </a:stretch>
            </p:blipFill>
            <p:spPr>
              <a:xfrm>
                <a:off x="5897552" y="2459567"/>
                <a:ext cx="357178" cy="394738"/>
              </a:xfrm>
              <a:prstGeom prst="rect">
                <a:avLst/>
              </a:prstGeom>
            </p:spPr>
          </p:pic>
        </p:grpSp>
        <p:grpSp>
          <p:nvGrpSpPr>
            <p:cNvPr id="9" name="그룹 8">
              <a:extLst>
                <a:ext uri="{FF2B5EF4-FFF2-40B4-BE49-F238E27FC236}">
                  <a16:creationId xmlns:a16="http://schemas.microsoft.com/office/drawing/2014/main" id="{BB70F316-D26B-6B14-4EC4-7CD85FC2EB7A}"/>
                </a:ext>
              </a:extLst>
            </p:cNvPr>
            <p:cNvGrpSpPr/>
            <p:nvPr/>
          </p:nvGrpSpPr>
          <p:grpSpPr>
            <a:xfrm>
              <a:off x="7373797" y="4462707"/>
              <a:ext cx="1203739" cy="730114"/>
              <a:chOff x="7373797" y="4462707"/>
              <a:chExt cx="1203739" cy="730114"/>
            </a:xfrm>
          </p:grpSpPr>
          <p:pic>
            <p:nvPicPr>
              <p:cNvPr id="7" name="그림 6">
                <a:extLst>
                  <a:ext uri="{FF2B5EF4-FFF2-40B4-BE49-F238E27FC236}">
                    <a16:creationId xmlns:a16="http://schemas.microsoft.com/office/drawing/2014/main" id="{72A07408-DC49-2814-0E43-F40576DA3CC8}"/>
                  </a:ext>
                </a:extLst>
              </p:cNvPr>
              <p:cNvPicPr>
                <a:picLocks noChangeAspect="1"/>
              </p:cNvPicPr>
              <p:nvPr/>
            </p:nvPicPr>
            <p:blipFill>
              <a:blip r:embed="rId11"/>
              <a:stretch>
                <a:fillRect/>
              </a:stretch>
            </p:blipFill>
            <p:spPr>
              <a:xfrm>
                <a:off x="7373797" y="4462707"/>
                <a:ext cx="830404" cy="730114"/>
              </a:xfrm>
              <a:prstGeom prst="rect">
                <a:avLst/>
              </a:prstGeom>
            </p:spPr>
          </p:pic>
          <p:pic>
            <p:nvPicPr>
              <p:cNvPr id="64" name="그림 63">
                <a:extLst>
                  <a:ext uri="{FF2B5EF4-FFF2-40B4-BE49-F238E27FC236}">
                    <a16:creationId xmlns:a16="http://schemas.microsoft.com/office/drawing/2014/main" id="{DA3CF275-75D3-E7DD-56A5-4DE856C93582}"/>
                  </a:ext>
                </a:extLst>
              </p:cNvPr>
              <p:cNvPicPr>
                <a:picLocks noChangeAspect="1"/>
              </p:cNvPicPr>
              <p:nvPr/>
            </p:nvPicPr>
            <p:blipFill>
              <a:blip r:embed="rId10"/>
              <a:stretch>
                <a:fillRect/>
              </a:stretch>
            </p:blipFill>
            <p:spPr>
              <a:xfrm>
                <a:off x="8220358" y="4798083"/>
                <a:ext cx="357178" cy="394738"/>
              </a:xfrm>
              <a:prstGeom prst="rect">
                <a:avLst/>
              </a:prstGeom>
            </p:spPr>
          </p:pic>
        </p:grpSp>
      </p:grpSp>
    </p:spTree>
    <p:extLst>
      <p:ext uri="{BB962C8B-B14F-4D97-AF65-F5344CB8AC3E}">
        <p14:creationId xmlns:p14="http://schemas.microsoft.com/office/powerpoint/2010/main" val="19597638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그룹 28">
            <a:extLst>
              <a:ext uri="{FF2B5EF4-FFF2-40B4-BE49-F238E27FC236}">
                <a16:creationId xmlns:a16="http://schemas.microsoft.com/office/drawing/2014/main" id="{DB3C4EC8-3C8A-2D1F-58D9-DF594C66D799}"/>
              </a:ext>
            </a:extLst>
          </p:cNvPr>
          <p:cNvGrpSpPr/>
          <p:nvPr/>
        </p:nvGrpSpPr>
        <p:grpSpPr>
          <a:xfrm>
            <a:off x="787966" y="-67732"/>
            <a:ext cx="10533183" cy="6410945"/>
            <a:chOff x="734614" y="0"/>
            <a:chExt cx="10533183" cy="6410945"/>
          </a:xfrm>
        </p:grpSpPr>
        <p:grpSp>
          <p:nvGrpSpPr>
            <p:cNvPr id="25" name="그룹 24">
              <a:extLst>
                <a:ext uri="{FF2B5EF4-FFF2-40B4-BE49-F238E27FC236}">
                  <a16:creationId xmlns:a16="http://schemas.microsoft.com/office/drawing/2014/main" id="{C9C760B0-A10A-977D-B9FC-B29D3C59922E}"/>
                </a:ext>
              </a:extLst>
            </p:cNvPr>
            <p:cNvGrpSpPr/>
            <p:nvPr/>
          </p:nvGrpSpPr>
          <p:grpSpPr>
            <a:xfrm>
              <a:off x="734614" y="2950"/>
              <a:ext cx="10528421" cy="5741118"/>
              <a:chOff x="734614" y="2950"/>
              <a:chExt cx="10528421" cy="5741118"/>
            </a:xfrm>
          </p:grpSpPr>
          <p:grpSp>
            <p:nvGrpSpPr>
              <p:cNvPr id="22" name="그룹 21">
                <a:extLst>
                  <a:ext uri="{FF2B5EF4-FFF2-40B4-BE49-F238E27FC236}">
                    <a16:creationId xmlns:a16="http://schemas.microsoft.com/office/drawing/2014/main" id="{C7F3DB60-A5AC-9475-6D37-9A9FF18249A1}"/>
                  </a:ext>
                </a:extLst>
              </p:cNvPr>
              <p:cNvGrpSpPr/>
              <p:nvPr/>
            </p:nvGrpSpPr>
            <p:grpSpPr>
              <a:xfrm>
                <a:off x="734614" y="2950"/>
                <a:ext cx="10528421" cy="3291360"/>
                <a:chOff x="643477" y="2950"/>
                <a:chExt cx="10528421" cy="3291360"/>
              </a:xfrm>
            </p:grpSpPr>
            <p:grpSp>
              <p:nvGrpSpPr>
                <p:cNvPr id="19" name="그룹 18">
                  <a:extLst>
                    <a:ext uri="{FF2B5EF4-FFF2-40B4-BE49-F238E27FC236}">
                      <a16:creationId xmlns:a16="http://schemas.microsoft.com/office/drawing/2014/main" id="{08957940-DAD7-E7B2-2B04-C097D7E0EBB0}"/>
                    </a:ext>
                  </a:extLst>
                </p:cNvPr>
                <p:cNvGrpSpPr/>
                <p:nvPr/>
              </p:nvGrpSpPr>
              <p:grpSpPr>
                <a:xfrm>
                  <a:off x="3945732" y="2950"/>
                  <a:ext cx="7226166" cy="3291360"/>
                  <a:chOff x="3945732" y="2950"/>
                  <a:chExt cx="7226166" cy="3291360"/>
                </a:xfrm>
              </p:grpSpPr>
              <p:grpSp>
                <p:nvGrpSpPr>
                  <p:cNvPr id="12" name="그룹 11">
                    <a:extLst>
                      <a:ext uri="{FF2B5EF4-FFF2-40B4-BE49-F238E27FC236}">
                        <a16:creationId xmlns:a16="http://schemas.microsoft.com/office/drawing/2014/main" id="{9BE94C31-A6B4-FB6B-0061-2F0E1FED8BC2}"/>
                      </a:ext>
                    </a:extLst>
                  </p:cNvPr>
                  <p:cNvGrpSpPr/>
                  <p:nvPr/>
                </p:nvGrpSpPr>
                <p:grpSpPr>
                  <a:xfrm>
                    <a:off x="3945732" y="2950"/>
                    <a:ext cx="7226166" cy="3291360"/>
                    <a:chOff x="3549566" y="2950"/>
                    <a:chExt cx="7226166" cy="3291360"/>
                  </a:xfrm>
                </p:grpSpPr>
                <p:pic>
                  <p:nvPicPr>
                    <p:cNvPr id="8" name="그림 7">
                      <a:extLst>
                        <a:ext uri="{FF2B5EF4-FFF2-40B4-BE49-F238E27FC236}">
                          <a16:creationId xmlns:a16="http://schemas.microsoft.com/office/drawing/2014/main" id="{9CFAF73F-6FE8-FEB1-A8EA-CB58A482E0BA}"/>
                        </a:ext>
                      </a:extLst>
                    </p:cNvPr>
                    <p:cNvPicPr>
                      <a:picLocks noChangeAspect="1"/>
                    </p:cNvPicPr>
                    <p:nvPr/>
                  </p:nvPicPr>
                  <p:blipFill>
                    <a:blip r:embed="rId2"/>
                    <a:stretch>
                      <a:fillRect/>
                    </a:stretch>
                  </p:blipFill>
                  <p:spPr>
                    <a:xfrm>
                      <a:off x="3549566" y="5010"/>
                      <a:ext cx="4305300" cy="3289300"/>
                    </a:xfrm>
                    <a:prstGeom prst="rect">
                      <a:avLst/>
                    </a:prstGeom>
                  </p:spPr>
                </p:pic>
                <p:pic>
                  <p:nvPicPr>
                    <p:cNvPr id="10" name="그림 9">
                      <a:extLst>
                        <a:ext uri="{FF2B5EF4-FFF2-40B4-BE49-F238E27FC236}">
                          <a16:creationId xmlns:a16="http://schemas.microsoft.com/office/drawing/2014/main" id="{9C390F87-5916-8F52-EFC6-4691E2BCA3E5}"/>
                        </a:ext>
                      </a:extLst>
                    </p:cNvPr>
                    <p:cNvPicPr>
                      <a:picLocks noChangeAspect="1"/>
                    </p:cNvPicPr>
                    <p:nvPr/>
                  </p:nvPicPr>
                  <p:blipFill>
                    <a:blip r:embed="rId3"/>
                    <a:stretch>
                      <a:fillRect/>
                    </a:stretch>
                  </p:blipFill>
                  <p:spPr>
                    <a:xfrm>
                      <a:off x="6470432" y="2950"/>
                      <a:ext cx="4305300" cy="3289300"/>
                    </a:xfrm>
                    <a:prstGeom prst="rect">
                      <a:avLst/>
                    </a:prstGeom>
                  </p:spPr>
                </p:pic>
              </p:grpSp>
              <p:pic>
                <p:nvPicPr>
                  <p:cNvPr id="16" name="그림 15">
                    <a:extLst>
                      <a:ext uri="{FF2B5EF4-FFF2-40B4-BE49-F238E27FC236}">
                        <a16:creationId xmlns:a16="http://schemas.microsoft.com/office/drawing/2014/main" id="{A98F8ACA-A790-29F8-E60A-868C3B9FD857}"/>
                      </a:ext>
                    </a:extLst>
                  </p:cNvPr>
                  <p:cNvPicPr>
                    <a:picLocks noChangeAspect="1"/>
                  </p:cNvPicPr>
                  <p:nvPr/>
                </p:nvPicPr>
                <p:blipFill>
                  <a:blip r:embed="rId4"/>
                  <a:stretch>
                    <a:fillRect/>
                  </a:stretch>
                </p:blipFill>
                <p:spPr>
                  <a:xfrm>
                    <a:off x="4809158" y="1264286"/>
                    <a:ext cx="748400" cy="1352346"/>
                  </a:xfrm>
                  <a:prstGeom prst="rect">
                    <a:avLst/>
                  </a:prstGeom>
                </p:spPr>
              </p:pic>
              <p:pic>
                <p:nvPicPr>
                  <p:cNvPr id="17" name="그림 16">
                    <a:extLst>
                      <a:ext uri="{FF2B5EF4-FFF2-40B4-BE49-F238E27FC236}">
                        <a16:creationId xmlns:a16="http://schemas.microsoft.com/office/drawing/2014/main" id="{9F4C10A5-529B-65BB-9136-4C43E0B42EC4}"/>
                      </a:ext>
                    </a:extLst>
                  </p:cNvPr>
                  <p:cNvPicPr>
                    <a:picLocks noChangeAspect="1"/>
                  </p:cNvPicPr>
                  <p:nvPr/>
                </p:nvPicPr>
                <p:blipFill>
                  <a:blip r:embed="rId5"/>
                  <a:stretch>
                    <a:fillRect/>
                  </a:stretch>
                </p:blipFill>
                <p:spPr>
                  <a:xfrm>
                    <a:off x="5594345" y="1748558"/>
                    <a:ext cx="727227" cy="868074"/>
                  </a:xfrm>
                  <a:prstGeom prst="rect">
                    <a:avLst/>
                  </a:prstGeom>
                </p:spPr>
              </p:pic>
            </p:grpSp>
            <p:sp>
              <p:nvSpPr>
                <p:cNvPr id="20" name="TextBox 19">
                  <a:extLst>
                    <a:ext uri="{FF2B5EF4-FFF2-40B4-BE49-F238E27FC236}">
                      <a16:creationId xmlns:a16="http://schemas.microsoft.com/office/drawing/2014/main" id="{B546F9ED-7847-4B36-8C2A-DEDC8FD3DE96}"/>
                    </a:ext>
                  </a:extLst>
                </p:cNvPr>
                <p:cNvSpPr txBox="1"/>
                <p:nvPr/>
              </p:nvSpPr>
              <p:spPr>
                <a:xfrm>
                  <a:off x="643477" y="67732"/>
                  <a:ext cx="567891" cy="461665"/>
                </a:xfrm>
                <a:prstGeom prst="rect">
                  <a:avLst/>
                </a:prstGeom>
                <a:noFill/>
              </p:spPr>
              <p:txBody>
                <a:bodyPr wrap="square" rtlCol="0">
                  <a:spAutoFit/>
                </a:bodyPr>
                <a:lstStyle/>
                <a:p>
                  <a:pPr algn="ctr"/>
                  <a:r>
                    <a:rPr lang="en-US" altLang="ko-KR" sz="2400"/>
                    <a:t>(a)</a:t>
                  </a:r>
                  <a:endParaRPr lang="ko-KR" altLang="en-US" sz="2400"/>
                </a:p>
              </p:txBody>
            </p:sp>
          </p:grpSp>
          <p:grpSp>
            <p:nvGrpSpPr>
              <p:cNvPr id="23" name="그룹 22">
                <a:extLst>
                  <a:ext uri="{FF2B5EF4-FFF2-40B4-BE49-F238E27FC236}">
                    <a16:creationId xmlns:a16="http://schemas.microsoft.com/office/drawing/2014/main" id="{2CCAA819-8382-133A-ADD1-68E57969B91A}"/>
                  </a:ext>
                </a:extLst>
              </p:cNvPr>
              <p:cNvGrpSpPr/>
              <p:nvPr/>
            </p:nvGrpSpPr>
            <p:grpSpPr>
              <a:xfrm>
                <a:off x="734614" y="3199438"/>
                <a:ext cx="9003630" cy="2544630"/>
                <a:chOff x="647328" y="3591325"/>
                <a:chExt cx="9003630" cy="2544630"/>
              </a:xfrm>
            </p:grpSpPr>
            <p:grpSp>
              <p:nvGrpSpPr>
                <p:cNvPr id="18" name="그룹 17">
                  <a:extLst>
                    <a:ext uri="{FF2B5EF4-FFF2-40B4-BE49-F238E27FC236}">
                      <a16:creationId xmlns:a16="http://schemas.microsoft.com/office/drawing/2014/main" id="{4EBE0C8B-423B-0123-8C48-1ED1D91CFAA1}"/>
                    </a:ext>
                  </a:extLst>
                </p:cNvPr>
                <p:cNvGrpSpPr/>
                <p:nvPr/>
              </p:nvGrpSpPr>
              <p:grpSpPr>
                <a:xfrm>
                  <a:off x="7721495" y="5108162"/>
                  <a:ext cx="1929463" cy="1027793"/>
                  <a:chOff x="7721495" y="5231987"/>
                  <a:chExt cx="1929463" cy="1027793"/>
                </a:xfrm>
              </p:grpSpPr>
              <p:pic>
                <p:nvPicPr>
                  <p:cNvPr id="14" name="그림 13">
                    <a:extLst>
                      <a:ext uri="{FF2B5EF4-FFF2-40B4-BE49-F238E27FC236}">
                        <a16:creationId xmlns:a16="http://schemas.microsoft.com/office/drawing/2014/main" id="{8C525576-568D-6C55-F245-6B6B804375AF}"/>
                      </a:ext>
                    </a:extLst>
                  </p:cNvPr>
                  <p:cNvPicPr>
                    <a:picLocks noChangeAspect="1"/>
                  </p:cNvPicPr>
                  <p:nvPr/>
                </p:nvPicPr>
                <p:blipFill>
                  <a:blip r:embed="rId6"/>
                  <a:stretch>
                    <a:fillRect/>
                  </a:stretch>
                </p:blipFill>
                <p:spPr>
                  <a:xfrm>
                    <a:off x="7721495" y="5231987"/>
                    <a:ext cx="1161750" cy="1021443"/>
                  </a:xfrm>
                  <a:prstGeom prst="rect">
                    <a:avLst/>
                  </a:prstGeom>
                </p:spPr>
              </p:pic>
              <p:pic>
                <p:nvPicPr>
                  <p:cNvPr id="15" name="그림 14">
                    <a:extLst>
                      <a:ext uri="{FF2B5EF4-FFF2-40B4-BE49-F238E27FC236}">
                        <a16:creationId xmlns:a16="http://schemas.microsoft.com/office/drawing/2014/main" id="{970E8E47-7298-4654-2911-77000A635712}"/>
                      </a:ext>
                    </a:extLst>
                  </p:cNvPr>
                  <p:cNvPicPr>
                    <a:picLocks noChangeAspect="1"/>
                  </p:cNvPicPr>
                  <p:nvPr/>
                </p:nvPicPr>
                <p:blipFill>
                  <a:blip r:embed="rId5"/>
                  <a:stretch>
                    <a:fillRect/>
                  </a:stretch>
                </p:blipFill>
                <p:spPr>
                  <a:xfrm>
                    <a:off x="8923731" y="5391706"/>
                    <a:ext cx="727227" cy="868074"/>
                  </a:xfrm>
                  <a:prstGeom prst="rect">
                    <a:avLst/>
                  </a:prstGeom>
                </p:spPr>
              </p:pic>
            </p:grpSp>
            <p:sp>
              <p:nvSpPr>
                <p:cNvPr id="21" name="TextBox 20">
                  <a:extLst>
                    <a:ext uri="{FF2B5EF4-FFF2-40B4-BE49-F238E27FC236}">
                      <a16:creationId xmlns:a16="http://schemas.microsoft.com/office/drawing/2014/main" id="{128D89B5-E6C9-BA75-E2B3-21A8014B020C}"/>
                    </a:ext>
                  </a:extLst>
                </p:cNvPr>
                <p:cNvSpPr txBox="1"/>
                <p:nvPr/>
              </p:nvSpPr>
              <p:spPr>
                <a:xfrm>
                  <a:off x="647328" y="3591325"/>
                  <a:ext cx="567891" cy="461665"/>
                </a:xfrm>
                <a:prstGeom prst="rect">
                  <a:avLst/>
                </a:prstGeom>
                <a:noFill/>
              </p:spPr>
              <p:txBody>
                <a:bodyPr wrap="square" rtlCol="0">
                  <a:spAutoFit/>
                </a:bodyPr>
                <a:lstStyle/>
                <a:p>
                  <a:pPr algn="ctr"/>
                  <a:r>
                    <a:rPr lang="en-US" altLang="ko-KR" sz="2400"/>
                    <a:t>(b)</a:t>
                  </a:r>
                  <a:endParaRPr lang="ko-KR" altLang="en-US" sz="2400"/>
                </a:p>
              </p:txBody>
            </p:sp>
          </p:grpSp>
        </p:grpSp>
        <p:pic>
          <p:nvPicPr>
            <p:cNvPr id="5" name="그림 4">
              <a:extLst>
                <a:ext uri="{FF2B5EF4-FFF2-40B4-BE49-F238E27FC236}">
                  <a16:creationId xmlns:a16="http://schemas.microsoft.com/office/drawing/2014/main" id="{23C5C4A9-C3C1-DAD2-D954-420C7CAE64A9}"/>
                </a:ext>
              </a:extLst>
            </p:cNvPr>
            <p:cNvPicPr>
              <a:picLocks noChangeAspect="1"/>
            </p:cNvPicPr>
            <p:nvPr/>
          </p:nvPicPr>
          <p:blipFill>
            <a:blip r:embed="rId7"/>
            <a:stretch>
              <a:fillRect/>
            </a:stretch>
          </p:blipFill>
          <p:spPr>
            <a:xfrm>
              <a:off x="1104449" y="3104966"/>
              <a:ext cx="4305300" cy="3289300"/>
            </a:xfrm>
            <a:prstGeom prst="rect">
              <a:avLst/>
            </a:prstGeom>
          </p:spPr>
        </p:pic>
        <p:pic>
          <p:nvPicPr>
            <p:cNvPr id="13" name="그림 12">
              <a:extLst>
                <a:ext uri="{FF2B5EF4-FFF2-40B4-BE49-F238E27FC236}">
                  <a16:creationId xmlns:a16="http://schemas.microsoft.com/office/drawing/2014/main" id="{EF6D6644-5B2B-7DF5-563D-71AE22FE4EAF}"/>
                </a:ext>
              </a:extLst>
            </p:cNvPr>
            <p:cNvPicPr>
              <a:picLocks noChangeAspect="1"/>
            </p:cNvPicPr>
            <p:nvPr/>
          </p:nvPicPr>
          <p:blipFill>
            <a:blip r:embed="rId8"/>
            <a:stretch>
              <a:fillRect/>
            </a:stretch>
          </p:blipFill>
          <p:spPr>
            <a:xfrm>
              <a:off x="4034561" y="3121645"/>
              <a:ext cx="4305300" cy="3289300"/>
            </a:xfrm>
            <a:prstGeom prst="rect">
              <a:avLst/>
            </a:prstGeom>
          </p:spPr>
        </p:pic>
        <p:pic>
          <p:nvPicPr>
            <p:cNvPr id="26" name="그림 25">
              <a:extLst>
                <a:ext uri="{FF2B5EF4-FFF2-40B4-BE49-F238E27FC236}">
                  <a16:creationId xmlns:a16="http://schemas.microsoft.com/office/drawing/2014/main" id="{4003D809-4792-6A4D-A0DA-0CB7321086E4}"/>
                </a:ext>
              </a:extLst>
            </p:cNvPr>
            <p:cNvPicPr>
              <a:picLocks noChangeAspect="1"/>
            </p:cNvPicPr>
            <p:nvPr/>
          </p:nvPicPr>
          <p:blipFill>
            <a:blip r:embed="rId9"/>
            <a:stretch>
              <a:fillRect/>
            </a:stretch>
          </p:blipFill>
          <p:spPr>
            <a:xfrm>
              <a:off x="6962497" y="3116871"/>
              <a:ext cx="4305300" cy="3289300"/>
            </a:xfrm>
            <a:prstGeom prst="rect">
              <a:avLst/>
            </a:prstGeom>
          </p:spPr>
        </p:pic>
        <p:pic>
          <p:nvPicPr>
            <p:cNvPr id="28" name="그림 27">
              <a:extLst>
                <a:ext uri="{FF2B5EF4-FFF2-40B4-BE49-F238E27FC236}">
                  <a16:creationId xmlns:a16="http://schemas.microsoft.com/office/drawing/2014/main" id="{F0DE2C29-AE15-0947-E313-608425588863}"/>
                </a:ext>
              </a:extLst>
            </p:cNvPr>
            <p:cNvPicPr>
              <a:picLocks noChangeAspect="1"/>
            </p:cNvPicPr>
            <p:nvPr/>
          </p:nvPicPr>
          <p:blipFill>
            <a:blip r:embed="rId10"/>
            <a:stretch>
              <a:fillRect/>
            </a:stretch>
          </p:blipFill>
          <p:spPr>
            <a:xfrm>
              <a:off x="1108735" y="0"/>
              <a:ext cx="4305300" cy="3289300"/>
            </a:xfrm>
            <a:prstGeom prst="rect">
              <a:avLst/>
            </a:prstGeom>
          </p:spPr>
        </p:pic>
      </p:grpSp>
    </p:spTree>
    <p:extLst>
      <p:ext uri="{BB962C8B-B14F-4D97-AF65-F5344CB8AC3E}">
        <p14:creationId xmlns:p14="http://schemas.microsoft.com/office/powerpoint/2010/main" val="31137533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26B2BB-23EC-61EA-0A18-110803CC939D}"/>
              </a:ext>
            </a:extLst>
          </p:cNvPr>
          <p:cNvSpPr txBox="1"/>
          <p:nvPr/>
        </p:nvSpPr>
        <p:spPr>
          <a:xfrm>
            <a:off x="276726" y="216915"/>
            <a:ext cx="6097604" cy="738664"/>
          </a:xfrm>
          <a:prstGeom prst="rect">
            <a:avLst/>
          </a:prstGeom>
          <a:noFill/>
        </p:spPr>
        <p:txBody>
          <a:bodyPr wrap="square">
            <a:spAutoFit/>
          </a:bodyPr>
          <a:lstStyle/>
          <a:p>
            <a:r>
              <a:rPr lang="en-US" altLang="ko-KR" sz="1400" b="1"/>
              <a:t>3. Results and Discussion (Fig.2~4 +a)</a:t>
            </a:r>
          </a:p>
          <a:p>
            <a:pPr marL="800100" lvl="1" indent="-342900">
              <a:buAutoNum type="arabicPeriod"/>
            </a:pPr>
            <a:r>
              <a:rPr lang="ko-KR" altLang="en-US" sz="1400"/>
              <a:t>그래프 결과 설명</a:t>
            </a:r>
            <a:endParaRPr lang="en-US" altLang="ko-KR" sz="1400"/>
          </a:p>
          <a:p>
            <a:pPr marL="800100" lvl="1" indent="-342900">
              <a:buAutoNum type="arabicPeriod"/>
            </a:pPr>
            <a:r>
              <a:rPr lang="ko-KR" altLang="en-US" sz="1400"/>
              <a:t>결과가 나오게 된 원인 설명</a:t>
            </a:r>
            <a:endParaRPr lang="en-US" altLang="ko-KR" sz="1400"/>
          </a:p>
        </p:txBody>
      </p:sp>
      <p:sp>
        <p:nvSpPr>
          <p:cNvPr id="4" name="TextBox 3">
            <a:extLst>
              <a:ext uri="{FF2B5EF4-FFF2-40B4-BE49-F238E27FC236}">
                <a16:creationId xmlns:a16="http://schemas.microsoft.com/office/drawing/2014/main" id="{903E3B3F-2053-3F05-2F34-E980F663A7C8}"/>
              </a:ext>
            </a:extLst>
          </p:cNvPr>
          <p:cNvSpPr txBox="1"/>
          <p:nvPr/>
        </p:nvSpPr>
        <p:spPr>
          <a:xfrm>
            <a:off x="814939" y="1107836"/>
            <a:ext cx="10627895" cy="231935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a:solidFill>
                  <a:srgbClr val="FF0000"/>
                </a:solidFill>
                <a:latin typeface="noto"/>
              </a:rPr>
              <a:t>Fig2.a</a:t>
            </a:r>
            <a:r>
              <a:rPr lang="ko-KR" altLang="en-US" sz="1400">
                <a:solidFill>
                  <a:srgbClr val="000000"/>
                </a:solidFill>
                <a:latin typeface="noto"/>
              </a:rPr>
              <a:t>는 </a:t>
            </a:r>
            <a:r>
              <a:rPr lang="en-US" altLang="ko-KR" sz="1400">
                <a:solidFill>
                  <a:srgbClr val="000000"/>
                </a:solidFill>
                <a:latin typeface="noto"/>
              </a:rPr>
              <a:t>dipole source</a:t>
            </a:r>
            <a:r>
              <a:rPr lang="ko-KR" altLang="en-US" sz="1400">
                <a:solidFill>
                  <a:srgbClr val="000000"/>
                </a:solidFill>
                <a:latin typeface="noto"/>
              </a:rPr>
              <a:t>가 </a:t>
            </a:r>
            <a:r>
              <a:rPr lang="en-US" altLang="ko-KR" sz="1400">
                <a:solidFill>
                  <a:srgbClr val="000000"/>
                </a:solidFill>
                <a:latin typeface="noto"/>
              </a:rPr>
              <a:t>sidewall</a:t>
            </a:r>
            <a:r>
              <a:rPr lang="ko-KR" altLang="en-US" sz="1400">
                <a:solidFill>
                  <a:srgbClr val="000000"/>
                </a:solidFill>
                <a:latin typeface="noto"/>
              </a:rPr>
              <a:t>의 </a:t>
            </a:r>
            <a:r>
              <a:rPr lang="en-US" altLang="ko-KR" sz="1400">
                <a:solidFill>
                  <a:srgbClr val="000000"/>
                </a:solidFill>
                <a:latin typeface="noto"/>
              </a:rPr>
              <a:t>MQW </a:t>
            </a:r>
            <a:r>
              <a:rPr lang="ko-KR" altLang="en-US" sz="1400">
                <a:solidFill>
                  <a:srgbClr val="000000"/>
                </a:solidFill>
                <a:latin typeface="noto"/>
              </a:rPr>
              <a:t>중심에 위치할 때</a:t>
            </a:r>
            <a:r>
              <a:rPr lang="en-US" altLang="ko-KR" sz="1400">
                <a:solidFill>
                  <a:srgbClr val="000000"/>
                </a:solidFill>
                <a:latin typeface="noto"/>
              </a:rPr>
              <a:t>, x</a:t>
            </a:r>
            <a:r>
              <a:rPr lang="ko-KR" altLang="en-US" sz="1400">
                <a:solidFill>
                  <a:srgbClr val="000000"/>
                </a:solidFill>
                <a:latin typeface="noto"/>
              </a:rPr>
              <a:t> 위치 변화에 따른 </a:t>
            </a:r>
            <a:r>
              <a:rPr lang="en-US" altLang="ko-KR" sz="1400">
                <a:solidFill>
                  <a:srgbClr val="000000"/>
                </a:solidFill>
                <a:latin typeface="noto"/>
              </a:rPr>
              <a:t>LEE </a:t>
            </a:r>
            <a:r>
              <a:rPr lang="ko-KR" altLang="en-US" sz="1400">
                <a:solidFill>
                  <a:srgbClr val="000000"/>
                </a:solidFill>
                <a:latin typeface="noto"/>
              </a:rPr>
              <a:t>경향성을 나타낸 그래프이다</a:t>
            </a:r>
            <a:r>
              <a:rPr lang="en-US" altLang="ko-KR" sz="1400">
                <a:solidFill>
                  <a:srgbClr val="000000"/>
                </a:solidFill>
                <a:latin typeface="noto"/>
              </a:rPr>
              <a:t>.</a:t>
            </a:r>
          </a:p>
          <a:p>
            <a:pPr marL="285750" indent="-285750">
              <a:lnSpc>
                <a:spcPct val="150000"/>
              </a:lnSpc>
              <a:buFont typeface="Arial" panose="020B0604020202020204" pitchFamily="34" charset="0"/>
              <a:buChar char="•"/>
            </a:pPr>
            <a:r>
              <a:rPr lang="ko-KR" altLang="en-US" sz="1400">
                <a:solidFill>
                  <a:srgbClr val="000000"/>
                </a:solidFill>
                <a:latin typeface="noto"/>
              </a:rPr>
              <a:t>세 가지 그래프는 왼쪽에서부터 각각 </a:t>
            </a:r>
            <a:r>
              <a:rPr lang="en-US" altLang="ko-KR" sz="1400">
                <a:solidFill>
                  <a:srgbClr val="000000"/>
                </a:solidFill>
                <a:latin typeface="noto"/>
              </a:rPr>
              <a:t>x, y, z</a:t>
            </a:r>
            <a:r>
              <a:rPr lang="ko-KR" altLang="en-US" sz="1400">
                <a:solidFill>
                  <a:srgbClr val="000000"/>
                </a:solidFill>
                <a:latin typeface="noto"/>
              </a:rPr>
              <a:t> 방향으로 </a:t>
            </a:r>
            <a:r>
              <a:rPr lang="ko-KR" altLang="en-US" sz="1400" err="1">
                <a:solidFill>
                  <a:srgbClr val="000000"/>
                </a:solidFill>
                <a:latin typeface="noto"/>
              </a:rPr>
              <a:t>다이폴이</a:t>
            </a:r>
            <a:r>
              <a:rPr lang="ko-KR" altLang="en-US" sz="1400">
                <a:solidFill>
                  <a:srgbClr val="000000"/>
                </a:solidFill>
                <a:latin typeface="noto"/>
              </a:rPr>
              <a:t> 진동 할 때의 의존성이다</a:t>
            </a:r>
            <a:r>
              <a:rPr lang="en-US" altLang="ko-KR" sz="1400">
                <a:solidFill>
                  <a:srgbClr val="000000"/>
                </a:solidFill>
                <a:latin typeface="noto"/>
              </a:rPr>
              <a:t>.</a:t>
            </a:r>
          </a:p>
          <a:p>
            <a:pPr marL="285750" indent="-285750">
              <a:lnSpc>
                <a:spcPct val="150000"/>
              </a:lnSpc>
              <a:buFont typeface="Arial" panose="020B0604020202020204" pitchFamily="34" charset="0"/>
              <a:buChar char="•"/>
            </a:pPr>
            <a:r>
              <a:rPr lang="en-US" altLang="ko-KR" sz="1400">
                <a:solidFill>
                  <a:srgbClr val="000000"/>
                </a:solidFill>
                <a:latin typeface="noto"/>
              </a:rPr>
              <a:t>Dipole </a:t>
            </a:r>
            <a:r>
              <a:rPr lang="ko-KR" altLang="en-US" sz="1400">
                <a:solidFill>
                  <a:srgbClr val="000000"/>
                </a:solidFill>
                <a:latin typeface="noto"/>
              </a:rPr>
              <a:t>진동방향이 </a:t>
            </a:r>
            <a:r>
              <a:rPr lang="en-US" altLang="ko-KR" sz="1400">
                <a:solidFill>
                  <a:srgbClr val="000000"/>
                </a:solidFill>
                <a:latin typeface="noto"/>
              </a:rPr>
              <a:t>x</a:t>
            </a:r>
            <a:r>
              <a:rPr lang="ko-KR" altLang="en-US" sz="1400">
                <a:solidFill>
                  <a:srgbClr val="000000"/>
                </a:solidFill>
                <a:latin typeface="noto"/>
              </a:rPr>
              <a:t>방향일 때</a:t>
            </a:r>
            <a:r>
              <a:rPr lang="en-US" altLang="ko-KR" sz="1400">
                <a:solidFill>
                  <a:srgbClr val="000000"/>
                </a:solidFill>
                <a:latin typeface="noto"/>
              </a:rPr>
              <a:t>, LEE</a:t>
            </a:r>
            <a:r>
              <a:rPr lang="ko-KR" altLang="en-US" sz="1400">
                <a:solidFill>
                  <a:srgbClr val="000000"/>
                </a:solidFill>
                <a:latin typeface="noto"/>
              </a:rPr>
              <a:t>는 </a:t>
            </a:r>
            <a:r>
              <a:rPr lang="en-US" altLang="ko-KR" sz="1400">
                <a:solidFill>
                  <a:srgbClr val="000000"/>
                </a:solidFill>
                <a:latin typeface="noto"/>
              </a:rPr>
              <a:t>source </a:t>
            </a:r>
            <a:r>
              <a:rPr lang="ko-KR" altLang="en-US" sz="1400">
                <a:solidFill>
                  <a:srgbClr val="000000"/>
                </a:solidFill>
                <a:latin typeface="noto"/>
              </a:rPr>
              <a:t>위치가 </a:t>
            </a:r>
            <a:r>
              <a:rPr lang="en-US" altLang="ko-KR" sz="1400">
                <a:solidFill>
                  <a:srgbClr val="000000"/>
                </a:solidFill>
                <a:latin typeface="noto"/>
              </a:rPr>
              <a:t>x</a:t>
            </a:r>
            <a:r>
              <a:rPr lang="ko-KR" altLang="en-US" sz="1400">
                <a:solidFill>
                  <a:srgbClr val="000000"/>
                </a:solidFill>
                <a:latin typeface="noto"/>
              </a:rPr>
              <a:t>방향을 따라 증가하여도 약 </a:t>
            </a:r>
            <a:r>
              <a:rPr lang="en-US" altLang="ko-KR" sz="1400">
                <a:solidFill>
                  <a:srgbClr val="000000"/>
                </a:solidFill>
                <a:latin typeface="noto"/>
              </a:rPr>
              <a:t>30%</a:t>
            </a:r>
            <a:r>
              <a:rPr lang="ko-KR" altLang="en-US" sz="1400">
                <a:solidFill>
                  <a:srgbClr val="000000"/>
                </a:solidFill>
                <a:latin typeface="noto"/>
              </a:rPr>
              <a:t>정도로 거의 일정하다</a:t>
            </a:r>
            <a:r>
              <a:rPr lang="en-US" altLang="ko-KR" sz="1400">
                <a:solidFill>
                  <a:srgbClr val="000000"/>
                </a:solidFill>
                <a:latin typeface="noto"/>
              </a:rPr>
              <a:t>.</a:t>
            </a:r>
          </a:p>
          <a:p>
            <a:pPr marL="285750" indent="-285750">
              <a:lnSpc>
                <a:spcPct val="150000"/>
              </a:lnSpc>
              <a:buFont typeface="Arial" panose="020B0604020202020204" pitchFamily="34" charset="0"/>
              <a:buChar char="•"/>
            </a:pPr>
            <a:r>
              <a:rPr lang="ko-KR" altLang="en-US" sz="1400">
                <a:solidFill>
                  <a:srgbClr val="000000"/>
                </a:solidFill>
                <a:latin typeface="noto"/>
              </a:rPr>
              <a:t>반면에 </a:t>
            </a:r>
            <a:r>
              <a:rPr lang="en-US" altLang="ko-KR" sz="1400">
                <a:solidFill>
                  <a:srgbClr val="000000"/>
                </a:solidFill>
                <a:latin typeface="noto"/>
              </a:rPr>
              <a:t>Dipole </a:t>
            </a:r>
            <a:r>
              <a:rPr lang="ko-KR" altLang="en-US" sz="1400">
                <a:solidFill>
                  <a:srgbClr val="000000"/>
                </a:solidFill>
                <a:latin typeface="noto"/>
              </a:rPr>
              <a:t>진동 방향이 </a:t>
            </a:r>
            <a:r>
              <a:rPr lang="en-US" altLang="ko-KR" sz="1400" err="1">
                <a:solidFill>
                  <a:srgbClr val="000000"/>
                </a:solidFill>
                <a:latin typeface="noto"/>
              </a:rPr>
              <a:t>y,z</a:t>
            </a:r>
            <a:r>
              <a:rPr lang="en-US" altLang="ko-KR" sz="1400">
                <a:solidFill>
                  <a:srgbClr val="000000"/>
                </a:solidFill>
                <a:latin typeface="noto"/>
              </a:rPr>
              <a:t> </a:t>
            </a:r>
            <a:r>
              <a:rPr lang="ko-KR" altLang="en-US" sz="1400">
                <a:solidFill>
                  <a:srgbClr val="000000"/>
                </a:solidFill>
                <a:latin typeface="noto"/>
              </a:rPr>
              <a:t>방향일 때</a:t>
            </a:r>
            <a:r>
              <a:rPr lang="en-US" altLang="ko-KR" sz="1400">
                <a:solidFill>
                  <a:srgbClr val="000000"/>
                </a:solidFill>
                <a:latin typeface="noto"/>
              </a:rPr>
              <a:t>, LEE</a:t>
            </a:r>
            <a:r>
              <a:rPr lang="ko-KR" altLang="en-US" sz="1400">
                <a:solidFill>
                  <a:srgbClr val="000000"/>
                </a:solidFill>
                <a:latin typeface="noto"/>
              </a:rPr>
              <a:t>는 </a:t>
            </a:r>
            <a:r>
              <a:rPr lang="en-US" altLang="ko-KR" sz="1400">
                <a:solidFill>
                  <a:srgbClr val="000000"/>
                </a:solidFill>
                <a:latin typeface="noto"/>
              </a:rPr>
              <a:t>source </a:t>
            </a:r>
            <a:r>
              <a:rPr lang="ko-KR" altLang="en-US" sz="1400">
                <a:solidFill>
                  <a:srgbClr val="000000"/>
                </a:solidFill>
                <a:latin typeface="noto"/>
              </a:rPr>
              <a:t>위치가 </a:t>
            </a:r>
            <a:r>
              <a:rPr lang="en-US" altLang="ko-KR" sz="1400">
                <a:solidFill>
                  <a:srgbClr val="000000"/>
                </a:solidFill>
                <a:latin typeface="noto"/>
              </a:rPr>
              <a:t>x</a:t>
            </a:r>
            <a:r>
              <a:rPr lang="ko-KR" altLang="en-US" sz="1400">
                <a:solidFill>
                  <a:srgbClr val="000000"/>
                </a:solidFill>
                <a:latin typeface="noto"/>
              </a:rPr>
              <a:t>방향을 따라 증가함에 따라 감소하였다</a:t>
            </a:r>
            <a:r>
              <a:rPr lang="en-US" altLang="ko-KR" sz="1400">
                <a:solidFill>
                  <a:srgbClr val="000000"/>
                </a:solidFill>
                <a:latin typeface="noto"/>
              </a:rPr>
              <a:t>.</a:t>
            </a:r>
          </a:p>
          <a:p>
            <a:pPr marL="285750" indent="-285750">
              <a:lnSpc>
                <a:spcPct val="150000"/>
              </a:lnSpc>
              <a:buFont typeface="Arial" panose="020B0604020202020204" pitchFamily="34" charset="0"/>
              <a:buChar char="•"/>
            </a:pPr>
            <a:r>
              <a:rPr lang="ko-KR" altLang="en-US" sz="1400">
                <a:solidFill>
                  <a:srgbClr val="000000"/>
                </a:solidFill>
                <a:latin typeface="noto"/>
              </a:rPr>
              <a:t>각각의 </a:t>
            </a:r>
            <a:r>
              <a:rPr lang="en-US" altLang="ko-KR" sz="1400">
                <a:solidFill>
                  <a:srgbClr val="000000"/>
                </a:solidFill>
                <a:latin typeface="noto"/>
              </a:rPr>
              <a:t>LEE </a:t>
            </a:r>
            <a:r>
              <a:rPr lang="ko-KR" altLang="en-US" sz="1400">
                <a:solidFill>
                  <a:srgbClr val="000000"/>
                </a:solidFill>
                <a:latin typeface="noto"/>
              </a:rPr>
              <a:t>감소 값은 약 </a:t>
            </a:r>
            <a:r>
              <a:rPr lang="en-US" altLang="ko-KR" sz="1400">
                <a:solidFill>
                  <a:srgbClr val="000000"/>
                </a:solidFill>
                <a:latin typeface="noto"/>
              </a:rPr>
              <a:t>50%~35%,</a:t>
            </a:r>
            <a:r>
              <a:rPr lang="ko-KR" altLang="en-US" sz="1400">
                <a:solidFill>
                  <a:srgbClr val="000000"/>
                </a:solidFill>
                <a:latin typeface="noto"/>
              </a:rPr>
              <a:t> 약 </a:t>
            </a:r>
            <a:r>
              <a:rPr lang="en-US" altLang="ko-KR" sz="1400">
                <a:solidFill>
                  <a:srgbClr val="000000"/>
                </a:solidFill>
                <a:latin typeface="noto"/>
              </a:rPr>
              <a:t>35%~20%</a:t>
            </a:r>
            <a:r>
              <a:rPr lang="ko-KR" altLang="en-US" sz="1400">
                <a:solidFill>
                  <a:srgbClr val="000000"/>
                </a:solidFill>
                <a:latin typeface="noto"/>
              </a:rPr>
              <a:t>이다</a:t>
            </a:r>
            <a:r>
              <a:rPr lang="en-US" altLang="ko-KR" sz="1400">
                <a:solidFill>
                  <a:srgbClr val="000000"/>
                </a:solidFill>
                <a:latin typeface="noto"/>
              </a:rPr>
              <a:t>.</a:t>
            </a:r>
          </a:p>
          <a:p>
            <a:pPr marL="285750" indent="-285750">
              <a:lnSpc>
                <a:spcPct val="150000"/>
              </a:lnSpc>
              <a:buFont typeface="Arial" panose="020B0604020202020204" pitchFamily="34" charset="0"/>
              <a:buChar char="•"/>
            </a:pPr>
            <a:r>
              <a:rPr lang="en-US" altLang="ko-KR" sz="1400">
                <a:solidFill>
                  <a:srgbClr val="000000"/>
                </a:solidFill>
                <a:latin typeface="noto"/>
              </a:rPr>
              <a:t>Dipole</a:t>
            </a:r>
            <a:r>
              <a:rPr lang="ko-KR" altLang="en-US" sz="1400">
                <a:solidFill>
                  <a:srgbClr val="000000"/>
                </a:solidFill>
                <a:latin typeface="noto"/>
              </a:rPr>
              <a:t>이 </a:t>
            </a:r>
            <a:r>
              <a:rPr lang="en-US" altLang="ko-KR" sz="1400">
                <a:solidFill>
                  <a:srgbClr val="000000"/>
                </a:solidFill>
                <a:latin typeface="noto"/>
              </a:rPr>
              <a:t>y</a:t>
            </a:r>
            <a:r>
              <a:rPr lang="ko-KR" altLang="en-US" sz="1400">
                <a:solidFill>
                  <a:srgbClr val="000000"/>
                </a:solidFill>
                <a:latin typeface="noto"/>
              </a:rPr>
              <a:t>방향으로 진동할 때가 </a:t>
            </a:r>
            <a:r>
              <a:rPr lang="en-US" altLang="ko-KR" sz="1400" err="1">
                <a:solidFill>
                  <a:srgbClr val="000000"/>
                </a:solidFill>
                <a:latin typeface="noto"/>
              </a:rPr>
              <a:t>x,z</a:t>
            </a:r>
            <a:r>
              <a:rPr lang="ko-KR" altLang="en-US" sz="1400">
                <a:solidFill>
                  <a:srgbClr val="000000"/>
                </a:solidFill>
                <a:latin typeface="noto"/>
              </a:rPr>
              <a:t>방향으로 진동하는 경우에 비해 전반적으로 큰 </a:t>
            </a:r>
            <a:r>
              <a:rPr lang="en-US" altLang="ko-KR" sz="1400">
                <a:solidFill>
                  <a:srgbClr val="000000"/>
                </a:solidFill>
                <a:latin typeface="noto"/>
              </a:rPr>
              <a:t>LEE </a:t>
            </a:r>
            <a:r>
              <a:rPr lang="ko-KR" altLang="en-US" sz="1400">
                <a:solidFill>
                  <a:srgbClr val="000000"/>
                </a:solidFill>
                <a:latin typeface="noto"/>
              </a:rPr>
              <a:t>값을 기록하고 있는 것에 대한 고찰은 뒤에서 추가적으로 알아보도록 하겠다</a:t>
            </a:r>
            <a:r>
              <a:rPr lang="en-US" altLang="ko-KR" sz="1400">
                <a:solidFill>
                  <a:srgbClr val="000000"/>
                </a:solidFill>
                <a:latin typeface="noto"/>
              </a:rPr>
              <a:t>.</a:t>
            </a:r>
          </a:p>
        </p:txBody>
      </p:sp>
      <p:sp>
        <p:nvSpPr>
          <p:cNvPr id="5" name="TextBox 4">
            <a:extLst>
              <a:ext uri="{FF2B5EF4-FFF2-40B4-BE49-F238E27FC236}">
                <a16:creationId xmlns:a16="http://schemas.microsoft.com/office/drawing/2014/main" id="{2C1800F4-B91E-3D05-C70D-5E0A4DA7D596}"/>
              </a:ext>
            </a:extLst>
          </p:cNvPr>
          <p:cNvSpPr txBox="1"/>
          <p:nvPr/>
        </p:nvSpPr>
        <p:spPr>
          <a:xfrm>
            <a:off x="814939" y="3798322"/>
            <a:ext cx="10866922" cy="232108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b="0" i="0">
                <a:solidFill>
                  <a:srgbClr val="FF0000"/>
                </a:solidFill>
                <a:effectLst/>
                <a:latin typeface="noto"/>
              </a:rPr>
              <a:t>Fig2.a </a:t>
            </a:r>
            <a:r>
              <a:rPr lang="en-US" altLang="ko-KR" sz="1400" b="0" i="0">
                <a:solidFill>
                  <a:srgbClr val="000000"/>
                </a:solidFill>
                <a:effectLst/>
                <a:latin typeface="noto"/>
              </a:rPr>
              <a:t>shows a tendency of averaged LEE depending on x position when the dipole source is placed in the center of MQW of sidewall.</a:t>
            </a:r>
          </a:p>
          <a:p>
            <a:pPr marL="285750" indent="-285750">
              <a:lnSpc>
                <a:spcPct val="150000"/>
              </a:lnSpc>
              <a:buFont typeface="Arial" panose="020B0604020202020204" pitchFamily="34" charset="0"/>
              <a:buChar char="•"/>
            </a:pPr>
            <a:r>
              <a:rPr lang="en-US" altLang="ko-KR" sz="1400" b="0" i="0">
                <a:solidFill>
                  <a:srgbClr val="000000"/>
                </a:solidFill>
                <a:effectLst/>
                <a:latin typeface="noto"/>
              </a:rPr>
              <a:t> Three types of averaged LEE are plotted as a function of x position along with each dipole polarization.</a:t>
            </a:r>
          </a:p>
          <a:p>
            <a:pPr marL="285750" indent="-285750">
              <a:lnSpc>
                <a:spcPct val="150000"/>
              </a:lnSpc>
              <a:buFont typeface="Arial" panose="020B0604020202020204" pitchFamily="34" charset="0"/>
              <a:buChar char="•"/>
            </a:pPr>
            <a:r>
              <a:rPr lang="en-US" altLang="ko-KR" sz="1400" b="0" i="0">
                <a:solidFill>
                  <a:srgbClr val="000000"/>
                </a:solidFill>
                <a:effectLst/>
                <a:latin typeface="noto"/>
              </a:rPr>
              <a:t>For x-polarization, though the source position recedes from the center of MQW, the LEE is constant at about 30%, whereas it decreases from the extending of the source position at the x-polarization.</a:t>
            </a:r>
          </a:p>
          <a:p>
            <a:pPr marL="285750" indent="-285750">
              <a:lnSpc>
                <a:spcPct val="150000"/>
              </a:lnSpc>
              <a:buFont typeface="Arial" panose="020B0604020202020204" pitchFamily="34" charset="0"/>
              <a:buChar char="•"/>
            </a:pPr>
            <a:r>
              <a:rPr lang="en-US" altLang="ko-KR" sz="1400" b="0" i="0">
                <a:solidFill>
                  <a:srgbClr val="000000"/>
                </a:solidFill>
                <a:effectLst/>
                <a:latin typeface="noto"/>
              </a:rPr>
              <a:t>The variation of LEE in y-polarization and z-polarization is estimated from 35% to 50% and from 20% to 35%, respectively.</a:t>
            </a:r>
          </a:p>
          <a:p>
            <a:pPr marL="285750" indent="-285750">
              <a:lnSpc>
                <a:spcPct val="150000"/>
              </a:lnSpc>
              <a:buFont typeface="Arial" panose="020B0604020202020204" pitchFamily="34" charset="0"/>
              <a:buChar char="•"/>
            </a:pPr>
            <a:r>
              <a:rPr lang="en-US" altLang="ko-KR" sz="1400">
                <a:solidFill>
                  <a:srgbClr val="000000"/>
                </a:solidFill>
                <a:latin typeface="noto"/>
              </a:rPr>
              <a:t>The phenomenon that all of the LEE of y-polarization is higher than other values of x- and z-polarization, which will be discussed after describing some important ramifications of the optical analysis in core-shell nanorod structure.</a:t>
            </a:r>
            <a:endParaRPr lang="en-US" altLang="ko-KR" sz="1400" b="0" i="0">
              <a:solidFill>
                <a:srgbClr val="000000"/>
              </a:solidFill>
              <a:effectLst/>
              <a:latin typeface="noto"/>
            </a:endParaRPr>
          </a:p>
        </p:txBody>
      </p:sp>
    </p:spTree>
    <p:extLst>
      <p:ext uri="{BB962C8B-B14F-4D97-AF65-F5344CB8AC3E}">
        <p14:creationId xmlns:p14="http://schemas.microsoft.com/office/powerpoint/2010/main" val="15096116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26B2BB-23EC-61EA-0A18-110803CC939D}"/>
              </a:ext>
            </a:extLst>
          </p:cNvPr>
          <p:cNvSpPr txBox="1"/>
          <p:nvPr/>
        </p:nvSpPr>
        <p:spPr>
          <a:xfrm>
            <a:off x="276726" y="216915"/>
            <a:ext cx="6097604" cy="738664"/>
          </a:xfrm>
          <a:prstGeom prst="rect">
            <a:avLst/>
          </a:prstGeom>
          <a:noFill/>
        </p:spPr>
        <p:txBody>
          <a:bodyPr wrap="square">
            <a:spAutoFit/>
          </a:bodyPr>
          <a:lstStyle/>
          <a:p>
            <a:r>
              <a:rPr lang="en-US" altLang="ko-KR" sz="1400" b="1"/>
              <a:t>3. Results and Discussion (Fig.2~4 +a)</a:t>
            </a:r>
          </a:p>
          <a:p>
            <a:pPr marL="800100" lvl="1" indent="-342900">
              <a:buAutoNum type="arabicPeriod"/>
            </a:pPr>
            <a:r>
              <a:rPr lang="ko-KR" altLang="en-US" sz="1400"/>
              <a:t>그래프 결과 설명</a:t>
            </a:r>
            <a:endParaRPr lang="en-US" altLang="ko-KR" sz="1400"/>
          </a:p>
          <a:p>
            <a:pPr marL="800100" lvl="1" indent="-342900">
              <a:buAutoNum type="arabicPeriod"/>
            </a:pPr>
            <a:r>
              <a:rPr lang="ko-KR" altLang="en-US" sz="1400"/>
              <a:t>결과가 나오게 된 원인 설명</a:t>
            </a:r>
            <a:endParaRPr lang="en-US" altLang="ko-KR" sz="1400"/>
          </a:p>
        </p:txBody>
      </p:sp>
      <p:sp>
        <p:nvSpPr>
          <p:cNvPr id="4" name="TextBox 3">
            <a:extLst>
              <a:ext uri="{FF2B5EF4-FFF2-40B4-BE49-F238E27FC236}">
                <a16:creationId xmlns:a16="http://schemas.microsoft.com/office/drawing/2014/main" id="{903E3B3F-2053-3F05-2F34-E980F663A7C8}"/>
              </a:ext>
            </a:extLst>
          </p:cNvPr>
          <p:cNvSpPr txBox="1"/>
          <p:nvPr/>
        </p:nvSpPr>
        <p:spPr>
          <a:xfrm>
            <a:off x="782052" y="1680469"/>
            <a:ext cx="10627895" cy="13498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a:solidFill>
                  <a:srgbClr val="FF0000"/>
                </a:solidFill>
                <a:latin typeface="noto"/>
              </a:rPr>
              <a:t>Fig2.b</a:t>
            </a:r>
            <a:r>
              <a:rPr lang="ko-KR" altLang="en-US" sz="1400">
                <a:solidFill>
                  <a:srgbClr val="000000"/>
                </a:solidFill>
                <a:latin typeface="noto"/>
              </a:rPr>
              <a:t>는 </a:t>
            </a:r>
            <a:r>
              <a:rPr lang="en-US" altLang="ko-KR" sz="1400">
                <a:solidFill>
                  <a:srgbClr val="000000"/>
                </a:solidFill>
                <a:latin typeface="noto"/>
              </a:rPr>
              <a:t>dipole source</a:t>
            </a:r>
            <a:r>
              <a:rPr lang="ko-KR" altLang="en-US" sz="1400">
                <a:solidFill>
                  <a:srgbClr val="000000"/>
                </a:solidFill>
                <a:latin typeface="noto"/>
              </a:rPr>
              <a:t>가 </a:t>
            </a:r>
            <a:r>
              <a:rPr lang="en-US" altLang="ko-KR" sz="1400">
                <a:solidFill>
                  <a:srgbClr val="000000"/>
                </a:solidFill>
                <a:latin typeface="noto"/>
              </a:rPr>
              <a:t>pyramid</a:t>
            </a:r>
            <a:r>
              <a:rPr lang="ko-KR" altLang="en-US" sz="1400">
                <a:solidFill>
                  <a:srgbClr val="000000"/>
                </a:solidFill>
                <a:latin typeface="noto"/>
              </a:rPr>
              <a:t>의 </a:t>
            </a:r>
            <a:r>
              <a:rPr lang="en-US" altLang="ko-KR" sz="1400">
                <a:solidFill>
                  <a:srgbClr val="000000"/>
                </a:solidFill>
                <a:latin typeface="noto"/>
              </a:rPr>
              <a:t>MQW </a:t>
            </a:r>
            <a:r>
              <a:rPr lang="ko-KR" altLang="en-US" sz="1400">
                <a:solidFill>
                  <a:srgbClr val="000000"/>
                </a:solidFill>
                <a:latin typeface="noto"/>
              </a:rPr>
              <a:t>중심에 위치할 때</a:t>
            </a:r>
            <a:r>
              <a:rPr lang="en-US" altLang="ko-KR" sz="1400">
                <a:solidFill>
                  <a:srgbClr val="000000"/>
                </a:solidFill>
                <a:latin typeface="noto"/>
              </a:rPr>
              <a:t>, x</a:t>
            </a:r>
            <a:r>
              <a:rPr lang="ko-KR" altLang="en-US" sz="1400">
                <a:solidFill>
                  <a:srgbClr val="000000"/>
                </a:solidFill>
                <a:latin typeface="noto"/>
              </a:rPr>
              <a:t> 위치 변화에 따른 </a:t>
            </a:r>
            <a:r>
              <a:rPr lang="en-US" altLang="ko-KR" sz="1400">
                <a:solidFill>
                  <a:srgbClr val="000000"/>
                </a:solidFill>
                <a:latin typeface="noto"/>
              </a:rPr>
              <a:t>LEE </a:t>
            </a:r>
            <a:r>
              <a:rPr lang="ko-KR" altLang="en-US" sz="1400">
                <a:solidFill>
                  <a:srgbClr val="000000"/>
                </a:solidFill>
                <a:latin typeface="noto"/>
              </a:rPr>
              <a:t>경향성을 나타낸 그래프이다</a:t>
            </a:r>
            <a:r>
              <a:rPr lang="en-US" altLang="ko-KR" sz="1400">
                <a:solidFill>
                  <a:srgbClr val="000000"/>
                </a:solidFill>
                <a:latin typeface="noto"/>
              </a:rPr>
              <a:t>.</a:t>
            </a:r>
          </a:p>
          <a:p>
            <a:pPr marL="285750" indent="-285750">
              <a:lnSpc>
                <a:spcPct val="150000"/>
              </a:lnSpc>
              <a:buFont typeface="Arial" panose="020B0604020202020204" pitchFamily="34" charset="0"/>
              <a:buChar char="•"/>
            </a:pPr>
            <a:r>
              <a:rPr lang="ko-KR" altLang="en-US" sz="1400">
                <a:solidFill>
                  <a:srgbClr val="000000"/>
                </a:solidFill>
                <a:latin typeface="noto"/>
              </a:rPr>
              <a:t>세 가지 그래프는 </a:t>
            </a:r>
            <a:r>
              <a:rPr lang="en-US" altLang="ko-KR" sz="1400">
                <a:solidFill>
                  <a:srgbClr val="FF0000"/>
                </a:solidFill>
                <a:latin typeface="noto"/>
              </a:rPr>
              <a:t>Fig2.a</a:t>
            </a:r>
            <a:r>
              <a:rPr lang="ko-KR" altLang="en-US" sz="1400">
                <a:solidFill>
                  <a:srgbClr val="000000"/>
                </a:solidFill>
                <a:latin typeface="noto"/>
              </a:rPr>
              <a:t>와 마찬가지로 왼쪽에서부터 각각 </a:t>
            </a:r>
            <a:r>
              <a:rPr lang="en-US" altLang="ko-KR" sz="1400">
                <a:solidFill>
                  <a:srgbClr val="000000"/>
                </a:solidFill>
                <a:latin typeface="noto"/>
              </a:rPr>
              <a:t>x, y, z</a:t>
            </a:r>
            <a:r>
              <a:rPr lang="ko-KR" altLang="en-US" sz="1400">
                <a:solidFill>
                  <a:srgbClr val="000000"/>
                </a:solidFill>
                <a:latin typeface="noto"/>
              </a:rPr>
              <a:t> 방향으로 </a:t>
            </a:r>
            <a:r>
              <a:rPr lang="ko-KR" altLang="en-US" sz="1400" err="1">
                <a:solidFill>
                  <a:srgbClr val="000000"/>
                </a:solidFill>
                <a:latin typeface="noto"/>
              </a:rPr>
              <a:t>다이폴이</a:t>
            </a:r>
            <a:r>
              <a:rPr lang="ko-KR" altLang="en-US" sz="1400">
                <a:solidFill>
                  <a:srgbClr val="000000"/>
                </a:solidFill>
                <a:latin typeface="noto"/>
              </a:rPr>
              <a:t> 진동 할 때의 의존성이다</a:t>
            </a:r>
            <a:r>
              <a:rPr lang="en-US" altLang="ko-KR" sz="1400">
                <a:solidFill>
                  <a:srgbClr val="000000"/>
                </a:solidFill>
                <a:latin typeface="noto"/>
              </a:rPr>
              <a:t>.</a:t>
            </a:r>
          </a:p>
          <a:p>
            <a:pPr marL="285750" indent="-285750">
              <a:lnSpc>
                <a:spcPct val="150000"/>
              </a:lnSpc>
              <a:buFont typeface="Arial" panose="020B0604020202020204" pitchFamily="34" charset="0"/>
              <a:buChar char="•"/>
            </a:pPr>
            <a:r>
              <a:rPr lang="ko-KR" altLang="en-US" sz="1400">
                <a:solidFill>
                  <a:srgbClr val="000000"/>
                </a:solidFill>
                <a:latin typeface="noto"/>
              </a:rPr>
              <a:t>이 경우에는 세 가지 </a:t>
            </a:r>
            <a:r>
              <a:rPr lang="en-US" altLang="ko-KR" sz="1400">
                <a:solidFill>
                  <a:srgbClr val="000000"/>
                </a:solidFill>
                <a:latin typeface="noto"/>
              </a:rPr>
              <a:t>dipole </a:t>
            </a:r>
            <a:r>
              <a:rPr lang="ko-KR" altLang="en-US" sz="1400">
                <a:solidFill>
                  <a:srgbClr val="000000"/>
                </a:solidFill>
                <a:latin typeface="noto"/>
              </a:rPr>
              <a:t>진동 방향에서 동일하게 </a:t>
            </a:r>
            <a:r>
              <a:rPr lang="en-US" altLang="ko-KR" sz="1400">
                <a:solidFill>
                  <a:srgbClr val="000000"/>
                </a:solidFill>
                <a:latin typeface="noto"/>
              </a:rPr>
              <a:t>LEE</a:t>
            </a:r>
            <a:r>
              <a:rPr lang="ko-KR" altLang="en-US" sz="1400">
                <a:solidFill>
                  <a:srgbClr val="000000"/>
                </a:solidFill>
                <a:latin typeface="noto"/>
              </a:rPr>
              <a:t>가 감소 경향을 나타냈다</a:t>
            </a:r>
            <a:r>
              <a:rPr lang="en-US" altLang="ko-KR" sz="1400">
                <a:solidFill>
                  <a:srgbClr val="000000"/>
                </a:solidFill>
                <a:latin typeface="noto"/>
              </a:rPr>
              <a:t>.</a:t>
            </a:r>
          </a:p>
          <a:p>
            <a:pPr marL="285750" indent="-285750">
              <a:lnSpc>
                <a:spcPct val="150000"/>
              </a:lnSpc>
              <a:buFont typeface="Arial" panose="020B0604020202020204" pitchFamily="34" charset="0"/>
              <a:buChar char="•"/>
            </a:pPr>
            <a:r>
              <a:rPr lang="ko-KR" altLang="en-US" sz="1400">
                <a:solidFill>
                  <a:srgbClr val="000000"/>
                </a:solidFill>
                <a:latin typeface="noto"/>
              </a:rPr>
              <a:t>그러나 </a:t>
            </a:r>
            <a:r>
              <a:rPr lang="en-US" altLang="ko-KR" sz="1400">
                <a:solidFill>
                  <a:srgbClr val="000000"/>
                </a:solidFill>
                <a:latin typeface="noto"/>
              </a:rPr>
              <a:t>dipole source </a:t>
            </a:r>
            <a:r>
              <a:rPr lang="ko-KR" altLang="en-US" sz="1400">
                <a:solidFill>
                  <a:srgbClr val="000000"/>
                </a:solidFill>
                <a:latin typeface="noto"/>
              </a:rPr>
              <a:t>위치가 </a:t>
            </a:r>
            <a:r>
              <a:rPr lang="en-US" altLang="ko-KR" sz="1400">
                <a:solidFill>
                  <a:srgbClr val="000000"/>
                </a:solidFill>
                <a:latin typeface="noto"/>
              </a:rPr>
              <a:t>sidewall</a:t>
            </a:r>
            <a:r>
              <a:rPr lang="ko-KR" altLang="en-US" sz="1400">
                <a:solidFill>
                  <a:srgbClr val="000000"/>
                </a:solidFill>
                <a:latin typeface="noto"/>
              </a:rPr>
              <a:t>에 위치한 </a:t>
            </a:r>
            <a:r>
              <a:rPr lang="en-US" altLang="ko-KR" sz="1400">
                <a:solidFill>
                  <a:srgbClr val="FF0000"/>
                </a:solidFill>
                <a:latin typeface="noto"/>
              </a:rPr>
              <a:t>Fig1.a</a:t>
            </a:r>
            <a:r>
              <a:rPr lang="ko-KR" altLang="en-US" sz="1400">
                <a:solidFill>
                  <a:srgbClr val="000000"/>
                </a:solidFill>
                <a:latin typeface="noto"/>
              </a:rPr>
              <a:t>의 경우에 비해 감소폭은 작게 나타난다</a:t>
            </a:r>
            <a:r>
              <a:rPr lang="en-US" altLang="ko-KR" sz="1400">
                <a:solidFill>
                  <a:srgbClr val="000000"/>
                </a:solidFill>
                <a:latin typeface="noto"/>
              </a:rPr>
              <a:t>.</a:t>
            </a:r>
          </a:p>
        </p:txBody>
      </p:sp>
      <p:sp>
        <p:nvSpPr>
          <p:cNvPr id="5" name="TextBox 4">
            <a:extLst>
              <a:ext uri="{FF2B5EF4-FFF2-40B4-BE49-F238E27FC236}">
                <a16:creationId xmlns:a16="http://schemas.microsoft.com/office/drawing/2014/main" id="{2C940124-8ED7-6FB4-D4FE-21A05B0D51CA}"/>
              </a:ext>
            </a:extLst>
          </p:cNvPr>
          <p:cNvSpPr txBox="1"/>
          <p:nvPr/>
        </p:nvSpPr>
        <p:spPr>
          <a:xfrm>
            <a:off x="814939" y="3471067"/>
            <a:ext cx="10866922" cy="167475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b="0" i="0">
                <a:solidFill>
                  <a:srgbClr val="FF0000"/>
                </a:solidFill>
                <a:effectLst/>
                <a:latin typeface="noto"/>
              </a:rPr>
              <a:t>Fig2.b </a:t>
            </a:r>
            <a:r>
              <a:rPr lang="en-US" altLang="ko-KR" sz="1400" b="0" i="0">
                <a:effectLst/>
                <a:latin typeface="noto"/>
              </a:rPr>
              <a:t>shows a trend of the averaged LEE along with the source positions when the dipole source is positioned to the center of MQW in a pyramid structure.</a:t>
            </a:r>
          </a:p>
          <a:p>
            <a:pPr marL="285750" indent="-285750">
              <a:lnSpc>
                <a:spcPct val="150000"/>
              </a:lnSpc>
              <a:buFont typeface="Arial" panose="020B0604020202020204" pitchFamily="34" charset="0"/>
              <a:buChar char="•"/>
            </a:pPr>
            <a:r>
              <a:rPr lang="en-US" altLang="ko-KR" sz="1400">
                <a:latin typeface="noto"/>
              </a:rPr>
              <a:t>The certain relationship between the LEE and the direction of the dipole polarization is observed in common with Fig2.a.</a:t>
            </a:r>
          </a:p>
          <a:p>
            <a:pPr marL="285750" indent="-285750">
              <a:lnSpc>
                <a:spcPct val="150000"/>
              </a:lnSpc>
              <a:buFont typeface="Arial" panose="020B0604020202020204" pitchFamily="34" charset="0"/>
              <a:buChar char="•"/>
            </a:pPr>
            <a:r>
              <a:rPr lang="en-US" altLang="ko-KR" sz="1400" b="0" i="0">
                <a:effectLst/>
                <a:latin typeface="noto"/>
              </a:rPr>
              <a:t>In this case, all of the LEE manifest a drop simultaneously.</a:t>
            </a:r>
          </a:p>
          <a:p>
            <a:pPr marL="285750" indent="-285750">
              <a:lnSpc>
                <a:spcPct val="150000"/>
              </a:lnSpc>
              <a:buFont typeface="Arial" panose="020B0604020202020204" pitchFamily="34" charset="0"/>
              <a:buChar char="•"/>
            </a:pPr>
            <a:r>
              <a:rPr lang="en-US" altLang="ko-KR" sz="1400">
                <a:latin typeface="noto"/>
              </a:rPr>
              <a:t>However, against the Fig1.a, which is analyzed numerically in the sidewall structure, the degree of decline is relatively low.</a:t>
            </a:r>
            <a:endParaRPr lang="en-US" altLang="ko-KR" sz="1400" b="0" i="0">
              <a:effectLst/>
              <a:latin typeface="noto"/>
            </a:endParaRPr>
          </a:p>
        </p:txBody>
      </p:sp>
    </p:spTree>
    <p:extLst>
      <p:ext uri="{BB962C8B-B14F-4D97-AF65-F5344CB8AC3E}">
        <p14:creationId xmlns:p14="http://schemas.microsoft.com/office/powerpoint/2010/main" val="6493008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a:extLst>
              <a:ext uri="{FF2B5EF4-FFF2-40B4-BE49-F238E27FC236}">
                <a16:creationId xmlns:a16="http://schemas.microsoft.com/office/drawing/2014/main" id="{7ABAC2F2-6D35-8F18-15B2-4547ADE02C82}"/>
              </a:ext>
            </a:extLst>
          </p:cNvPr>
          <p:cNvSpPr txBox="1"/>
          <p:nvPr/>
        </p:nvSpPr>
        <p:spPr>
          <a:xfrm>
            <a:off x="208673" y="142196"/>
            <a:ext cx="2432037" cy="523220"/>
          </a:xfrm>
          <a:prstGeom prst="rect">
            <a:avLst/>
          </a:prstGeom>
          <a:noFill/>
        </p:spPr>
        <p:txBody>
          <a:bodyPr wrap="square" rtlCol="0">
            <a:spAutoFit/>
          </a:bodyPr>
          <a:lstStyle/>
          <a:p>
            <a:r>
              <a:rPr lang="en-US" altLang="ko-KR" sz="2800" b="1"/>
              <a:t>Fig.3</a:t>
            </a:r>
            <a:endParaRPr lang="ko-KR" altLang="en-US" sz="2800" b="1"/>
          </a:p>
        </p:txBody>
      </p:sp>
      <p:sp>
        <p:nvSpPr>
          <p:cNvPr id="62" name="TextBox 61">
            <a:extLst>
              <a:ext uri="{FF2B5EF4-FFF2-40B4-BE49-F238E27FC236}">
                <a16:creationId xmlns:a16="http://schemas.microsoft.com/office/drawing/2014/main" id="{C5F434AB-44AA-BC2E-B6C2-AB7020FF9B05}"/>
              </a:ext>
            </a:extLst>
          </p:cNvPr>
          <p:cNvSpPr txBox="1"/>
          <p:nvPr/>
        </p:nvSpPr>
        <p:spPr>
          <a:xfrm>
            <a:off x="2178557" y="5997150"/>
            <a:ext cx="8382442" cy="738664"/>
          </a:xfrm>
          <a:prstGeom prst="rect">
            <a:avLst/>
          </a:prstGeom>
          <a:noFill/>
        </p:spPr>
        <p:txBody>
          <a:bodyPr wrap="square" rtlCol="0">
            <a:spAutoFit/>
          </a:bodyPr>
          <a:lstStyle/>
          <a:p>
            <a:r>
              <a:rPr lang="en-US" altLang="ko-KR" sz="1400" b="1"/>
              <a:t>Fig. 3. </a:t>
            </a:r>
            <a:r>
              <a:rPr lang="en-US" altLang="ko-KR" sz="1400"/>
              <a:t>(a),</a:t>
            </a:r>
            <a:r>
              <a:rPr lang="ko-KR" altLang="en-US" sz="1400"/>
              <a:t> </a:t>
            </a:r>
            <a:r>
              <a:rPr lang="en-US" altLang="ko-KR" sz="1400"/>
              <a:t>(b) z</a:t>
            </a:r>
            <a:r>
              <a:rPr lang="ko-KR" altLang="en-US" sz="1400"/>
              <a:t> 방향으로 진동하는 </a:t>
            </a:r>
            <a:r>
              <a:rPr lang="en-US" altLang="ko-KR" sz="1400"/>
              <a:t>dipole</a:t>
            </a:r>
            <a:r>
              <a:rPr lang="ko-KR" altLang="en-US" sz="1400"/>
              <a:t> </a:t>
            </a:r>
            <a:r>
              <a:rPr lang="en-US" altLang="ko-KR" sz="1400"/>
              <a:t>source</a:t>
            </a:r>
            <a:r>
              <a:rPr lang="ko-KR" altLang="en-US" sz="1400"/>
              <a:t>가 </a:t>
            </a:r>
            <a:r>
              <a:rPr lang="en-US" altLang="ko-KR" sz="1400"/>
              <a:t>sidewall, pyramid</a:t>
            </a:r>
            <a:r>
              <a:rPr lang="ko-KR" altLang="en-US" sz="1400"/>
              <a:t>에 각각 위치할 때 전기장 세기 분포</a:t>
            </a:r>
            <a:r>
              <a:rPr lang="en-US" altLang="ko-KR" sz="1400"/>
              <a:t>; (c) x </a:t>
            </a:r>
            <a:r>
              <a:rPr lang="ko-KR" altLang="en-US" sz="1400"/>
              <a:t>방향으로 진동하는 </a:t>
            </a:r>
            <a:r>
              <a:rPr lang="en-US" altLang="ko-KR" sz="1400"/>
              <a:t>dipole source</a:t>
            </a:r>
            <a:r>
              <a:rPr lang="ko-KR" altLang="en-US" sz="1400"/>
              <a:t>가 </a:t>
            </a:r>
            <a:r>
              <a:rPr lang="en-US" altLang="ko-KR" sz="1400"/>
              <a:t>sidewall</a:t>
            </a:r>
            <a:r>
              <a:rPr lang="ko-KR" altLang="en-US" sz="1400"/>
              <a:t>에 위치할 때 전기장 세기 분포</a:t>
            </a:r>
            <a:r>
              <a:rPr lang="en-US" altLang="ko-KR" sz="1400"/>
              <a:t>. </a:t>
            </a:r>
            <a:r>
              <a:rPr lang="ko-KR" altLang="en-US" sz="1400"/>
              <a:t>위 </a:t>
            </a:r>
            <a:r>
              <a:rPr lang="en-US" altLang="ko-KR" sz="1400"/>
              <a:t>profile</a:t>
            </a:r>
            <a:r>
              <a:rPr lang="ko-KR" altLang="en-US" sz="1400"/>
              <a:t>과 아래 </a:t>
            </a:r>
            <a:r>
              <a:rPr lang="en-US" altLang="ko-KR" sz="1400"/>
              <a:t>profile</a:t>
            </a:r>
            <a:r>
              <a:rPr lang="ko-KR" altLang="en-US" sz="1400"/>
              <a:t>은 각각 </a:t>
            </a:r>
            <a:r>
              <a:rPr lang="en-US" altLang="ko-KR" sz="1400"/>
              <a:t>dipole source</a:t>
            </a:r>
            <a:r>
              <a:rPr lang="ko-KR" altLang="en-US" sz="1400"/>
              <a:t>가 </a:t>
            </a:r>
            <a:r>
              <a:rPr lang="en-US" altLang="ko-KR" sz="1400"/>
              <a:t>x=0nm, x=80nm</a:t>
            </a:r>
            <a:r>
              <a:rPr lang="ko-KR" altLang="en-US" sz="1400"/>
              <a:t>에 위치할 때의 모습을 나타냄</a:t>
            </a:r>
            <a:r>
              <a:rPr lang="en-US" altLang="ko-KR" sz="1400"/>
              <a:t>.</a:t>
            </a:r>
            <a:r>
              <a:rPr lang="ko-KR" altLang="en-US" sz="1400"/>
              <a:t> </a:t>
            </a:r>
            <a:endParaRPr lang="en-US" altLang="ko-KR" sz="1400"/>
          </a:p>
        </p:txBody>
      </p:sp>
      <p:grpSp>
        <p:nvGrpSpPr>
          <p:cNvPr id="91" name="그룹 90">
            <a:extLst>
              <a:ext uri="{FF2B5EF4-FFF2-40B4-BE49-F238E27FC236}">
                <a16:creationId xmlns:a16="http://schemas.microsoft.com/office/drawing/2014/main" id="{8543029D-FE71-02CF-19AE-A3A40532802E}"/>
              </a:ext>
            </a:extLst>
          </p:cNvPr>
          <p:cNvGrpSpPr/>
          <p:nvPr/>
        </p:nvGrpSpPr>
        <p:grpSpPr>
          <a:xfrm>
            <a:off x="1329638" y="118096"/>
            <a:ext cx="9903324" cy="5272869"/>
            <a:chOff x="1329638" y="118096"/>
            <a:chExt cx="9903324" cy="5272869"/>
          </a:xfrm>
        </p:grpSpPr>
        <p:grpSp>
          <p:nvGrpSpPr>
            <p:cNvPr id="21" name="그룹 20">
              <a:extLst>
                <a:ext uri="{FF2B5EF4-FFF2-40B4-BE49-F238E27FC236}">
                  <a16:creationId xmlns:a16="http://schemas.microsoft.com/office/drawing/2014/main" id="{14BC254A-FA6E-4EE3-DF42-B6292BB92AF1}"/>
                </a:ext>
              </a:extLst>
            </p:cNvPr>
            <p:cNvGrpSpPr>
              <a:grpSpLocks noChangeAspect="1"/>
            </p:cNvGrpSpPr>
            <p:nvPr/>
          </p:nvGrpSpPr>
          <p:grpSpPr>
            <a:xfrm>
              <a:off x="1329638" y="118096"/>
              <a:ext cx="9903324" cy="5272869"/>
              <a:chOff x="1212390" y="118096"/>
              <a:chExt cx="9903324" cy="5272869"/>
            </a:xfrm>
          </p:grpSpPr>
          <p:grpSp>
            <p:nvGrpSpPr>
              <p:cNvPr id="22" name="그룹 21">
                <a:extLst>
                  <a:ext uri="{FF2B5EF4-FFF2-40B4-BE49-F238E27FC236}">
                    <a16:creationId xmlns:a16="http://schemas.microsoft.com/office/drawing/2014/main" id="{7D00E88C-BD12-B777-C1CF-1FA9CF7EB623}"/>
                  </a:ext>
                </a:extLst>
              </p:cNvPr>
              <p:cNvGrpSpPr>
                <a:grpSpLocks noChangeAspect="1"/>
              </p:cNvGrpSpPr>
              <p:nvPr/>
            </p:nvGrpSpPr>
            <p:grpSpPr>
              <a:xfrm>
                <a:off x="1212390" y="118096"/>
                <a:ext cx="9903324" cy="5272869"/>
                <a:chOff x="2010791" y="599859"/>
                <a:chExt cx="8029445" cy="4275151"/>
              </a:xfrm>
            </p:grpSpPr>
            <p:pic>
              <p:nvPicPr>
                <p:cNvPr id="38" name="그림 37">
                  <a:extLst>
                    <a:ext uri="{FF2B5EF4-FFF2-40B4-BE49-F238E27FC236}">
                      <a16:creationId xmlns:a16="http://schemas.microsoft.com/office/drawing/2014/main" id="{8DA8A737-9B26-5EA4-8BE2-24BCD7686453}"/>
                    </a:ext>
                  </a:extLst>
                </p:cNvPr>
                <p:cNvPicPr>
                  <a:picLocks noChangeAspect="1"/>
                </p:cNvPicPr>
                <p:nvPr/>
              </p:nvPicPr>
              <p:blipFill rotWithShape="1">
                <a:blip r:embed="rId2">
                  <a:extLst>
                    <a:ext uri="{28A0092B-C50C-407E-A947-70E740481C1C}">
                      <a14:useLocalDpi xmlns:a14="http://schemas.microsoft.com/office/drawing/2010/main" val="0"/>
                    </a:ext>
                  </a:extLst>
                </a:blip>
                <a:srcRect l="87577"/>
                <a:stretch/>
              </p:blipFill>
              <p:spPr>
                <a:xfrm>
                  <a:off x="9433070" y="1198618"/>
                  <a:ext cx="607166" cy="3676392"/>
                </a:xfrm>
                <a:prstGeom prst="rect">
                  <a:avLst/>
                </a:prstGeom>
              </p:spPr>
            </p:pic>
            <p:sp>
              <p:nvSpPr>
                <p:cNvPr id="54" name="TextBox 53">
                  <a:extLst>
                    <a:ext uri="{FF2B5EF4-FFF2-40B4-BE49-F238E27FC236}">
                      <a16:creationId xmlns:a16="http://schemas.microsoft.com/office/drawing/2014/main" id="{3FA78745-F661-2643-0031-5351C87E446F}"/>
                    </a:ext>
                  </a:extLst>
                </p:cNvPr>
                <p:cNvSpPr txBox="1"/>
                <p:nvPr/>
              </p:nvSpPr>
              <p:spPr>
                <a:xfrm>
                  <a:off x="2010791" y="620737"/>
                  <a:ext cx="567891" cy="374310"/>
                </a:xfrm>
                <a:prstGeom prst="rect">
                  <a:avLst/>
                </a:prstGeom>
                <a:noFill/>
              </p:spPr>
              <p:txBody>
                <a:bodyPr wrap="square" rtlCol="0">
                  <a:spAutoFit/>
                </a:bodyPr>
                <a:lstStyle/>
                <a:p>
                  <a:pPr algn="ctr"/>
                  <a:r>
                    <a:rPr lang="en-US" altLang="ko-KR" sz="2400"/>
                    <a:t>(a)</a:t>
                  </a:r>
                  <a:endParaRPr lang="ko-KR" altLang="en-US" sz="2400"/>
                </a:p>
              </p:txBody>
            </p:sp>
            <p:sp>
              <p:nvSpPr>
                <p:cNvPr id="56" name="TextBox 55">
                  <a:extLst>
                    <a:ext uri="{FF2B5EF4-FFF2-40B4-BE49-F238E27FC236}">
                      <a16:creationId xmlns:a16="http://schemas.microsoft.com/office/drawing/2014/main" id="{275BC608-60C8-8547-EBD8-3289E62B6AD3}"/>
                    </a:ext>
                  </a:extLst>
                </p:cNvPr>
                <p:cNvSpPr txBox="1"/>
                <p:nvPr/>
              </p:nvSpPr>
              <p:spPr>
                <a:xfrm>
                  <a:off x="4460900" y="599859"/>
                  <a:ext cx="567891" cy="374310"/>
                </a:xfrm>
                <a:prstGeom prst="rect">
                  <a:avLst/>
                </a:prstGeom>
                <a:noFill/>
              </p:spPr>
              <p:txBody>
                <a:bodyPr wrap="square" rtlCol="0">
                  <a:spAutoFit/>
                </a:bodyPr>
                <a:lstStyle/>
                <a:p>
                  <a:pPr algn="ctr"/>
                  <a:r>
                    <a:rPr lang="en-US" altLang="ko-KR" sz="2400"/>
                    <a:t>(b)</a:t>
                  </a:r>
                  <a:endParaRPr lang="ko-KR" altLang="en-US" sz="2400"/>
                </a:p>
              </p:txBody>
            </p:sp>
            <p:sp>
              <p:nvSpPr>
                <p:cNvPr id="63" name="TextBox 62">
                  <a:extLst>
                    <a:ext uri="{FF2B5EF4-FFF2-40B4-BE49-F238E27FC236}">
                      <a16:creationId xmlns:a16="http://schemas.microsoft.com/office/drawing/2014/main" id="{621CE330-E450-F644-6748-F0593BC44850}"/>
                    </a:ext>
                  </a:extLst>
                </p:cNvPr>
                <p:cNvSpPr txBox="1"/>
                <p:nvPr/>
              </p:nvSpPr>
              <p:spPr>
                <a:xfrm>
                  <a:off x="6887468" y="620736"/>
                  <a:ext cx="567891" cy="374310"/>
                </a:xfrm>
                <a:prstGeom prst="rect">
                  <a:avLst/>
                </a:prstGeom>
                <a:noFill/>
              </p:spPr>
              <p:txBody>
                <a:bodyPr wrap="square" rtlCol="0">
                  <a:spAutoFit/>
                </a:bodyPr>
                <a:lstStyle/>
                <a:p>
                  <a:pPr algn="ctr"/>
                  <a:r>
                    <a:rPr lang="en-US" altLang="ko-KR" sz="2400"/>
                    <a:t>(c)</a:t>
                  </a:r>
                  <a:endParaRPr lang="ko-KR" altLang="en-US" sz="2400"/>
                </a:p>
              </p:txBody>
            </p:sp>
            <p:grpSp>
              <p:nvGrpSpPr>
                <p:cNvPr id="64" name="그룹 63">
                  <a:extLst>
                    <a:ext uri="{FF2B5EF4-FFF2-40B4-BE49-F238E27FC236}">
                      <a16:creationId xmlns:a16="http://schemas.microsoft.com/office/drawing/2014/main" id="{E20720DF-6BAA-DBC6-3AEF-E81269EB847C}"/>
                    </a:ext>
                  </a:extLst>
                </p:cNvPr>
                <p:cNvGrpSpPr/>
                <p:nvPr/>
              </p:nvGrpSpPr>
              <p:grpSpPr>
                <a:xfrm>
                  <a:off x="4981847" y="3155341"/>
                  <a:ext cx="1974098" cy="1643696"/>
                  <a:chOff x="7647533" y="3327078"/>
                  <a:chExt cx="1974098" cy="1643696"/>
                </a:xfrm>
              </p:grpSpPr>
              <p:pic>
                <p:nvPicPr>
                  <p:cNvPr id="77" name="그림 76">
                    <a:extLst>
                      <a:ext uri="{FF2B5EF4-FFF2-40B4-BE49-F238E27FC236}">
                        <a16:creationId xmlns:a16="http://schemas.microsoft.com/office/drawing/2014/main" id="{44390D15-6782-3C63-ED19-80189BC10D9B}"/>
                      </a:ext>
                    </a:extLst>
                  </p:cNvPr>
                  <p:cNvPicPr>
                    <a:picLocks noChangeAspect="1"/>
                  </p:cNvPicPr>
                  <p:nvPr/>
                </p:nvPicPr>
                <p:blipFill rotWithShape="1">
                  <a:blip r:embed="rId3">
                    <a:extLst>
                      <a:ext uri="{28A0092B-C50C-407E-A947-70E740481C1C}">
                        <a14:useLocalDpi xmlns:a14="http://schemas.microsoft.com/office/drawing/2010/main" val="0"/>
                      </a:ext>
                    </a:extLst>
                  </a:blip>
                  <a:srcRect l="25545" t="23323" r="25567" b="23114"/>
                  <a:stretch/>
                </p:blipFill>
                <p:spPr>
                  <a:xfrm>
                    <a:off x="7647533" y="3327078"/>
                    <a:ext cx="1974098" cy="1643696"/>
                  </a:xfrm>
                  <a:prstGeom prst="rect">
                    <a:avLst/>
                  </a:prstGeom>
                </p:spPr>
              </p:pic>
              <p:sp>
                <p:nvSpPr>
                  <p:cNvPr id="78" name="육각형 77">
                    <a:extLst>
                      <a:ext uri="{FF2B5EF4-FFF2-40B4-BE49-F238E27FC236}">
                        <a16:creationId xmlns:a16="http://schemas.microsoft.com/office/drawing/2014/main" id="{72F62311-4D65-A07D-A759-15FF841AA55D}"/>
                      </a:ext>
                    </a:extLst>
                  </p:cNvPr>
                  <p:cNvSpPr/>
                  <p:nvPr/>
                </p:nvSpPr>
                <p:spPr>
                  <a:xfrm>
                    <a:off x="8012084" y="3691189"/>
                    <a:ext cx="1213415" cy="932657"/>
                  </a:xfrm>
                  <a:prstGeom prst="hexagon">
                    <a:avLst>
                      <a:gd name="adj" fmla="val 32650"/>
                      <a:gd name="vf" fmla="val 11547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6" name="그룹 65">
                  <a:extLst>
                    <a:ext uri="{FF2B5EF4-FFF2-40B4-BE49-F238E27FC236}">
                      <a16:creationId xmlns:a16="http://schemas.microsoft.com/office/drawing/2014/main" id="{CA0E5915-C3EF-0E69-C0E0-2440D94D6192}"/>
                    </a:ext>
                  </a:extLst>
                </p:cNvPr>
                <p:cNvGrpSpPr/>
                <p:nvPr/>
              </p:nvGrpSpPr>
              <p:grpSpPr>
                <a:xfrm>
                  <a:off x="4981844" y="1367477"/>
                  <a:ext cx="1957348" cy="1637495"/>
                  <a:chOff x="7647530" y="1752600"/>
                  <a:chExt cx="1957348" cy="1637495"/>
                </a:xfrm>
              </p:grpSpPr>
              <p:pic>
                <p:nvPicPr>
                  <p:cNvPr id="75" name="그림 74">
                    <a:extLst>
                      <a:ext uri="{FF2B5EF4-FFF2-40B4-BE49-F238E27FC236}">
                        <a16:creationId xmlns:a16="http://schemas.microsoft.com/office/drawing/2014/main" id="{AE226FBE-E69B-E4F5-5474-6F5D0EF65AB4}"/>
                      </a:ext>
                    </a:extLst>
                  </p:cNvPr>
                  <p:cNvPicPr>
                    <a:picLocks noChangeAspect="1"/>
                  </p:cNvPicPr>
                  <p:nvPr/>
                </p:nvPicPr>
                <p:blipFill rotWithShape="1">
                  <a:blip r:embed="rId4">
                    <a:extLst>
                      <a:ext uri="{28A0092B-C50C-407E-A947-70E740481C1C}">
                        <a14:useLocalDpi xmlns:a14="http://schemas.microsoft.com/office/drawing/2010/main" val="0"/>
                      </a:ext>
                    </a:extLst>
                  </a:blip>
                  <a:srcRect l="25618" t="23073" r="25494" b="23500"/>
                  <a:stretch/>
                </p:blipFill>
                <p:spPr>
                  <a:xfrm>
                    <a:off x="7647530" y="1752600"/>
                    <a:ext cx="1957348" cy="1637495"/>
                  </a:xfrm>
                  <a:prstGeom prst="rect">
                    <a:avLst/>
                  </a:prstGeom>
                </p:spPr>
              </p:pic>
              <p:sp>
                <p:nvSpPr>
                  <p:cNvPr id="76" name="육각형 75">
                    <a:extLst>
                      <a:ext uri="{FF2B5EF4-FFF2-40B4-BE49-F238E27FC236}">
                        <a16:creationId xmlns:a16="http://schemas.microsoft.com/office/drawing/2014/main" id="{158B025C-E218-DAF6-FBF5-2EF2E2E9AEAD}"/>
                      </a:ext>
                    </a:extLst>
                  </p:cNvPr>
                  <p:cNvSpPr/>
                  <p:nvPr/>
                </p:nvSpPr>
                <p:spPr>
                  <a:xfrm>
                    <a:off x="8012091" y="2098155"/>
                    <a:ext cx="1213414" cy="953968"/>
                  </a:xfrm>
                  <a:prstGeom prst="hexagon">
                    <a:avLst>
                      <a:gd name="adj" fmla="val 28323"/>
                      <a:gd name="vf" fmla="val 11547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7" name="그림 66">
                  <a:extLst>
                    <a:ext uri="{FF2B5EF4-FFF2-40B4-BE49-F238E27FC236}">
                      <a16:creationId xmlns:a16="http://schemas.microsoft.com/office/drawing/2014/main" id="{2B357CE1-25DF-A092-5AA9-DB80D0AF1900}"/>
                    </a:ext>
                  </a:extLst>
                </p:cNvPr>
                <p:cNvPicPr>
                  <a:picLocks noChangeAspect="1"/>
                </p:cNvPicPr>
                <p:nvPr/>
              </p:nvPicPr>
              <p:blipFill rotWithShape="1">
                <a:blip r:embed="rId5">
                  <a:extLst>
                    <a:ext uri="{28A0092B-C50C-407E-A947-70E740481C1C}">
                      <a14:useLocalDpi xmlns:a14="http://schemas.microsoft.com/office/drawing/2010/main" val="0"/>
                    </a:ext>
                  </a:extLst>
                </a:blip>
                <a:srcRect l="22809" t="20513" r="23190" b="20769"/>
                <a:stretch/>
              </p:blipFill>
              <p:spPr>
                <a:xfrm>
                  <a:off x="7416880" y="1365439"/>
                  <a:ext cx="1838324" cy="1636074"/>
                </a:xfrm>
                <a:prstGeom prst="rect">
                  <a:avLst/>
                </a:prstGeom>
              </p:spPr>
            </p:pic>
            <p:sp>
              <p:nvSpPr>
                <p:cNvPr id="68" name="육각형 67">
                  <a:extLst>
                    <a:ext uri="{FF2B5EF4-FFF2-40B4-BE49-F238E27FC236}">
                      <a16:creationId xmlns:a16="http://schemas.microsoft.com/office/drawing/2014/main" id="{A9848058-79D2-C4A3-7E8E-35F7800CD92B}"/>
                    </a:ext>
                  </a:extLst>
                </p:cNvPr>
                <p:cNvSpPr/>
                <p:nvPr/>
              </p:nvSpPr>
              <p:spPr>
                <a:xfrm>
                  <a:off x="7698439" y="1687670"/>
                  <a:ext cx="1281113" cy="1003300"/>
                </a:xfrm>
                <a:prstGeom prst="hexagon">
                  <a:avLst>
                    <a:gd name="adj" fmla="val 28920"/>
                    <a:gd name="vf" fmla="val 11547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9" name="그림 68">
                  <a:extLst>
                    <a:ext uri="{FF2B5EF4-FFF2-40B4-BE49-F238E27FC236}">
                      <a16:creationId xmlns:a16="http://schemas.microsoft.com/office/drawing/2014/main" id="{42F1528D-CEC0-D065-C6AD-04FAEC5F1891}"/>
                    </a:ext>
                  </a:extLst>
                </p:cNvPr>
                <p:cNvPicPr>
                  <a:picLocks noChangeAspect="1"/>
                </p:cNvPicPr>
                <p:nvPr/>
              </p:nvPicPr>
              <p:blipFill rotWithShape="1">
                <a:blip r:embed="rId6">
                  <a:extLst>
                    <a:ext uri="{28A0092B-C50C-407E-A947-70E740481C1C}">
                      <a14:useLocalDpi xmlns:a14="http://schemas.microsoft.com/office/drawing/2010/main" val="0"/>
                    </a:ext>
                  </a:extLst>
                </a:blip>
                <a:srcRect l="23000" t="20032" r="23095" b="20769"/>
                <a:stretch/>
              </p:blipFill>
              <p:spPr>
                <a:xfrm>
                  <a:off x="7416880" y="3157552"/>
                  <a:ext cx="1838324" cy="1643696"/>
                </a:xfrm>
                <a:prstGeom prst="rect">
                  <a:avLst/>
                </a:prstGeom>
              </p:spPr>
            </p:pic>
            <p:sp>
              <p:nvSpPr>
                <p:cNvPr id="70" name="육각형 69">
                  <a:extLst>
                    <a:ext uri="{FF2B5EF4-FFF2-40B4-BE49-F238E27FC236}">
                      <a16:creationId xmlns:a16="http://schemas.microsoft.com/office/drawing/2014/main" id="{D2AADE96-91DA-BD17-5700-25F2D03197D8}"/>
                    </a:ext>
                  </a:extLst>
                </p:cNvPr>
                <p:cNvSpPr/>
                <p:nvPr/>
              </p:nvSpPr>
              <p:spPr>
                <a:xfrm>
                  <a:off x="7698439" y="3477867"/>
                  <a:ext cx="1281113" cy="996949"/>
                </a:xfrm>
                <a:prstGeom prst="hexagon">
                  <a:avLst>
                    <a:gd name="adj" fmla="val 30672"/>
                    <a:gd name="vf" fmla="val 11547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 name="그림 70">
                  <a:extLst>
                    <a:ext uri="{FF2B5EF4-FFF2-40B4-BE49-F238E27FC236}">
                      <a16:creationId xmlns:a16="http://schemas.microsoft.com/office/drawing/2014/main" id="{434105CD-9F6C-CBA4-9E41-26253D9DAA4F}"/>
                    </a:ext>
                  </a:extLst>
                </p:cNvPr>
                <p:cNvPicPr>
                  <a:picLocks noChangeAspect="1"/>
                </p:cNvPicPr>
                <p:nvPr/>
              </p:nvPicPr>
              <p:blipFill rotWithShape="1">
                <a:blip r:embed="rId7">
                  <a:extLst>
                    <a:ext uri="{28A0092B-C50C-407E-A947-70E740481C1C}">
                      <a14:useLocalDpi xmlns:a14="http://schemas.microsoft.com/office/drawing/2010/main" val="0"/>
                    </a:ext>
                  </a:extLst>
                </a:blip>
                <a:srcRect l="22822" t="20985" r="23094" b="20420"/>
                <a:stretch/>
              </p:blipFill>
              <p:spPr>
                <a:xfrm>
                  <a:off x="2442446" y="1351570"/>
                  <a:ext cx="2046285" cy="1649803"/>
                </a:xfrm>
                <a:prstGeom prst="rect">
                  <a:avLst/>
                </a:prstGeom>
                <a:ln>
                  <a:noFill/>
                  <a:prstDash val="sysDash"/>
                </a:ln>
              </p:spPr>
            </p:pic>
            <p:pic>
              <p:nvPicPr>
                <p:cNvPr id="72" name="그림 71">
                  <a:extLst>
                    <a:ext uri="{FF2B5EF4-FFF2-40B4-BE49-F238E27FC236}">
                      <a16:creationId xmlns:a16="http://schemas.microsoft.com/office/drawing/2014/main" id="{8EE54219-3C1B-6AF5-704E-C2F4805B93D1}"/>
                    </a:ext>
                  </a:extLst>
                </p:cNvPr>
                <p:cNvPicPr>
                  <a:picLocks noChangeAspect="1"/>
                </p:cNvPicPr>
                <p:nvPr/>
              </p:nvPicPr>
              <p:blipFill rotWithShape="1">
                <a:blip r:embed="rId8">
                  <a:extLst>
                    <a:ext uri="{28A0092B-C50C-407E-A947-70E740481C1C}">
                      <a14:useLocalDpi xmlns:a14="http://schemas.microsoft.com/office/drawing/2010/main" val="0"/>
                    </a:ext>
                  </a:extLst>
                </a:blip>
                <a:srcRect l="22815" t="20430" r="23102" b="20975"/>
                <a:stretch/>
              </p:blipFill>
              <p:spPr>
                <a:xfrm>
                  <a:off x="2442445" y="3174894"/>
                  <a:ext cx="2046285" cy="1649803"/>
                </a:xfrm>
                <a:prstGeom prst="rect">
                  <a:avLst/>
                </a:prstGeom>
              </p:spPr>
            </p:pic>
            <p:sp>
              <p:nvSpPr>
                <p:cNvPr id="73" name="육각형 72">
                  <a:extLst>
                    <a:ext uri="{FF2B5EF4-FFF2-40B4-BE49-F238E27FC236}">
                      <a16:creationId xmlns:a16="http://schemas.microsoft.com/office/drawing/2014/main" id="{CA9B1DBC-97ED-C1A2-AEC6-B18A54E5E395}"/>
                    </a:ext>
                  </a:extLst>
                </p:cNvPr>
                <p:cNvSpPr/>
                <p:nvPr/>
              </p:nvSpPr>
              <p:spPr>
                <a:xfrm>
                  <a:off x="2882563" y="1729467"/>
                  <a:ext cx="1166050" cy="913514"/>
                </a:xfrm>
                <a:prstGeom prst="hexagon">
                  <a:avLst>
                    <a:gd name="adj" fmla="val 28323"/>
                    <a:gd name="vf" fmla="val 11547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육각형 73">
                  <a:extLst>
                    <a:ext uri="{FF2B5EF4-FFF2-40B4-BE49-F238E27FC236}">
                      <a16:creationId xmlns:a16="http://schemas.microsoft.com/office/drawing/2014/main" id="{67C377B9-A282-42B3-26D7-502D61EEAA06}"/>
                    </a:ext>
                  </a:extLst>
                </p:cNvPr>
                <p:cNvSpPr/>
                <p:nvPr/>
              </p:nvSpPr>
              <p:spPr>
                <a:xfrm>
                  <a:off x="2905832" y="3520432"/>
                  <a:ext cx="1166050" cy="913514"/>
                </a:xfrm>
                <a:prstGeom prst="hexagon">
                  <a:avLst>
                    <a:gd name="adj" fmla="val 28323"/>
                    <a:gd name="vf" fmla="val 11547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3" name="TextBox 22">
                <a:extLst>
                  <a:ext uri="{FF2B5EF4-FFF2-40B4-BE49-F238E27FC236}">
                    <a16:creationId xmlns:a16="http://schemas.microsoft.com/office/drawing/2014/main" id="{66E82475-8FDE-F0C4-C0F2-B23B03710910}"/>
                  </a:ext>
                </a:extLst>
              </p:cNvPr>
              <p:cNvSpPr txBox="1"/>
              <p:nvPr/>
            </p:nvSpPr>
            <p:spPr>
              <a:xfrm>
                <a:off x="1674018" y="583909"/>
                <a:ext cx="1227237" cy="494494"/>
              </a:xfrm>
              <a:prstGeom prst="rect">
                <a:avLst/>
              </a:prstGeom>
              <a:noFill/>
            </p:spPr>
            <p:txBody>
              <a:bodyPr wrap="square">
                <a:spAutoFit/>
              </a:bodyPr>
              <a:lstStyle/>
              <a:p>
                <a:pPr>
                  <a:lnSpc>
                    <a:spcPct val="150000"/>
                  </a:lnSpc>
                </a:pPr>
                <a:r>
                  <a:rPr lang="en-US" altLang="ko-KR" sz="2000" b="1">
                    <a:latin typeface="Times New Roman" panose="02020603050405020304" pitchFamily="18" charset="0"/>
                    <a:cs typeface="Times New Roman" panose="02020603050405020304" pitchFamily="18" charset="0"/>
                  </a:rPr>
                  <a:t>Sidewall</a:t>
                </a:r>
              </a:p>
            </p:txBody>
          </p:sp>
          <p:sp>
            <p:nvSpPr>
              <p:cNvPr id="24" name="TextBox 23">
                <a:extLst>
                  <a:ext uri="{FF2B5EF4-FFF2-40B4-BE49-F238E27FC236}">
                    <a16:creationId xmlns:a16="http://schemas.microsoft.com/office/drawing/2014/main" id="{4556D917-5F00-01FE-3FB4-195F5EF2BDC3}"/>
                  </a:ext>
                </a:extLst>
              </p:cNvPr>
              <p:cNvSpPr txBox="1"/>
              <p:nvPr/>
            </p:nvSpPr>
            <p:spPr>
              <a:xfrm>
                <a:off x="4844009" y="583909"/>
                <a:ext cx="1227237" cy="494494"/>
              </a:xfrm>
              <a:prstGeom prst="rect">
                <a:avLst/>
              </a:prstGeom>
              <a:noFill/>
            </p:spPr>
            <p:txBody>
              <a:bodyPr wrap="square">
                <a:spAutoFit/>
              </a:bodyPr>
              <a:lstStyle/>
              <a:p>
                <a:pPr>
                  <a:lnSpc>
                    <a:spcPct val="150000"/>
                  </a:lnSpc>
                </a:pPr>
                <a:r>
                  <a:rPr lang="en-US" altLang="ko-KR" sz="2000" b="1">
                    <a:latin typeface="Times New Roman" panose="02020603050405020304" pitchFamily="18" charset="0"/>
                    <a:cs typeface="Times New Roman" panose="02020603050405020304" pitchFamily="18" charset="0"/>
                  </a:rPr>
                  <a:t>Pyramid</a:t>
                </a:r>
              </a:p>
            </p:txBody>
          </p:sp>
          <p:sp>
            <p:nvSpPr>
              <p:cNvPr id="25" name="TextBox 24">
                <a:extLst>
                  <a:ext uri="{FF2B5EF4-FFF2-40B4-BE49-F238E27FC236}">
                    <a16:creationId xmlns:a16="http://schemas.microsoft.com/office/drawing/2014/main" id="{541D5299-82E8-0F1B-66C6-7B880B8D180D}"/>
                  </a:ext>
                </a:extLst>
              </p:cNvPr>
              <p:cNvSpPr txBox="1"/>
              <p:nvPr/>
            </p:nvSpPr>
            <p:spPr>
              <a:xfrm>
                <a:off x="7863791" y="580187"/>
                <a:ext cx="1227237" cy="494494"/>
              </a:xfrm>
              <a:prstGeom prst="rect">
                <a:avLst/>
              </a:prstGeom>
              <a:noFill/>
            </p:spPr>
            <p:txBody>
              <a:bodyPr wrap="square">
                <a:spAutoFit/>
              </a:bodyPr>
              <a:lstStyle/>
              <a:p>
                <a:pPr>
                  <a:lnSpc>
                    <a:spcPct val="150000"/>
                  </a:lnSpc>
                </a:pPr>
                <a:r>
                  <a:rPr lang="en-US" altLang="ko-KR" sz="2000" b="1">
                    <a:latin typeface="Times New Roman" panose="02020603050405020304" pitchFamily="18" charset="0"/>
                    <a:cs typeface="Times New Roman" panose="02020603050405020304" pitchFamily="18" charset="0"/>
                  </a:rPr>
                  <a:t>Sidewall</a:t>
                </a:r>
              </a:p>
            </p:txBody>
          </p:sp>
          <p:sp>
            <p:nvSpPr>
              <p:cNvPr id="26" name="TextBox 25">
                <a:extLst>
                  <a:ext uri="{FF2B5EF4-FFF2-40B4-BE49-F238E27FC236}">
                    <a16:creationId xmlns:a16="http://schemas.microsoft.com/office/drawing/2014/main" id="{35CE7C61-8521-9B6B-4F70-0809B6C2D1AF}"/>
                  </a:ext>
                </a:extLst>
              </p:cNvPr>
              <p:cNvSpPr txBox="1"/>
              <p:nvPr/>
            </p:nvSpPr>
            <p:spPr>
              <a:xfrm>
                <a:off x="1785434" y="917046"/>
                <a:ext cx="1227237" cy="494494"/>
              </a:xfrm>
              <a:prstGeom prst="rect">
                <a:avLst/>
              </a:prstGeom>
              <a:noFill/>
            </p:spPr>
            <p:txBody>
              <a:bodyPr wrap="square">
                <a:spAutoFit/>
              </a:bodyPr>
              <a:lstStyle/>
              <a:p>
                <a:pPr>
                  <a:lnSpc>
                    <a:spcPct val="150000"/>
                  </a:lnSpc>
                </a:pPr>
                <a:r>
                  <a:rPr lang="en-US" altLang="ko-KR" sz="2000" b="1" i="1">
                    <a:solidFill>
                      <a:schemeClr val="bg1"/>
                    </a:solidFill>
                    <a:latin typeface="Times New Roman" panose="02020603050405020304" pitchFamily="18" charset="0"/>
                    <a:cs typeface="Times New Roman" panose="02020603050405020304" pitchFamily="18" charset="0"/>
                  </a:rPr>
                  <a:t>z </a:t>
                </a:r>
                <a:r>
                  <a:rPr lang="en-US" altLang="ko-KR" sz="2000" b="1">
                    <a:solidFill>
                      <a:schemeClr val="bg1"/>
                    </a:solidFill>
                    <a:latin typeface="Times New Roman" panose="02020603050405020304" pitchFamily="18" charset="0"/>
                    <a:cs typeface="Times New Roman" panose="02020603050405020304" pitchFamily="18" charset="0"/>
                  </a:rPr>
                  <a:t>- pol</a:t>
                </a:r>
              </a:p>
            </p:txBody>
          </p:sp>
          <p:sp>
            <p:nvSpPr>
              <p:cNvPr id="27" name="TextBox 26">
                <a:extLst>
                  <a:ext uri="{FF2B5EF4-FFF2-40B4-BE49-F238E27FC236}">
                    <a16:creationId xmlns:a16="http://schemas.microsoft.com/office/drawing/2014/main" id="{668CBE10-CC2A-3B54-0C08-F676877DA9F5}"/>
                  </a:ext>
                </a:extLst>
              </p:cNvPr>
              <p:cNvSpPr txBox="1"/>
              <p:nvPr/>
            </p:nvSpPr>
            <p:spPr>
              <a:xfrm>
                <a:off x="4942016" y="934321"/>
                <a:ext cx="1094397" cy="498663"/>
              </a:xfrm>
              <a:prstGeom prst="rect">
                <a:avLst/>
              </a:prstGeom>
              <a:noFill/>
            </p:spPr>
            <p:txBody>
              <a:bodyPr wrap="square">
                <a:spAutoFit/>
              </a:bodyPr>
              <a:lstStyle/>
              <a:p>
                <a:pPr>
                  <a:lnSpc>
                    <a:spcPct val="150000"/>
                  </a:lnSpc>
                </a:pPr>
                <a:r>
                  <a:rPr lang="en-US" altLang="ko-KR" sz="2000" b="1" i="1">
                    <a:solidFill>
                      <a:schemeClr val="bg1"/>
                    </a:solidFill>
                    <a:latin typeface="Times New Roman" panose="02020603050405020304" pitchFamily="18" charset="0"/>
                    <a:cs typeface="Times New Roman" panose="02020603050405020304" pitchFamily="18" charset="0"/>
                  </a:rPr>
                  <a:t>z </a:t>
                </a:r>
                <a:r>
                  <a:rPr lang="en-US" altLang="ko-KR" sz="2000" b="1">
                    <a:solidFill>
                      <a:schemeClr val="bg1"/>
                    </a:solidFill>
                    <a:latin typeface="Times New Roman" panose="02020603050405020304" pitchFamily="18" charset="0"/>
                    <a:cs typeface="Times New Roman" panose="02020603050405020304" pitchFamily="18" charset="0"/>
                  </a:rPr>
                  <a:t>- pol</a:t>
                </a:r>
              </a:p>
            </p:txBody>
          </p:sp>
          <p:sp>
            <p:nvSpPr>
              <p:cNvPr id="28" name="TextBox 27">
                <a:extLst>
                  <a:ext uri="{FF2B5EF4-FFF2-40B4-BE49-F238E27FC236}">
                    <a16:creationId xmlns:a16="http://schemas.microsoft.com/office/drawing/2014/main" id="{0F8E59D4-1012-796C-B2D0-F6B43AEC8F6B}"/>
                  </a:ext>
                </a:extLst>
              </p:cNvPr>
              <p:cNvSpPr txBox="1"/>
              <p:nvPr/>
            </p:nvSpPr>
            <p:spPr>
              <a:xfrm>
                <a:off x="3244011" y="2601424"/>
                <a:ext cx="1102937" cy="454292"/>
              </a:xfrm>
              <a:prstGeom prst="rect">
                <a:avLst/>
              </a:prstGeom>
              <a:noFill/>
            </p:spPr>
            <p:txBody>
              <a:bodyPr wrap="square">
                <a:spAutoFit/>
              </a:bodyPr>
              <a:lstStyle/>
              <a:p>
                <a:pPr>
                  <a:lnSpc>
                    <a:spcPct val="150000"/>
                  </a:lnSpc>
                </a:pPr>
                <a:r>
                  <a:rPr lang="en-US" altLang="ko-KR" b="1" i="1">
                    <a:solidFill>
                      <a:schemeClr val="bg1"/>
                    </a:solidFill>
                    <a:latin typeface="Times New Roman" panose="02020603050405020304" pitchFamily="18" charset="0"/>
                    <a:cs typeface="Times New Roman" panose="02020603050405020304" pitchFamily="18" charset="0"/>
                  </a:rPr>
                  <a:t>x </a:t>
                </a:r>
                <a:r>
                  <a:rPr lang="en-US" altLang="ko-KR" b="1">
                    <a:solidFill>
                      <a:schemeClr val="bg1"/>
                    </a:solidFill>
                    <a:latin typeface="Times New Roman" panose="02020603050405020304" pitchFamily="18" charset="0"/>
                    <a:cs typeface="Times New Roman" panose="02020603050405020304" pitchFamily="18" charset="0"/>
                  </a:rPr>
                  <a:t>= 0nm</a:t>
                </a:r>
              </a:p>
            </p:txBody>
          </p:sp>
          <p:sp>
            <p:nvSpPr>
              <p:cNvPr id="29" name="TextBox 28">
                <a:extLst>
                  <a:ext uri="{FF2B5EF4-FFF2-40B4-BE49-F238E27FC236}">
                    <a16:creationId xmlns:a16="http://schemas.microsoft.com/office/drawing/2014/main" id="{CFBF2EA6-B6BC-69FE-23F4-8F3D8E9F319F}"/>
                  </a:ext>
                </a:extLst>
              </p:cNvPr>
              <p:cNvSpPr txBox="1"/>
              <p:nvPr/>
            </p:nvSpPr>
            <p:spPr>
              <a:xfrm>
                <a:off x="6285602" y="2602914"/>
                <a:ext cx="1102937" cy="454292"/>
              </a:xfrm>
              <a:prstGeom prst="rect">
                <a:avLst/>
              </a:prstGeom>
              <a:noFill/>
            </p:spPr>
            <p:txBody>
              <a:bodyPr wrap="square">
                <a:spAutoFit/>
              </a:bodyPr>
              <a:lstStyle/>
              <a:p>
                <a:pPr>
                  <a:lnSpc>
                    <a:spcPct val="150000"/>
                  </a:lnSpc>
                </a:pPr>
                <a:r>
                  <a:rPr lang="en-US" altLang="ko-KR" b="1" i="1">
                    <a:solidFill>
                      <a:schemeClr val="bg1"/>
                    </a:solidFill>
                    <a:latin typeface="Times New Roman" panose="02020603050405020304" pitchFamily="18" charset="0"/>
                    <a:cs typeface="Times New Roman" panose="02020603050405020304" pitchFamily="18" charset="0"/>
                  </a:rPr>
                  <a:t>x</a:t>
                </a:r>
                <a:r>
                  <a:rPr lang="en-US" altLang="ko-KR" b="1">
                    <a:solidFill>
                      <a:schemeClr val="bg1"/>
                    </a:solidFill>
                    <a:latin typeface="Times New Roman" panose="02020603050405020304" pitchFamily="18" charset="0"/>
                    <a:cs typeface="Times New Roman" panose="02020603050405020304" pitchFamily="18" charset="0"/>
                  </a:rPr>
                  <a:t> = 0nm</a:t>
                </a:r>
              </a:p>
            </p:txBody>
          </p:sp>
          <p:sp>
            <p:nvSpPr>
              <p:cNvPr id="30" name="TextBox 29">
                <a:extLst>
                  <a:ext uri="{FF2B5EF4-FFF2-40B4-BE49-F238E27FC236}">
                    <a16:creationId xmlns:a16="http://schemas.microsoft.com/office/drawing/2014/main" id="{741946B6-1A8E-7971-7E3A-F92E22AA78B7}"/>
                  </a:ext>
                </a:extLst>
              </p:cNvPr>
              <p:cNvSpPr txBox="1"/>
              <p:nvPr/>
            </p:nvSpPr>
            <p:spPr>
              <a:xfrm>
                <a:off x="9102208" y="2607769"/>
                <a:ext cx="1102937" cy="454292"/>
              </a:xfrm>
              <a:prstGeom prst="rect">
                <a:avLst/>
              </a:prstGeom>
              <a:noFill/>
            </p:spPr>
            <p:txBody>
              <a:bodyPr wrap="square">
                <a:spAutoFit/>
              </a:bodyPr>
              <a:lstStyle/>
              <a:p>
                <a:pPr>
                  <a:lnSpc>
                    <a:spcPct val="150000"/>
                  </a:lnSpc>
                </a:pPr>
                <a:r>
                  <a:rPr lang="en-US" altLang="ko-KR" b="1" i="1">
                    <a:solidFill>
                      <a:schemeClr val="bg1"/>
                    </a:solidFill>
                    <a:latin typeface="Times New Roman" panose="02020603050405020304" pitchFamily="18" charset="0"/>
                    <a:cs typeface="Times New Roman" panose="02020603050405020304" pitchFamily="18" charset="0"/>
                  </a:rPr>
                  <a:t>x</a:t>
                </a:r>
                <a:r>
                  <a:rPr lang="en-US" altLang="ko-KR" b="1">
                    <a:solidFill>
                      <a:schemeClr val="bg1"/>
                    </a:solidFill>
                    <a:latin typeface="Times New Roman" panose="02020603050405020304" pitchFamily="18" charset="0"/>
                    <a:cs typeface="Times New Roman" panose="02020603050405020304" pitchFamily="18" charset="0"/>
                  </a:rPr>
                  <a:t> = 0nm</a:t>
                </a:r>
              </a:p>
            </p:txBody>
          </p:sp>
          <p:sp>
            <p:nvSpPr>
              <p:cNvPr id="31" name="TextBox 30">
                <a:extLst>
                  <a:ext uri="{FF2B5EF4-FFF2-40B4-BE49-F238E27FC236}">
                    <a16:creationId xmlns:a16="http://schemas.microsoft.com/office/drawing/2014/main" id="{254DBCCF-810F-94E4-2993-A3D750943ED1}"/>
                  </a:ext>
                </a:extLst>
              </p:cNvPr>
              <p:cNvSpPr txBox="1"/>
              <p:nvPr/>
            </p:nvSpPr>
            <p:spPr>
              <a:xfrm>
                <a:off x="7957560" y="931488"/>
                <a:ext cx="879347" cy="494494"/>
              </a:xfrm>
              <a:prstGeom prst="rect">
                <a:avLst/>
              </a:prstGeom>
              <a:noFill/>
            </p:spPr>
            <p:txBody>
              <a:bodyPr wrap="square">
                <a:spAutoFit/>
              </a:bodyPr>
              <a:lstStyle/>
              <a:p>
                <a:pPr>
                  <a:lnSpc>
                    <a:spcPct val="150000"/>
                  </a:lnSpc>
                </a:pPr>
                <a:r>
                  <a:rPr lang="en-US" altLang="ko-KR" sz="2000" b="1" i="1">
                    <a:solidFill>
                      <a:schemeClr val="bg1"/>
                    </a:solidFill>
                    <a:latin typeface="Times New Roman" panose="02020603050405020304" pitchFamily="18" charset="0"/>
                    <a:cs typeface="Times New Roman" panose="02020603050405020304" pitchFamily="18" charset="0"/>
                  </a:rPr>
                  <a:t>x </a:t>
                </a:r>
                <a:r>
                  <a:rPr lang="en-US" altLang="ko-KR" sz="2000" b="1">
                    <a:solidFill>
                      <a:schemeClr val="bg1"/>
                    </a:solidFill>
                    <a:latin typeface="Times New Roman" panose="02020603050405020304" pitchFamily="18" charset="0"/>
                    <a:cs typeface="Times New Roman" panose="02020603050405020304" pitchFamily="18" charset="0"/>
                  </a:rPr>
                  <a:t>- pol</a:t>
                </a:r>
              </a:p>
            </p:txBody>
          </p:sp>
          <p:sp>
            <p:nvSpPr>
              <p:cNvPr id="32" name="TextBox 31">
                <a:extLst>
                  <a:ext uri="{FF2B5EF4-FFF2-40B4-BE49-F238E27FC236}">
                    <a16:creationId xmlns:a16="http://schemas.microsoft.com/office/drawing/2014/main" id="{B5A237D4-87EC-F034-23C3-79EA64E529E6}"/>
                  </a:ext>
                </a:extLst>
              </p:cNvPr>
              <p:cNvSpPr txBox="1"/>
              <p:nvPr/>
            </p:nvSpPr>
            <p:spPr>
              <a:xfrm>
                <a:off x="1798382" y="3170827"/>
                <a:ext cx="879304" cy="494494"/>
              </a:xfrm>
              <a:prstGeom prst="rect">
                <a:avLst/>
              </a:prstGeom>
              <a:noFill/>
            </p:spPr>
            <p:txBody>
              <a:bodyPr wrap="square">
                <a:spAutoFit/>
              </a:bodyPr>
              <a:lstStyle/>
              <a:p>
                <a:pPr>
                  <a:lnSpc>
                    <a:spcPct val="150000"/>
                  </a:lnSpc>
                </a:pPr>
                <a:r>
                  <a:rPr lang="en-US" altLang="ko-KR" sz="2000" b="1" i="1">
                    <a:solidFill>
                      <a:schemeClr val="bg1"/>
                    </a:solidFill>
                    <a:latin typeface="Times New Roman" panose="02020603050405020304" pitchFamily="18" charset="0"/>
                    <a:cs typeface="Times New Roman" panose="02020603050405020304" pitchFamily="18" charset="0"/>
                  </a:rPr>
                  <a:t>z</a:t>
                </a:r>
                <a:r>
                  <a:rPr lang="en-US" altLang="ko-KR" sz="2000" b="1">
                    <a:solidFill>
                      <a:schemeClr val="bg1"/>
                    </a:solidFill>
                    <a:latin typeface="Times New Roman" panose="02020603050405020304" pitchFamily="18" charset="0"/>
                    <a:cs typeface="Times New Roman" panose="02020603050405020304" pitchFamily="18" charset="0"/>
                  </a:rPr>
                  <a:t> - pol</a:t>
                </a:r>
              </a:p>
            </p:txBody>
          </p:sp>
          <p:sp>
            <p:nvSpPr>
              <p:cNvPr id="33" name="TextBox 32">
                <a:extLst>
                  <a:ext uri="{FF2B5EF4-FFF2-40B4-BE49-F238E27FC236}">
                    <a16:creationId xmlns:a16="http://schemas.microsoft.com/office/drawing/2014/main" id="{91929F83-4A45-8E19-4009-1E9AAE84B8F5}"/>
                  </a:ext>
                </a:extLst>
              </p:cNvPr>
              <p:cNvSpPr txBox="1"/>
              <p:nvPr/>
            </p:nvSpPr>
            <p:spPr>
              <a:xfrm>
                <a:off x="4937715" y="3164716"/>
                <a:ext cx="879347" cy="494494"/>
              </a:xfrm>
              <a:prstGeom prst="rect">
                <a:avLst/>
              </a:prstGeom>
              <a:noFill/>
            </p:spPr>
            <p:txBody>
              <a:bodyPr wrap="square">
                <a:spAutoFit/>
              </a:bodyPr>
              <a:lstStyle/>
              <a:p>
                <a:pPr>
                  <a:lnSpc>
                    <a:spcPct val="150000"/>
                  </a:lnSpc>
                </a:pPr>
                <a:r>
                  <a:rPr lang="en-US" altLang="ko-KR" sz="2000" b="1" i="1">
                    <a:solidFill>
                      <a:schemeClr val="bg1"/>
                    </a:solidFill>
                    <a:latin typeface="Times New Roman" panose="02020603050405020304" pitchFamily="18" charset="0"/>
                    <a:cs typeface="Times New Roman" panose="02020603050405020304" pitchFamily="18" charset="0"/>
                  </a:rPr>
                  <a:t>z</a:t>
                </a:r>
                <a:r>
                  <a:rPr lang="en-US" altLang="ko-KR" sz="2000" b="1">
                    <a:solidFill>
                      <a:schemeClr val="bg1"/>
                    </a:solidFill>
                    <a:latin typeface="Times New Roman" panose="02020603050405020304" pitchFamily="18" charset="0"/>
                    <a:cs typeface="Times New Roman" panose="02020603050405020304" pitchFamily="18" charset="0"/>
                  </a:rPr>
                  <a:t> - pol</a:t>
                </a:r>
              </a:p>
            </p:txBody>
          </p:sp>
          <p:sp>
            <p:nvSpPr>
              <p:cNvPr id="34" name="TextBox 33">
                <a:extLst>
                  <a:ext uri="{FF2B5EF4-FFF2-40B4-BE49-F238E27FC236}">
                    <a16:creationId xmlns:a16="http://schemas.microsoft.com/office/drawing/2014/main" id="{3B4F02CA-4016-597D-002C-AE46D41F1DC0}"/>
                  </a:ext>
                </a:extLst>
              </p:cNvPr>
              <p:cNvSpPr txBox="1"/>
              <p:nvPr/>
            </p:nvSpPr>
            <p:spPr>
              <a:xfrm>
                <a:off x="3187449" y="4858372"/>
                <a:ext cx="1102937" cy="454292"/>
              </a:xfrm>
              <a:prstGeom prst="rect">
                <a:avLst/>
              </a:prstGeom>
              <a:noFill/>
            </p:spPr>
            <p:txBody>
              <a:bodyPr wrap="square">
                <a:spAutoFit/>
              </a:bodyPr>
              <a:lstStyle/>
              <a:p>
                <a:pPr>
                  <a:lnSpc>
                    <a:spcPct val="150000"/>
                  </a:lnSpc>
                </a:pPr>
                <a:r>
                  <a:rPr lang="en-US" altLang="ko-KR" b="1" i="1">
                    <a:solidFill>
                      <a:schemeClr val="bg1"/>
                    </a:solidFill>
                    <a:latin typeface="Times New Roman" panose="02020603050405020304" pitchFamily="18" charset="0"/>
                    <a:cs typeface="Times New Roman" panose="02020603050405020304" pitchFamily="18" charset="0"/>
                  </a:rPr>
                  <a:t>x</a:t>
                </a:r>
                <a:r>
                  <a:rPr lang="en-US" altLang="ko-KR" b="1">
                    <a:solidFill>
                      <a:schemeClr val="bg1"/>
                    </a:solidFill>
                    <a:latin typeface="Times New Roman" panose="02020603050405020304" pitchFamily="18" charset="0"/>
                    <a:cs typeface="Times New Roman" panose="02020603050405020304" pitchFamily="18" charset="0"/>
                  </a:rPr>
                  <a:t> = 80nm</a:t>
                </a:r>
              </a:p>
            </p:txBody>
          </p:sp>
          <p:sp>
            <p:nvSpPr>
              <p:cNvPr id="35" name="TextBox 34">
                <a:extLst>
                  <a:ext uri="{FF2B5EF4-FFF2-40B4-BE49-F238E27FC236}">
                    <a16:creationId xmlns:a16="http://schemas.microsoft.com/office/drawing/2014/main" id="{4148D5F3-F94C-E923-83D3-E416854D8CC3}"/>
                  </a:ext>
                </a:extLst>
              </p:cNvPr>
              <p:cNvSpPr txBox="1"/>
              <p:nvPr/>
            </p:nvSpPr>
            <p:spPr>
              <a:xfrm>
                <a:off x="6220528" y="4821815"/>
                <a:ext cx="1102937" cy="454292"/>
              </a:xfrm>
              <a:prstGeom prst="rect">
                <a:avLst/>
              </a:prstGeom>
              <a:noFill/>
            </p:spPr>
            <p:txBody>
              <a:bodyPr wrap="square">
                <a:spAutoFit/>
              </a:bodyPr>
              <a:lstStyle/>
              <a:p>
                <a:pPr>
                  <a:lnSpc>
                    <a:spcPct val="150000"/>
                  </a:lnSpc>
                </a:pPr>
                <a:r>
                  <a:rPr lang="en-US" altLang="ko-KR" b="1" i="1">
                    <a:solidFill>
                      <a:schemeClr val="bg1"/>
                    </a:solidFill>
                    <a:latin typeface="Times New Roman" panose="02020603050405020304" pitchFamily="18" charset="0"/>
                    <a:cs typeface="Times New Roman" panose="02020603050405020304" pitchFamily="18" charset="0"/>
                  </a:rPr>
                  <a:t>x</a:t>
                </a:r>
                <a:r>
                  <a:rPr lang="en-US" altLang="ko-KR" b="1">
                    <a:solidFill>
                      <a:schemeClr val="bg1"/>
                    </a:solidFill>
                    <a:latin typeface="Times New Roman" panose="02020603050405020304" pitchFamily="18" charset="0"/>
                    <a:cs typeface="Times New Roman" panose="02020603050405020304" pitchFamily="18" charset="0"/>
                  </a:rPr>
                  <a:t> = 80nm</a:t>
                </a:r>
              </a:p>
            </p:txBody>
          </p:sp>
          <p:sp>
            <p:nvSpPr>
              <p:cNvPr id="36" name="TextBox 35">
                <a:extLst>
                  <a:ext uri="{FF2B5EF4-FFF2-40B4-BE49-F238E27FC236}">
                    <a16:creationId xmlns:a16="http://schemas.microsoft.com/office/drawing/2014/main" id="{38F266FB-B293-7FFF-5D75-1B2331A47951}"/>
                  </a:ext>
                </a:extLst>
              </p:cNvPr>
              <p:cNvSpPr txBox="1"/>
              <p:nvPr/>
            </p:nvSpPr>
            <p:spPr>
              <a:xfrm>
                <a:off x="9020862" y="4830455"/>
                <a:ext cx="1102937" cy="454292"/>
              </a:xfrm>
              <a:prstGeom prst="rect">
                <a:avLst/>
              </a:prstGeom>
              <a:noFill/>
            </p:spPr>
            <p:txBody>
              <a:bodyPr wrap="square">
                <a:spAutoFit/>
              </a:bodyPr>
              <a:lstStyle/>
              <a:p>
                <a:pPr>
                  <a:lnSpc>
                    <a:spcPct val="150000"/>
                  </a:lnSpc>
                </a:pPr>
                <a:r>
                  <a:rPr lang="en-US" altLang="ko-KR" b="1" i="1">
                    <a:solidFill>
                      <a:schemeClr val="bg1"/>
                    </a:solidFill>
                    <a:latin typeface="Times New Roman" panose="02020603050405020304" pitchFamily="18" charset="0"/>
                    <a:cs typeface="Times New Roman" panose="02020603050405020304" pitchFamily="18" charset="0"/>
                  </a:rPr>
                  <a:t>x</a:t>
                </a:r>
                <a:r>
                  <a:rPr lang="en-US" altLang="ko-KR" b="1">
                    <a:solidFill>
                      <a:schemeClr val="bg1"/>
                    </a:solidFill>
                    <a:latin typeface="Times New Roman" panose="02020603050405020304" pitchFamily="18" charset="0"/>
                    <a:cs typeface="Times New Roman" panose="02020603050405020304" pitchFamily="18" charset="0"/>
                  </a:rPr>
                  <a:t> = 80nm</a:t>
                </a:r>
              </a:p>
            </p:txBody>
          </p:sp>
          <p:sp>
            <p:nvSpPr>
              <p:cNvPr id="37" name="TextBox 36">
                <a:extLst>
                  <a:ext uri="{FF2B5EF4-FFF2-40B4-BE49-F238E27FC236}">
                    <a16:creationId xmlns:a16="http://schemas.microsoft.com/office/drawing/2014/main" id="{7DF97695-6135-3ED9-C9AB-1F5627DFF007}"/>
                  </a:ext>
                </a:extLst>
              </p:cNvPr>
              <p:cNvSpPr txBox="1"/>
              <p:nvPr/>
            </p:nvSpPr>
            <p:spPr>
              <a:xfrm>
                <a:off x="7931746" y="3132419"/>
                <a:ext cx="879347" cy="494494"/>
              </a:xfrm>
              <a:prstGeom prst="rect">
                <a:avLst/>
              </a:prstGeom>
              <a:noFill/>
            </p:spPr>
            <p:txBody>
              <a:bodyPr wrap="square">
                <a:spAutoFit/>
              </a:bodyPr>
              <a:lstStyle/>
              <a:p>
                <a:pPr>
                  <a:lnSpc>
                    <a:spcPct val="150000"/>
                  </a:lnSpc>
                </a:pPr>
                <a:r>
                  <a:rPr lang="en-US" altLang="ko-KR" sz="2000" b="1" i="1">
                    <a:solidFill>
                      <a:schemeClr val="bg1"/>
                    </a:solidFill>
                    <a:latin typeface="Times New Roman" panose="02020603050405020304" pitchFamily="18" charset="0"/>
                    <a:cs typeface="Times New Roman" panose="02020603050405020304" pitchFamily="18" charset="0"/>
                  </a:rPr>
                  <a:t>x</a:t>
                </a:r>
                <a:r>
                  <a:rPr lang="en-US" altLang="ko-KR" sz="2000" b="1">
                    <a:solidFill>
                      <a:schemeClr val="bg1"/>
                    </a:solidFill>
                    <a:latin typeface="Times New Roman" panose="02020603050405020304" pitchFamily="18" charset="0"/>
                    <a:cs typeface="Times New Roman" panose="02020603050405020304" pitchFamily="18" charset="0"/>
                  </a:rPr>
                  <a:t> - pol</a:t>
                </a:r>
              </a:p>
            </p:txBody>
          </p:sp>
        </p:grpSp>
        <p:sp>
          <p:nvSpPr>
            <p:cNvPr id="80" name="타원 79">
              <a:extLst>
                <a:ext uri="{FF2B5EF4-FFF2-40B4-BE49-F238E27FC236}">
                  <a16:creationId xmlns:a16="http://schemas.microsoft.com/office/drawing/2014/main" id="{40935C68-8F49-7402-430A-9511B5184478}"/>
                </a:ext>
              </a:extLst>
            </p:cNvPr>
            <p:cNvSpPr/>
            <p:nvPr/>
          </p:nvSpPr>
          <p:spPr>
            <a:xfrm>
              <a:off x="2600560" y="1356296"/>
              <a:ext cx="314914" cy="306874"/>
            </a:xfrm>
            <a:prstGeom prst="ellipse">
              <a:avLst/>
            </a:prstGeom>
            <a:noFill/>
            <a:ln w="28575">
              <a:solidFill>
                <a:schemeClr val="accent3">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타원 80">
              <a:extLst>
                <a:ext uri="{FF2B5EF4-FFF2-40B4-BE49-F238E27FC236}">
                  <a16:creationId xmlns:a16="http://schemas.microsoft.com/office/drawing/2014/main" id="{53724D79-B67A-50D6-BCE5-92A016B0B055}"/>
                </a:ext>
              </a:extLst>
            </p:cNvPr>
            <p:cNvSpPr/>
            <p:nvPr/>
          </p:nvSpPr>
          <p:spPr>
            <a:xfrm>
              <a:off x="3366687" y="1363020"/>
              <a:ext cx="314914" cy="306874"/>
            </a:xfrm>
            <a:prstGeom prst="ellipse">
              <a:avLst/>
            </a:prstGeom>
            <a:noFill/>
            <a:ln w="28575">
              <a:solidFill>
                <a:schemeClr val="accent3">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타원 81">
              <a:extLst>
                <a:ext uri="{FF2B5EF4-FFF2-40B4-BE49-F238E27FC236}">
                  <a16:creationId xmlns:a16="http://schemas.microsoft.com/office/drawing/2014/main" id="{3CB33BAB-8F8B-FDB6-B971-8D46CF47B77F}"/>
                </a:ext>
              </a:extLst>
            </p:cNvPr>
            <p:cNvSpPr/>
            <p:nvPr/>
          </p:nvSpPr>
          <p:spPr>
            <a:xfrm>
              <a:off x="2966497" y="1806630"/>
              <a:ext cx="314914" cy="306874"/>
            </a:xfrm>
            <a:prstGeom prst="ellipse">
              <a:avLst/>
            </a:prstGeom>
            <a:noFill/>
            <a:ln w="28575">
              <a:solidFill>
                <a:schemeClr val="accent3">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타원 82">
              <a:extLst>
                <a:ext uri="{FF2B5EF4-FFF2-40B4-BE49-F238E27FC236}">
                  <a16:creationId xmlns:a16="http://schemas.microsoft.com/office/drawing/2014/main" id="{58E968FC-6014-2F8B-F1A7-C7091755C90D}"/>
                </a:ext>
              </a:extLst>
            </p:cNvPr>
            <p:cNvSpPr/>
            <p:nvPr/>
          </p:nvSpPr>
          <p:spPr>
            <a:xfrm>
              <a:off x="5595182" y="1507373"/>
              <a:ext cx="314914" cy="306874"/>
            </a:xfrm>
            <a:prstGeom prst="ellipse">
              <a:avLst/>
            </a:prstGeom>
            <a:noFill/>
            <a:ln w="28575">
              <a:solidFill>
                <a:schemeClr val="accent3">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타원 83">
              <a:extLst>
                <a:ext uri="{FF2B5EF4-FFF2-40B4-BE49-F238E27FC236}">
                  <a16:creationId xmlns:a16="http://schemas.microsoft.com/office/drawing/2014/main" id="{C302D6B2-CE8D-7221-79D9-563AA5A34166}"/>
                </a:ext>
              </a:extLst>
            </p:cNvPr>
            <p:cNvSpPr/>
            <p:nvPr/>
          </p:nvSpPr>
          <p:spPr>
            <a:xfrm>
              <a:off x="6475473" y="1507373"/>
              <a:ext cx="314914" cy="306874"/>
            </a:xfrm>
            <a:prstGeom prst="ellipse">
              <a:avLst/>
            </a:prstGeom>
            <a:noFill/>
            <a:ln w="28575">
              <a:solidFill>
                <a:schemeClr val="accent3">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타원 84">
              <a:extLst>
                <a:ext uri="{FF2B5EF4-FFF2-40B4-BE49-F238E27FC236}">
                  <a16:creationId xmlns:a16="http://schemas.microsoft.com/office/drawing/2014/main" id="{262D10A7-9788-3EA5-18B9-B4BE964AC9CB}"/>
                </a:ext>
              </a:extLst>
            </p:cNvPr>
            <p:cNvSpPr/>
            <p:nvPr/>
          </p:nvSpPr>
          <p:spPr>
            <a:xfrm>
              <a:off x="5873580" y="3659062"/>
              <a:ext cx="314914" cy="306874"/>
            </a:xfrm>
            <a:prstGeom prst="ellipse">
              <a:avLst/>
            </a:prstGeom>
            <a:noFill/>
            <a:ln w="28575">
              <a:solidFill>
                <a:schemeClr val="accent3">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타원 85">
              <a:extLst>
                <a:ext uri="{FF2B5EF4-FFF2-40B4-BE49-F238E27FC236}">
                  <a16:creationId xmlns:a16="http://schemas.microsoft.com/office/drawing/2014/main" id="{126526C8-C1C8-95CB-938B-CC6D4048A741}"/>
                </a:ext>
              </a:extLst>
            </p:cNvPr>
            <p:cNvSpPr/>
            <p:nvPr/>
          </p:nvSpPr>
          <p:spPr>
            <a:xfrm>
              <a:off x="6663968" y="4019968"/>
              <a:ext cx="314914" cy="306874"/>
            </a:xfrm>
            <a:prstGeom prst="ellipse">
              <a:avLst/>
            </a:prstGeom>
            <a:noFill/>
            <a:ln w="28575">
              <a:solidFill>
                <a:schemeClr val="accent3">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타원 86">
              <a:extLst>
                <a:ext uri="{FF2B5EF4-FFF2-40B4-BE49-F238E27FC236}">
                  <a16:creationId xmlns:a16="http://schemas.microsoft.com/office/drawing/2014/main" id="{06942792-F3B8-ADCB-1DD3-011E357BCFC0}"/>
                </a:ext>
              </a:extLst>
            </p:cNvPr>
            <p:cNvSpPr/>
            <p:nvPr/>
          </p:nvSpPr>
          <p:spPr>
            <a:xfrm>
              <a:off x="2876276" y="3588861"/>
              <a:ext cx="314914" cy="306874"/>
            </a:xfrm>
            <a:prstGeom prst="ellipse">
              <a:avLst/>
            </a:prstGeom>
            <a:noFill/>
            <a:ln w="28575">
              <a:solidFill>
                <a:schemeClr val="accent3">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타원 87">
              <a:extLst>
                <a:ext uri="{FF2B5EF4-FFF2-40B4-BE49-F238E27FC236}">
                  <a16:creationId xmlns:a16="http://schemas.microsoft.com/office/drawing/2014/main" id="{E917BAF1-5684-CCA1-4069-057BBD6D1AD1}"/>
                </a:ext>
              </a:extLst>
            </p:cNvPr>
            <p:cNvSpPr/>
            <p:nvPr/>
          </p:nvSpPr>
          <p:spPr>
            <a:xfrm>
              <a:off x="3598995" y="3957817"/>
              <a:ext cx="314914" cy="306874"/>
            </a:xfrm>
            <a:prstGeom prst="ellipse">
              <a:avLst/>
            </a:prstGeom>
            <a:noFill/>
            <a:ln w="28575">
              <a:solidFill>
                <a:schemeClr val="accent3">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타원 88">
              <a:extLst>
                <a:ext uri="{FF2B5EF4-FFF2-40B4-BE49-F238E27FC236}">
                  <a16:creationId xmlns:a16="http://schemas.microsoft.com/office/drawing/2014/main" id="{14A0AE1D-757E-F4B5-7BEE-67C6379AB4A1}"/>
                </a:ext>
              </a:extLst>
            </p:cNvPr>
            <p:cNvSpPr/>
            <p:nvPr/>
          </p:nvSpPr>
          <p:spPr>
            <a:xfrm>
              <a:off x="3084865" y="4004622"/>
              <a:ext cx="314914" cy="306874"/>
            </a:xfrm>
            <a:prstGeom prst="ellipse">
              <a:avLst/>
            </a:prstGeom>
            <a:noFill/>
            <a:ln w="28575">
              <a:solidFill>
                <a:schemeClr val="accent3">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87203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26B2BB-23EC-61EA-0A18-110803CC939D}"/>
              </a:ext>
            </a:extLst>
          </p:cNvPr>
          <p:cNvSpPr txBox="1"/>
          <p:nvPr/>
        </p:nvSpPr>
        <p:spPr>
          <a:xfrm>
            <a:off x="276726" y="216915"/>
            <a:ext cx="6097604" cy="738664"/>
          </a:xfrm>
          <a:prstGeom prst="rect">
            <a:avLst/>
          </a:prstGeom>
          <a:noFill/>
        </p:spPr>
        <p:txBody>
          <a:bodyPr wrap="square">
            <a:spAutoFit/>
          </a:bodyPr>
          <a:lstStyle/>
          <a:p>
            <a:r>
              <a:rPr lang="en-US" altLang="ko-KR" sz="1400" b="1"/>
              <a:t>3. Results and Discussion (Fig.2~4 +a)</a:t>
            </a:r>
          </a:p>
          <a:p>
            <a:pPr marL="800100" lvl="1" indent="-342900">
              <a:buAutoNum type="arabicPeriod"/>
            </a:pPr>
            <a:r>
              <a:rPr lang="ko-KR" altLang="en-US" sz="1400"/>
              <a:t>그래프 결과 설명</a:t>
            </a:r>
            <a:endParaRPr lang="en-US" altLang="ko-KR" sz="1400"/>
          </a:p>
          <a:p>
            <a:pPr marL="800100" lvl="1" indent="-342900">
              <a:buAutoNum type="arabicPeriod"/>
            </a:pPr>
            <a:r>
              <a:rPr lang="ko-KR" altLang="en-US" sz="1400"/>
              <a:t>결과가 나오게 된 원인 설명</a:t>
            </a:r>
            <a:endParaRPr lang="en-US" altLang="ko-KR" sz="1400"/>
          </a:p>
        </p:txBody>
      </p:sp>
      <p:sp>
        <p:nvSpPr>
          <p:cNvPr id="4" name="TextBox 3">
            <a:extLst>
              <a:ext uri="{FF2B5EF4-FFF2-40B4-BE49-F238E27FC236}">
                <a16:creationId xmlns:a16="http://schemas.microsoft.com/office/drawing/2014/main" id="{903E3B3F-2053-3F05-2F34-E980F663A7C8}"/>
              </a:ext>
            </a:extLst>
          </p:cNvPr>
          <p:cNvSpPr txBox="1"/>
          <p:nvPr/>
        </p:nvSpPr>
        <p:spPr>
          <a:xfrm>
            <a:off x="609599" y="1432813"/>
            <a:ext cx="11529461" cy="13498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a:solidFill>
                  <a:srgbClr val="000000"/>
                </a:solidFill>
                <a:latin typeface="noto"/>
              </a:rPr>
              <a:t>Dipole </a:t>
            </a:r>
            <a:r>
              <a:rPr lang="ko-KR" altLang="en-US" sz="1400">
                <a:solidFill>
                  <a:srgbClr val="000000"/>
                </a:solidFill>
                <a:latin typeface="noto"/>
              </a:rPr>
              <a:t>진동 방향에 따른 </a:t>
            </a:r>
            <a:r>
              <a:rPr lang="en-US" altLang="ko-KR" sz="1400">
                <a:solidFill>
                  <a:srgbClr val="000000"/>
                </a:solidFill>
                <a:latin typeface="noto"/>
              </a:rPr>
              <a:t>LEE</a:t>
            </a:r>
            <a:r>
              <a:rPr lang="ko-KR" altLang="en-US" sz="1400">
                <a:solidFill>
                  <a:srgbClr val="000000"/>
                </a:solidFill>
                <a:latin typeface="noto"/>
              </a:rPr>
              <a:t>는 공진 모드와 크게 연관되어 있고</a:t>
            </a:r>
            <a:r>
              <a:rPr lang="en-US" altLang="ko-KR" sz="1400">
                <a:solidFill>
                  <a:srgbClr val="000000"/>
                </a:solidFill>
                <a:latin typeface="noto"/>
              </a:rPr>
              <a:t>, </a:t>
            </a:r>
            <a:r>
              <a:rPr lang="ko-KR" altLang="en-US" sz="1400">
                <a:solidFill>
                  <a:srgbClr val="000000"/>
                </a:solidFill>
                <a:latin typeface="noto"/>
              </a:rPr>
              <a:t>그러한 공진모드에 따라 </a:t>
            </a:r>
            <a:r>
              <a:rPr lang="en-US" altLang="ko-KR" sz="1400">
                <a:solidFill>
                  <a:srgbClr val="000000"/>
                </a:solidFill>
                <a:latin typeface="noto"/>
              </a:rPr>
              <a:t>cavity </a:t>
            </a:r>
            <a:r>
              <a:rPr lang="ko-KR" altLang="en-US" sz="1400">
                <a:solidFill>
                  <a:srgbClr val="000000"/>
                </a:solidFill>
                <a:latin typeface="noto"/>
              </a:rPr>
              <a:t>내 빛의 특성이 달라지게 된다</a:t>
            </a:r>
            <a:r>
              <a:rPr lang="en-US" altLang="ko-KR" sz="1400">
                <a:solidFill>
                  <a:srgbClr val="000000"/>
                </a:solidFill>
                <a:latin typeface="noto"/>
              </a:rPr>
              <a:t>.</a:t>
            </a:r>
          </a:p>
          <a:p>
            <a:pPr marL="285750" indent="-285750">
              <a:lnSpc>
                <a:spcPct val="150000"/>
              </a:lnSpc>
              <a:buFont typeface="Arial" panose="020B0604020202020204" pitchFamily="34" charset="0"/>
              <a:buChar char="•"/>
            </a:pPr>
            <a:r>
              <a:rPr lang="en-US" altLang="ko-KR" sz="1400">
                <a:solidFill>
                  <a:srgbClr val="000000"/>
                </a:solidFill>
                <a:latin typeface="noto"/>
              </a:rPr>
              <a:t>Dipole source </a:t>
            </a:r>
            <a:r>
              <a:rPr lang="ko-KR" altLang="en-US" sz="1400">
                <a:solidFill>
                  <a:srgbClr val="000000"/>
                </a:solidFill>
                <a:latin typeface="noto"/>
              </a:rPr>
              <a:t>위치가 </a:t>
            </a:r>
            <a:r>
              <a:rPr lang="en-US" altLang="ko-KR" sz="1400">
                <a:solidFill>
                  <a:srgbClr val="000000"/>
                </a:solidFill>
                <a:latin typeface="noto"/>
              </a:rPr>
              <a:t>x</a:t>
            </a:r>
            <a:r>
              <a:rPr lang="ko-KR" altLang="en-US" sz="1400">
                <a:solidFill>
                  <a:srgbClr val="000000"/>
                </a:solidFill>
                <a:latin typeface="noto"/>
              </a:rPr>
              <a:t>방향을 따라 증가할 때 </a:t>
            </a:r>
            <a:r>
              <a:rPr lang="en-US" altLang="ko-KR" sz="1400">
                <a:solidFill>
                  <a:srgbClr val="000000"/>
                </a:solidFill>
                <a:latin typeface="noto"/>
              </a:rPr>
              <a:t>LEE </a:t>
            </a:r>
            <a:r>
              <a:rPr lang="ko-KR" altLang="en-US" sz="1400">
                <a:solidFill>
                  <a:srgbClr val="000000"/>
                </a:solidFill>
                <a:latin typeface="noto"/>
              </a:rPr>
              <a:t>변화와 </a:t>
            </a:r>
            <a:r>
              <a:rPr lang="en-US" altLang="ko-KR" sz="1400">
                <a:solidFill>
                  <a:srgbClr val="000000"/>
                </a:solidFill>
                <a:latin typeface="noto"/>
              </a:rPr>
              <a:t>dipole </a:t>
            </a:r>
            <a:r>
              <a:rPr lang="ko-KR" altLang="en-US" sz="1400">
                <a:solidFill>
                  <a:srgbClr val="000000"/>
                </a:solidFill>
                <a:latin typeface="noto"/>
              </a:rPr>
              <a:t>진동 방향에 따른 경향성은 </a:t>
            </a:r>
            <a:r>
              <a:rPr lang="en-US" altLang="ko-KR" sz="1400">
                <a:solidFill>
                  <a:srgbClr val="000000"/>
                </a:solidFill>
                <a:latin typeface="noto"/>
              </a:rPr>
              <a:t>WGM</a:t>
            </a:r>
            <a:r>
              <a:rPr lang="ko-KR" altLang="en-US" sz="1400">
                <a:solidFill>
                  <a:srgbClr val="000000"/>
                </a:solidFill>
                <a:latin typeface="noto"/>
              </a:rPr>
              <a:t>으로 설명될 수 있다</a:t>
            </a:r>
            <a:r>
              <a:rPr lang="en-US" altLang="ko-KR" sz="1400">
                <a:solidFill>
                  <a:srgbClr val="000000"/>
                </a:solidFill>
                <a:latin typeface="noto"/>
              </a:rPr>
              <a:t>.</a:t>
            </a:r>
          </a:p>
          <a:p>
            <a:pPr marL="285750" indent="-285750">
              <a:lnSpc>
                <a:spcPct val="150000"/>
              </a:lnSpc>
              <a:buFont typeface="Arial" panose="020B0604020202020204" pitchFamily="34" charset="0"/>
              <a:buChar char="•"/>
            </a:pPr>
            <a:r>
              <a:rPr lang="en-US" altLang="ko-KR" sz="1400">
                <a:latin typeface="noto"/>
              </a:rPr>
              <a:t>WGM</a:t>
            </a:r>
            <a:r>
              <a:rPr lang="ko-KR" altLang="en-US" sz="1400">
                <a:latin typeface="noto"/>
              </a:rPr>
              <a:t>은 대표적인 </a:t>
            </a:r>
            <a:r>
              <a:rPr lang="en-US" altLang="ko-KR" sz="1400">
                <a:latin typeface="noto"/>
              </a:rPr>
              <a:t>rod </a:t>
            </a:r>
            <a:r>
              <a:rPr lang="ko-KR" altLang="en-US" sz="1400">
                <a:latin typeface="noto"/>
              </a:rPr>
              <a:t>구조 내부 공진모드 중 하나이다 </a:t>
            </a:r>
            <a:r>
              <a:rPr lang="en-US" altLang="ko-KR" sz="1400">
                <a:latin typeface="noto"/>
              </a:rPr>
              <a:t>[8].</a:t>
            </a:r>
          </a:p>
          <a:p>
            <a:pPr marL="285750" indent="-285750">
              <a:lnSpc>
                <a:spcPct val="150000"/>
              </a:lnSpc>
              <a:buFont typeface="Arial" panose="020B0604020202020204" pitchFamily="34" charset="0"/>
              <a:buChar char="•"/>
            </a:pPr>
            <a:r>
              <a:rPr lang="ko-KR" altLang="en-US" sz="1400">
                <a:latin typeface="noto"/>
              </a:rPr>
              <a:t>곡면 내부 음파가 곡면 반사에 의해 어떤 한 점에서 모이는 현상에서 이름 붙여졌으며</a:t>
            </a:r>
            <a:r>
              <a:rPr lang="en-US" altLang="ko-KR" sz="1400">
                <a:latin typeface="noto"/>
              </a:rPr>
              <a:t>, </a:t>
            </a:r>
            <a:r>
              <a:rPr lang="ko-KR" altLang="en-US" sz="1400">
                <a:latin typeface="noto"/>
              </a:rPr>
              <a:t>빛과 같은 횡파에서도 발생하게 된다</a:t>
            </a:r>
            <a:r>
              <a:rPr lang="en-US" altLang="ko-KR" sz="1400">
                <a:latin typeface="noto"/>
              </a:rPr>
              <a:t>.</a:t>
            </a:r>
          </a:p>
        </p:txBody>
      </p:sp>
      <p:sp>
        <p:nvSpPr>
          <p:cNvPr id="5" name="TextBox 4">
            <a:extLst>
              <a:ext uri="{FF2B5EF4-FFF2-40B4-BE49-F238E27FC236}">
                <a16:creationId xmlns:a16="http://schemas.microsoft.com/office/drawing/2014/main" id="{5E1FF8B0-17F3-5850-5B1B-4BCFA9DBD9AA}"/>
              </a:ext>
            </a:extLst>
          </p:cNvPr>
          <p:cNvSpPr txBox="1"/>
          <p:nvPr/>
        </p:nvSpPr>
        <p:spPr>
          <a:xfrm>
            <a:off x="662539" y="3255313"/>
            <a:ext cx="10866922" cy="199791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a:latin typeface="noto"/>
              </a:rPr>
              <a:t>The LEE depending on the dipole polarization and source position is profoundly related with the resonant modes inside core-shell nanorod, which have an effect on the optical properties in core-shell nanorod cavity.</a:t>
            </a:r>
          </a:p>
          <a:p>
            <a:pPr marL="285750" indent="-285750">
              <a:lnSpc>
                <a:spcPct val="150000"/>
              </a:lnSpc>
              <a:buFont typeface="Arial" panose="020B0604020202020204" pitchFamily="34" charset="0"/>
              <a:buChar char="•"/>
            </a:pPr>
            <a:r>
              <a:rPr lang="en-US" altLang="ko-KR" sz="1400" b="0" i="0">
                <a:effectLst/>
                <a:latin typeface="noto"/>
              </a:rPr>
              <a:t>When</a:t>
            </a:r>
            <a:r>
              <a:rPr lang="en-US" altLang="ko-KR" sz="1400">
                <a:latin typeface="noto"/>
              </a:rPr>
              <a:t> the dipole source position increase with x-direction, Whispering gallery mode (WGM) becomes a decisive clue about the change of averaged LEE related to the dipole polarization.</a:t>
            </a:r>
          </a:p>
          <a:p>
            <a:pPr marL="285750" indent="-285750">
              <a:lnSpc>
                <a:spcPct val="150000"/>
              </a:lnSpc>
              <a:buFont typeface="Arial" panose="020B0604020202020204" pitchFamily="34" charset="0"/>
              <a:buChar char="•"/>
            </a:pPr>
            <a:r>
              <a:rPr lang="en-US" altLang="ko-KR" sz="1400" b="0" i="0">
                <a:effectLst/>
                <a:latin typeface="noto"/>
              </a:rPr>
              <a:t>WGM is one of the resonant modes in nanorod cavity structure, signifying that sound wave inside the curved surface is assembled to a point and also occurs </a:t>
            </a:r>
            <a:r>
              <a:rPr lang="en-US" altLang="ko-KR" sz="1400">
                <a:latin typeface="noto"/>
              </a:rPr>
              <a:t>on transverse wave like a light [7].</a:t>
            </a:r>
            <a:endParaRPr lang="en-US" altLang="ko-KR" sz="1400" b="0" i="0">
              <a:effectLst/>
              <a:latin typeface="noto"/>
            </a:endParaRPr>
          </a:p>
        </p:txBody>
      </p:sp>
    </p:spTree>
    <p:extLst>
      <p:ext uri="{BB962C8B-B14F-4D97-AF65-F5344CB8AC3E}">
        <p14:creationId xmlns:p14="http://schemas.microsoft.com/office/powerpoint/2010/main" val="15155624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26B2BB-23EC-61EA-0A18-110803CC939D}"/>
              </a:ext>
            </a:extLst>
          </p:cNvPr>
          <p:cNvSpPr txBox="1"/>
          <p:nvPr/>
        </p:nvSpPr>
        <p:spPr>
          <a:xfrm>
            <a:off x="276726" y="216915"/>
            <a:ext cx="6097604" cy="738664"/>
          </a:xfrm>
          <a:prstGeom prst="rect">
            <a:avLst/>
          </a:prstGeom>
          <a:noFill/>
        </p:spPr>
        <p:txBody>
          <a:bodyPr wrap="square">
            <a:spAutoFit/>
          </a:bodyPr>
          <a:lstStyle/>
          <a:p>
            <a:r>
              <a:rPr lang="en-US" altLang="ko-KR" sz="1400" b="1"/>
              <a:t>3. Results and Discussion (Fig.2~4 +a)</a:t>
            </a:r>
          </a:p>
          <a:p>
            <a:pPr marL="800100" lvl="1" indent="-342900">
              <a:buAutoNum type="arabicPeriod"/>
            </a:pPr>
            <a:r>
              <a:rPr lang="ko-KR" altLang="en-US" sz="1400"/>
              <a:t>그래프 결과 설명</a:t>
            </a:r>
            <a:endParaRPr lang="en-US" altLang="ko-KR" sz="1400"/>
          </a:p>
          <a:p>
            <a:pPr marL="800100" lvl="1" indent="-342900">
              <a:buAutoNum type="arabicPeriod"/>
            </a:pPr>
            <a:r>
              <a:rPr lang="ko-KR" altLang="en-US" sz="1400"/>
              <a:t>결과가 나오게 된 원인 설명</a:t>
            </a:r>
            <a:endParaRPr lang="en-US" altLang="ko-KR" sz="1400"/>
          </a:p>
        </p:txBody>
      </p:sp>
      <p:sp>
        <p:nvSpPr>
          <p:cNvPr id="4" name="TextBox 3">
            <a:extLst>
              <a:ext uri="{FF2B5EF4-FFF2-40B4-BE49-F238E27FC236}">
                <a16:creationId xmlns:a16="http://schemas.microsoft.com/office/drawing/2014/main" id="{903E3B3F-2053-3F05-2F34-E980F663A7C8}"/>
              </a:ext>
            </a:extLst>
          </p:cNvPr>
          <p:cNvSpPr txBox="1"/>
          <p:nvPr/>
        </p:nvSpPr>
        <p:spPr>
          <a:xfrm>
            <a:off x="609599" y="1432813"/>
            <a:ext cx="11529461" cy="102669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a:latin typeface="noto"/>
              </a:rPr>
              <a:t>보통 원형 혹은 돔형 구조에서 잘 발생하는 모드이지만</a:t>
            </a:r>
            <a:r>
              <a:rPr lang="en-US" altLang="ko-KR" sz="1400">
                <a:latin typeface="noto"/>
              </a:rPr>
              <a:t>, </a:t>
            </a:r>
            <a:r>
              <a:rPr lang="ko-KR" altLang="en-US" sz="1400">
                <a:latin typeface="noto"/>
              </a:rPr>
              <a:t>육각구조에서도 형성된다 </a:t>
            </a:r>
            <a:r>
              <a:rPr lang="en-US" altLang="ko-KR" sz="1400">
                <a:latin typeface="noto"/>
              </a:rPr>
              <a:t>[9].</a:t>
            </a:r>
          </a:p>
          <a:p>
            <a:pPr marL="285750" indent="-285750">
              <a:lnSpc>
                <a:spcPct val="150000"/>
              </a:lnSpc>
              <a:buFont typeface="Arial" panose="020B0604020202020204" pitchFamily="34" charset="0"/>
              <a:buChar char="•"/>
            </a:pPr>
            <a:r>
              <a:rPr lang="en-US" altLang="ko-KR" sz="1400">
                <a:latin typeface="noto"/>
              </a:rPr>
              <a:t>WGM</a:t>
            </a:r>
            <a:r>
              <a:rPr lang="ko-KR" altLang="en-US" sz="1400">
                <a:latin typeface="noto"/>
              </a:rPr>
              <a:t>의 위치 및 크기는 구조의 형태 혹은 크기에 따라 다르게 형성 가능하다</a:t>
            </a:r>
            <a:r>
              <a:rPr lang="en-US" altLang="ko-KR" sz="1400">
                <a:latin typeface="noto"/>
              </a:rPr>
              <a:t>.</a:t>
            </a:r>
          </a:p>
          <a:p>
            <a:pPr marL="285750" indent="-285750">
              <a:lnSpc>
                <a:spcPct val="150000"/>
              </a:lnSpc>
              <a:buFont typeface="Arial" panose="020B0604020202020204" pitchFamily="34" charset="0"/>
              <a:buChar char="•"/>
            </a:pPr>
            <a:r>
              <a:rPr lang="en-US" altLang="ko-KR" sz="1400">
                <a:latin typeface="noto"/>
              </a:rPr>
              <a:t>Dipole</a:t>
            </a:r>
            <a:r>
              <a:rPr lang="ko-KR" altLang="en-US" sz="1400">
                <a:latin typeface="noto"/>
              </a:rPr>
              <a:t> </a:t>
            </a:r>
            <a:r>
              <a:rPr lang="en-US" altLang="ko-KR" sz="1400">
                <a:latin typeface="noto"/>
              </a:rPr>
              <a:t>source</a:t>
            </a:r>
            <a:r>
              <a:rPr lang="ko-KR" altLang="en-US" sz="1400">
                <a:latin typeface="noto"/>
              </a:rPr>
              <a:t>가 </a:t>
            </a:r>
            <a:r>
              <a:rPr lang="en-US" altLang="ko-KR" sz="1400">
                <a:latin typeface="noto"/>
              </a:rPr>
              <a:t>WGM</a:t>
            </a:r>
            <a:r>
              <a:rPr lang="ko-KR" altLang="en-US" sz="1400">
                <a:latin typeface="noto"/>
              </a:rPr>
              <a:t>이 강하게 나타나는 곳에 위치하게 되면</a:t>
            </a:r>
            <a:r>
              <a:rPr lang="en-US" altLang="ko-KR" sz="1400">
                <a:latin typeface="noto"/>
              </a:rPr>
              <a:t>, </a:t>
            </a:r>
            <a:r>
              <a:rPr lang="ko-KR" altLang="en-US" sz="1400">
                <a:latin typeface="noto"/>
              </a:rPr>
              <a:t>방출된 빛이 구조 둘레를 따라 이동하게 되어 빛이 매우 느리게 빠져나가게 된다</a:t>
            </a:r>
            <a:r>
              <a:rPr lang="en-US" altLang="ko-KR" sz="1400">
                <a:latin typeface="noto"/>
              </a:rPr>
              <a:t>.</a:t>
            </a:r>
          </a:p>
        </p:txBody>
      </p:sp>
      <p:sp>
        <p:nvSpPr>
          <p:cNvPr id="5" name="TextBox 4">
            <a:extLst>
              <a:ext uri="{FF2B5EF4-FFF2-40B4-BE49-F238E27FC236}">
                <a16:creationId xmlns:a16="http://schemas.microsoft.com/office/drawing/2014/main" id="{5E1FF8B0-17F3-5850-5B1B-4BCFA9DBD9AA}"/>
              </a:ext>
            </a:extLst>
          </p:cNvPr>
          <p:cNvSpPr txBox="1"/>
          <p:nvPr/>
        </p:nvSpPr>
        <p:spPr>
          <a:xfrm>
            <a:off x="640281" y="2957360"/>
            <a:ext cx="10866922" cy="13515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a:latin typeface="noto"/>
              </a:rPr>
              <a:t>WGMs is generated frequently in circular structure or dome, but it is formed even in hexagonal structure [8].</a:t>
            </a:r>
          </a:p>
          <a:p>
            <a:pPr marL="285750" indent="-285750">
              <a:lnSpc>
                <a:spcPct val="150000"/>
              </a:lnSpc>
              <a:buFont typeface="Arial" panose="020B0604020202020204" pitchFamily="34" charset="0"/>
              <a:buChar char="•"/>
            </a:pPr>
            <a:r>
              <a:rPr lang="en-US" altLang="ko-KR" sz="1400">
                <a:latin typeface="noto"/>
              </a:rPr>
              <a:t>The position and size of WGMs are differently formed as the structure’s shape and size.</a:t>
            </a:r>
          </a:p>
          <a:p>
            <a:pPr marL="285750" indent="-285750">
              <a:lnSpc>
                <a:spcPct val="150000"/>
              </a:lnSpc>
              <a:buFont typeface="Arial" panose="020B0604020202020204" pitchFamily="34" charset="0"/>
              <a:buChar char="•"/>
            </a:pPr>
            <a:r>
              <a:rPr lang="en-US" altLang="ko-KR" sz="1400" b="0" i="0">
                <a:effectLst/>
                <a:latin typeface="noto"/>
              </a:rPr>
              <a:t>If</a:t>
            </a:r>
            <a:r>
              <a:rPr lang="en-US" altLang="ko-KR" sz="1400">
                <a:latin typeface="noto"/>
              </a:rPr>
              <a:t> a dipole source is positioned on spot forming the WGM strongly, i.e. coupled with the WGM, the emitted light travels along with</a:t>
            </a:r>
            <a:r>
              <a:rPr lang="ko-KR" altLang="en-US" sz="1400">
                <a:latin typeface="noto"/>
              </a:rPr>
              <a:t> </a:t>
            </a:r>
            <a:r>
              <a:rPr lang="en-US" altLang="ko-KR" sz="1400">
                <a:latin typeface="noto"/>
              </a:rPr>
              <a:t>the circumstance of the structure and escapes from the rod fairly slowly.</a:t>
            </a:r>
          </a:p>
        </p:txBody>
      </p:sp>
    </p:spTree>
    <p:extLst>
      <p:ext uri="{BB962C8B-B14F-4D97-AF65-F5344CB8AC3E}">
        <p14:creationId xmlns:p14="http://schemas.microsoft.com/office/powerpoint/2010/main" val="1231149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5A614B0-77EE-0C56-F27C-F82812B9D439}"/>
              </a:ext>
            </a:extLst>
          </p:cNvPr>
          <p:cNvSpPr txBox="1"/>
          <p:nvPr/>
        </p:nvSpPr>
        <p:spPr>
          <a:xfrm>
            <a:off x="505366" y="20608"/>
            <a:ext cx="9410218" cy="307777"/>
          </a:xfrm>
          <a:prstGeom prst="rect">
            <a:avLst/>
          </a:prstGeom>
          <a:noFill/>
        </p:spPr>
        <p:txBody>
          <a:bodyPr wrap="square" rtlCol="0">
            <a:spAutoFit/>
          </a:bodyPr>
          <a:lstStyle/>
          <a:p>
            <a:pPr marL="285750" indent="-285750">
              <a:buFont typeface="Arial" panose="020B0604020202020204" pitchFamily="34" charset="0"/>
              <a:buChar char="•"/>
            </a:pPr>
            <a:r>
              <a:rPr lang="en-US" altLang="ko-KR" sz="1400" b="1"/>
              <a:t>Abstract</a:t>
            </a:r>
            <a:endParaRPr lang="en-US" altLang="ko-KR" sz="1400"/>
          </a:p>
        </p:txBody>
      </p:sp>
      <p:sp>
        <p:nvSpPr>
          <p:cNvPr id="2" name="TextBox 1">
            <a:extLst>
              <a:ext uri="{FF2B5EF4-FFF2-40B4-BE49-F238E27FC236}">
                <a16:creationId xmlns:a16="http://schemas.microsoft.com/office/drawing/2014/main" id="{90D7A96C-10E6-B739-C6B7-A4168250D5EE}"/>
              </a:ext>
            </a:extLst>
          </p:cNvPr>
          <p:cNvSpPr txBox="1"/>
          <p:nvPr/>
        </p:nvSpPr>
        <p:spPr>
          <a:xfrm>
            <a:off x="286018" y="478859"/>
            <a:ext cx="11152946" cy="1170192"/>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ko-KR" altLang="en-US" sz="1200">
                <a:latin typeface="noto"/>
              </a:rPr>
              <a:t>우리는 </a:t>
            </a:r>
            <a:r>
              <a:rPr lang="en-US" altLang="ko-KR" sz="1200">
                <a:latin typeface="noto"/>
              </a:rPr>
              <a:t>FDTD </a:t>
            </a:r>
            <a:r>
              <a:rPr lang="ko-KR" altLang="en-US" sz="1200">
                <a:latin typeface="noto"/>
              </a:rPr>
              <a:t>시뮬레이션에 의해 조사된 </a:t>
            </a:r>
            <a:r>
              <a:rPr lang="en-US" altLang="ko-KR" sz="1200" err="1">
                <a:latin typeface="noto"/>
              </a:rPr>
              <a:t>GaN</a:t>
            </a:r>
            <a:r>
              <a:rPr lang="en-US" altLang="ko-KR" sz="1200">
                <a:latin typeface="noto"/>
              </a:rPr>
              <a:t> </a:t>
            </a:r>
            <a:r>
              <a:rPr lang="ko-KR" altLang="en-US" sz="1200">
                <a:latin typeface="noto"/>
              </a:rPr>
              <a:t>기반의 코어</a:t>
            </a:r>
            <a:r>
              <a:rPr lang="en-US" altLang="ko-KR" sz="1200">
                <a:latin typeface="noto"/>
              </a:rPr>
              <a:t>-</a:t>
            </a:r>
            <a:r>
              <a:rPr lang="ko-KR" altLang="en-US" sz="1200">
                <a:latin typeface="noto"/>
              </a:rPr>
              <a:t>쉘 </a:t>
            </a:r>
            <a:r>
              <a:rPr lang="ko-KR" altLang="en-US" sz="1200" err="1">
                <a:latin typeface="noto"/>
              </a:rPr>
              <a:t>나노로드</a:t>
            </a:r>
            <a:r>
              <a:rPr lang="ko-KR" altLang="en-US" sz="1200">
                <a:latin typeface="noto"/>
              </a:rPr>
              <a:t> </a:t>
            </a:r>
            <a:r>
              <a:rPr lang="en-US" altLang="ko-KR" sz="1200">
                <a:latin typeface="noto"/>
              </a:rPr>
              <a:t>LED</a:t>
            </a:r>
            <a:r>
              <a:rPr lang="ko-KR" altLang="en-US" sz="1200">
                <a:latin typeface="noto"/>
              </a:rPr>
              <a:t>의 광추출효율과 분석을 제시한다</a:t>
            </a:r>
            <a:r>
              <a:rPr lang="en-US" altLang="ko-KR" sz="1200">
                <a:latin typeface="noto"/>
              </a:rPr>
              <a:t>.</a:t>
            </a:r>
            <a:endParaRPr lang="en-US" altLang="ko-KR" sz="1200" b="0" i="0">
              <a:effectLst/>
              <a:latin typeface="noto"/>
            </a:endParaRPr>
          </a:p>
          <a:p>
            <a:pPr marL="285750" indent="-285750">
              <a:lnSpc>
                <a:spcPct val="150000"/>
              </a:lnSpc>
              <a:buFont typeface="Arial" panose="020B0604020202020204" pitchFamily="34" charset="0"/>
              <a:buChar char="•"/>
            </a:pPr>
            <a:r>
              <a:rPr lang="ko-KR" altLang="en-US" sz="1200">
                <a:latin typeface="noto"/>
              </a:rPr>
              <a:t>코어 쉘 </a:t>
            </a:r>
            <a:r>
              <a:rPr lang="ko-KR" altLang="en-US" sz="1200" err="1">
                <a:latin typeface="noto"/>
              </a:rPr>
              <a:t>나노로드</a:t>
            </a:r>
            <a:r>
              <a:rPr lang="ko-KR" altLang="en-US" sz="1200">
                <a:latin typeface="noto"/>
              </a:rPr>
              <a:t> 구조에서 모든 </a:t>
            </a:r>
            <a:r>
              <a:rPr lang="en-US" altLang="ko-KR" sz="1200">
                <a:latin typeface="noto"/>
              </a:rPr>
              <a:t>x</a:t>
            </a:r>
            <a:r>
              <a:rPr lang="ko-KR" altLang="en-US" sz="1200">
                <a:latin typeface="noto"/>
              </a:rPr>
              <a:t>와 </a:t>
            </a:r>
            <a:r>
              <a:rPr lang="en-US" altLang="ko-KR" sz="1200">
                <a:latin typeface="noto"/>
              </a:rPr>
              <a:t>z </a:t>
            </a:r>
            <a:r>
              <a:rPr lang="ko-KR" altLang="en-US" sz="1200">
                <a:latin typeface="noto"/>
              </a:rPr>
              <a:t>위치에 대해 </a:t>
            </a:r>
            <a:r>
              <a:rPr lang="en-US" altLang="ko-KR" sz="1200">
                <a:latin typeface="noto"/>
              </a:rPr>
              <a:t>LEE</a:t>
            </a:r>
            <a:r>
              <a:rPr lang="ko-KR" altLang="en-US" sz="1200">
                <a:latin typeface="noto"/>
              </a:rPr>
              <a:t>가 계산됨에 따라 </a:t>
            </a:r>
            <a:r>
              <a:rPr lang="en-US" altLang="ko-KR" sz="1200" b="0" i="0">
                <a:effectLst/>
                <a:latin typeface="noto"/>
              </a:rPr>
              <a:t>LEE</a:t>
            </a:r>
            <a:r>
              <a:rPr lang="ko-KR" altLang="en-US" sz="1200" b="0" i="0">
                <a:effectLst/>
                <a:latin typeface="noto"/>
              </a:rPr>
              <a:t>가 각 소스 위치와 분극 방향에 크게 의존하는 것을 발견하였다</a:t>
            </a:r>
            <a:r>
              <a:rPr lang="en-US" altLang="ko-KR" sz="1200">
                <a:latin typeface="noto"/>
              </a:rPr>
              <a:t>.</a:t>
            </a:r>
          </a:p>
          <a:p>
            <a:pPr marL="285750" indent="-285750">
              <a:lnSpc>
                <a:spcPct val="150000"/>
              </a:lnSpc>
              <a:buFont typeface="Arial" panose="020B0604020202020204" pitchFamily="34" charset="0"/>
              <a:buChar char="•"/>
            </a:pPr>
            <a:r>
              <a:rPr lang="ko-KR" altLang="en-US" sz="1200" b="0" i="0">
                <a:effectLst/>
                <a:latin typeface="noto"/>
              </a:rPr>
              <a:t>특히</a:t>
            </a:r>
            <a:r>
              <a:rPr lang="en-US" altLang="ko-KR" sz="1200" b="0" i="0">
                <a:effectLst/>
                <a:latin typeface="noto"/>
              </a:rPr>
              <a:t>, TIR</a:t>
            </a:r>
            <a:r>
              <a:rPr lang="ko-KR" altLang="en-US" sz="1200" b="0" i="0">
                <a:effectLst/>
                <a:latin typeface="noto"/>
              </a:rPr>
              <a:t>과 모드의 형성으로 인해 </a:t>
            </a:r>
            <a:r>
              <a:rPr lang="en-US" altLang="ko-KR" sz="1200">
                <a:latin typeface="noto"/>
              </a:rPr>
              <a:t>Pyramid</a:t>
            </a:r>
            <a:r>
              <a:rPr lang="ko-KR" altLang="en-US" sz="1200">
                <a:latin typeface="noto"/>
              </a:rPr>
              <a:t>와 </a:t>
            </a:r>
            <a:r>
              <a:rPr lang="en-US" altLang="ko-KR" sz="1200">
                <a:latin typeface="noto"/>
              </a:rPr>
              <a:t>Sidewall</a:t>
            </a:r>
            <a:r>
              <a:rPr lang="ko-KR" altLang="en-US" sz="1200">
                <a:latin typeface="noto"/>
              </a:rPr>
              <a:t>에서 소스 위치와 분극 방향에 따라 </a:t>
            </a:r>
            <a:r>
              <a:rPr lang="en-US" altLang="ko-KR" sz="1200">
                <a:latin typeface="noto"/>
              </a:rPr>
              <a:t>LEE</a:t>
            </a:r>
            <a:r>
              <a:rPr lang="ko-KR" altLang="en-US" sz="1200">
                <a:latin typeface="noto"/>
              </a:rPr>
              <a:t>가 다르다</a:t>
            </a:r>
            <a:r>
              <a:rPr lang="en-US" altLang="ko-KR" sz="1200">
                <a:latin typeface="noto"/>
              </a:rPr>
              <a:t>.</a:t>
            </a:r>
          </a:p>
          <a:p>
            <a:pPr marL="285750" indent="-285750">
              <a:lnSpc>
                <a:spcPct val="150000"/>
              </a:lnSpc>
              <a:buFont typeface="Arial" panose="020B0604020202020204" pitchFamily="34" charset="0"/>
              <a:buChar char="•"/>
            </a:pPr>
            <a:r>
              <a:rPr lang="en-US" altLang="ko-KR" sz="1200" b="0" i="0">
                <a:effectLst/>
                <a:latin typeface="noto"/>
              </a:rPr>
              <a:t> </a:t>
            </a:r>
            <a:r>
              <a:rPr lang="ko-KR" altLang="en-US" sz="1200" b="0" i="0">
                <a:effectLst/>
                <a:latin typeface="noto"/>
              </a:rPr>
              <a:t>코어 쉘 </a:t>
            </a:r>
            <a:r>
              <a:rPr lang="ko-KR" altLang="en-US" sz="1200" b="0" i="0" err="1">
                <a:effectLst/>
                <a:latin typeface="noto"/>
              </a:rPr>
              <a:t>나노로드</a:t>
            </a:r>
            <a:r>
              <a:rPr lang="ko-KR" altLang="en-US" sz="1200" b="0" i="0">
                <a:effectLst/>
                <a:latin typeface="noto"/>
              </a:rPr>
              <a:t> 구조에서의 </a:t>
            </a:r>
            <a:r>
              <a:rPr lang="en-US" altLang="ko-KR" sz="1200" b="0" i="0">
                <a:effectLst/>
                <a:latin typeface="noto"/>
              </a:rPr>
              <a:t>LEE</a:t>
            </a:r>
            <a:r>
              <a:rPr lang="ko-KR" altLang="en-US" sz="1200" b="0" i="0">
                <a:effectLst/>
                <a:latin typeface="noto"/>
              </a:rPr>
              <a:t>는 </a:t>
            </a:r>
            <a:r>
              <a:rPr lang="en-US" altLang="ko-KR" sz="1200" b="0" i="0">
                <a:effectLst/>
                <a:latin typeface="noto"/>
              </a:rPr>
              <a:t>p-</a:t>
            </a:r>
            <a:r>
              <a:rPr lang="en-US" altLang="ko-KR" sz="1200" b="0" i="0" err="1">
                <a:effectLst/>
                <a:latin typeface="noto"/>
              </a:rPr>
              <a:t>GaN</a:t>
            </a:r>
            <a:r>
              <a:rPr lang="en-US" altLang="ko-KR" sz="1200" b="0" i="0">
                <a:effectLst/>
                <a:latin typeface="noto"/>
              </a:rPr>
              <a:t> </a:t>
            </a:r>
            <a:r>
              <a:rPr lang="ko-KR" altLang="en-US" sz="1200" b="0" i="0">
                <a:effectLst/>
                <a:latin typeface="noto"/>
              </a:rPr>
              <a:t>두께와 </a:t>
            </a:r>
            <a:r>
              <a:rPr lang="en-US" altLang="ko-KR" sz="1200" b="0" i="0">
                <a:effectLst/>
                <a:latin typeface="noto"/>
              </a:rPr>
              <a:t>n-</a:t>
            </a:r>
            <a:r>
              <a:rPr lang="en-US" altLang="ko-KR" sz="1200" b="0" i="0" err="1">
                <a:effectLst/>
                <a:latin typeface="noto"/>
              </a:rPr>
              <a:t>GaN</a:t>
            </a:r>
            <a:r>
              <a:rPr lang="en-US" altLang="ko-KR" sz="1200" b="0" i="0">
                <a:effectLst/>
                <a:latin typeface="noto"/>
              </a:rPr>
              <a:t> </a:t>
            </a:r>
            <a:r>
              <a:rPr lang="ko-KR" altLang="en-US" sz="1200" b="0" i="0">
                <a:effectLst/>
                <a:latin typeface="noto"/>
              </a:rPr>
              <a:t>두께</a:t>
            </a:r>
            <a:r>
              <a:rPr lang="en-US" altLang="ko-KR" sz="1200" b="0" i="0">
                <a:effectLst/>
                <a:latin typeface="noto"/>
              </a:rPr>
              <a:t>, </a:t>
            </a:r>
            <a:r>
              <a:rPr lang="ko-KR" altLang="en-US" sz="1200" b="0" i="0">
                <a:effectLst/>
                <a:latin typeface="noto"/>
              </a:rPr>
              <a:t>높이에 따라 </a:t>
            </a:r>
            <a:r>
              <a:rPr lang="ko-KR" altLang="en-US" sz="1200" b="0" i="0" err="1">
                <a:effectLst/>
                <a:latin typeface="noto"/>
              </a:rPr>
              <a:t>시뮬레이션되었고</a:t>
            </a:r>
            <a:r>
              <a:rPr lang="en-US" altLang="ko-KR" sz="1200" b="0" i="0">
                <a:effectLst/>
                <a:latin typeface="noto"/>
              </a:rPr>
              <a:t>, </a:t>
            </a:r>
            <a:r>
              <a:rPr lang="ko-KR" altLang="en-US" sz="1200" b="0" i="0">
                <a:effectLst/>
                <a:latin typeface="noto"/>
              </a:rPr>
              <a:t>이를 통해 최적의 구조 파라미터를 얻을 수 있다</a:t>
            </a:r>
            <a:r>
              <a:rPr lang="en-US" altLang="ko-KR" sz="1200" b="0" i="0">
                <a:effectLst/>
                <a:latin typeface="noto"/>
              </a:rPr>
              <a:t>.</a:t>
            </a:r>
            <a:endParaRPr lang="en-US" altLang="ko-KR" sz="1200">
              <a:latin typeface="noto"/>
            </a:endParaRPr>
          </a:p>
        </p:txBody>
      </p:sp>
      <p:sp>
        <p:nvSpPr>
          <p:cNvPr id="4" name="TextBox 3">
            <a:extLst>
              <a:ext uri="{FF2B5EF4-FFF2-40B4-BE49-F238E27FC236}">
                <a16:creationId xmlns:a16="http://schemas.microsoft.com/office/drawing/2014/main" id="{B6944967-EFFD-32EF-499E-C3C4762F600B}"/>
              </a:ext>
            </a:extLst>
          </p:cNvPr>
          <p:cNvSpPr txBox="1"/>
          <p:nvPr/>
        </p:nvSpPr>
        <p:spPr>
          <a:xfrm>
            <a:off x="312914" y="3429000"/>
            <a:ext cx="11879086" cy="1674754"/>
          </a:xfrm>
          <a:prstGeom prst="rect">
            <a:avLst/>
          </a:prstGeom>
          <a:noFill/>
        </p:spPr>
        <p:txBody>
          <a:bodyPr wrap="square" rtlCol="0">
            <a:spAutoFit/>
          </a:bodyPr>
          <a:lstStyle/>
          <a:p>
            <a:pPr>
              <a:lnSpc>
                <a:spcPct val="150000"/>
              </a:lnSpc>
            </a:pPr>
            <a:r>
              <a:rPr lang="en-US" altLang="ko-KR" sz="1400">
                <a:latin typeface="noto"/>
              </a:rPr>
              <a:t>We present a detailed analysis of the light extraction efficiency (LEE) of the core-shell nanorod LED using finite-difference time-domain (FDTD) simulations. The LEE was found to have a deep dependence on source positions and polarization directions as the LEE is calculated  for every x and z position inside the core-shell nanorod structure. In particular, on the basis of the upper part (Pyramid) and the lower part (Sidewall) of the core-shell nanorod, the LEE is different in a Pyramid or Sidewall owing to total internal reflection (TIR) and the creation of modes. </a:t>
            </a:r>
            <a:r>
              <a:rPr lang="en-US" altLang="ko-KR" sz="1400" b="0" i="0">
                <a:effectLst/>
                <a:latin typeface="noto"/>
              </a:rPr>
              <a:t>The averaged LEE of core-shell nanorod LED is also simulated as the varied p-</a:t>
            </a:r>
            <a:r>
              <a:rPr lang="en-US" altLang="ko-KR" sz="1400" b="0" i="0" err="1">
                <a:effectLst/>
                <a:latin typeface="noto"/>
              </a:rPr>
              <a:t>GaN</a:t>
            </a:r>
            <a:r>
              <a:rPr lang="en-US" altLang="ko-KR" sz="1400" b="0" i="0">
                <a:effectLst/>
                <a:latin typeface="noto"/>
              </a:rPr>
              <a:t> thickness, n-</a:t>
            </a:r>
            <a:r>
              <a:rPr lang="en-US" altLang="ko-KR" sz="1400" b="0" i="0" err="1">
                <a:effectLst/>
                <a:latin typeface="noto"/>
              </a:rPr>
              <a:t>GaN</a:t>
            </a:r>
            <a:r>
              <a:rPr lang="en-US" altLang="ko-KR" sz="1400" b="0" i="0">
                <a:effectLst/>
                <a:latin typeface="noto"/>
              </a:rPr>
              <a:t> thickness, and height, implying that the optimum structural parameters can be obtained.</a:t>
            </a:r>
          </a:p>
        </p:txBody>
      </p:sp>
    </p:spTree>
    <p:extLst>
      <p:ext uri="{BB962C8B-B14F-4D97-AF65-F5344CB8AC3E}">
        <p14:creationId xmlns:p14="http://schemas.microsoft.com/office/powerpoint/2010/main" val="3586380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26B2BB-23EC-61EA-0A18-110803CC939D}"/>
              </a:ext>
            </a:extLst>
          </p:cNvPr>
          <p:cNvSpPr txBox="1"/>
          <p:nvPr/>
        </p:nvSpPr>
        <p:spPr>
          <a:xfrm>
            <a:off x="276726" y="216915"/>
            <a:ext cx="6097604" cy="738664"/>
          </a:xfrm>
          <a:prstGeom prst="rect">
            <a:avLst/>
          </a:prstGeom>
          <a:noFill/>
        </p:spPr>
        <p:txBody>
          <a:bodyPr wrap="square">
            <a:spAutoFit/>
          </a:bodyPr>
          <a:lstStyle/>
          <a:p>
            <a:r>
              <a:rPr lang="en-US" altLang="ko-KR" sz="1400" b="1"/>
              <a:t>3. Results and Discussion (Fig.2~4 +a)</a:t>
            </a:r>
          </a:p>
          <a:p>
            <a:pPr marL="800100" lvl="1" indent="-342900">
              <a:buAutoNum type="arabicPeriod"/>
            </a:pPr>
            <a:r>
              <a:rPr lang="ko-KR" altLang="en-US" sz="1400"/>
              <a:t>그래프 결과 설명</a:t>
            </a:r>
            <a:endParaRPr lang="en-US" altLang="ko-KR" sz="1400"/>
          </a:p>
          <a:p>
            <a:pPr marL="800100" lvl="1" indent="-342900">
              <a:buAutoNum type="arabicPeriod"/>
            </a:pPr>
            <a:r>
              <a:rPr lang="ko-KR" altLang="en-US" sz="1400"/>
              <a:t>결과가 나오게 된 원인 설명</a:t>
            </a:r>
            <a:endParaRPr lang="en-US" altLang="ko-KR" sz="1400"/>
          </a:p>
        </p:txBody>
      </p:sp>
      <p:sp>
        <p:nvSpPr>
          <p:cNvPr id="4" name="TextBox 3">
            <a:extLst>
              <a:ext uri="{FF2B5EF4-FFF2-40B4-BE49-F238E27FC236}">
                <a16:creationId xmlns:a16="http://schemas.microsoft.com/office/drawing/2014/main" id="{903E3B3F-2053-3F05-2F34-E980F663A7C8}"/>
              </a:ext>
            </a:extLst>
          </p:cNvPr>
          <p:cNvSpPr txBox="1"/>
          <p:nvPr/>
        </p:nvSpPr>
        <p:spPr>
          <a:xfrm>
            <a:off x="609599" y="1284302"/>
            <a:ext cx="11529461" cy="199618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a:solidFill>
                  <a:srgbClr val="FF0000"/>
                </a:solidFill>
                <a:latin typeface="noto"/>
              </a:rPr>
              <a:t>Fig3.a</a:t>
            </a:r>
            <a:r>
              <a:rPr lang="ko-KR" altLang="en-US" sz="1400">
                <a:solidFill>
                  <a:srgbClr val="000000"/>
                </a:solidFill>
                <a:latin typeface="noto"/>
              </a:rPr>
              <a:t>는 </a:t>
            </a:r>
            <a:r>
              <a:rPr lang="en-US" altLang="ko-KR" sz="1400">
                <a:solidFill>
                  <a:srgbClr val="000000"/>
                </a:solidFill>
                <a:latin typeface="noto"/>
              </a:rPr>
              <a:t>dipole</a:t>
            </a:r>
            <a:r>
              <a:rPr lang="ko-KR" altLang="en-US" sz="1400">
                <a:solidFill>
                  <a:srgbClr val="000000"/>
                </a:solidFill>
                <a:latin typeface="noto"/>
              </a:rPr>
              <a:t>이 </a:t>
            </a:r>
            <a:r>
              <a:rPr lang="en-US" altLang="ko-KR" sz="1400">
                <a:solidFill>
                  <a:srgbClr val="000000"/>
                </a:solidFill>
                <a:latin typeface="noto"/>
              </a:rPr>
              <a:t>sidewall</a:t>
            </a:r>
            <a:r>
              <a:rPr lang="ko-KR" altLang="en-US" sz="1400">
                <a:solidFill>
                  <a:srgbClr val="000000"/>
                </a:solidFill>
                <a:latin typeface="noto"/>
              </a:rPr>
              <a:t>에 위치하고 </a:t>
            </a:r>
            <a:r>
              <a:rPr lang="en-US" altLang="ko-KR" sz="1400">
                <a:solidFill>
                  <a:srgbClr val="000000"/>
                </a:solidFill>
                <a:latin typeface="noto"/>
              </a:rPr>
              <a:t>z</a:t>
            </a:r>
            <a:r>
              <a:rPr lang="ko-KR" altLang="en-US" sz="1400">
                <a:solidFill>
                  <a:srgbClr val="000000"/>
                </a:solidFill>
                <a:latin typeface="noto"/>
              </a:rPr>
              <a:t>방향으로 진동할 때 </a:t>
            </a:r>
            <a:r>
              <a:rPr lang="en-US" altLang="ko-KR" sz="1400" err="1">
                <a:solidFill>
                  <a:srgbClr val="000000"/>
                </a:solidFill>
                <a:latin typeface="noto"/>
              </a:rPr>
              <a:t>xy</a:t>
            </a:r>
            <a:r>
              <a:rPr lang="ko-KR" altLang="en-US" sz="1400">
                <a:solidFill>
                  <a:srgbClr val="000000"/>
                </a:solidFill>
                <a:latin typeface="noto"/>
              </a:rPr>
              <a:t>평면 상에서 바라 본 </a:t>
            </a:r>
            <a:r>
              <a:rPr lang="en-US" altLang="ko-KR" sz="1400">
                <a:solidFill>
                  <a:srgbClr val="000000"/>
                </a:solidFill>
                <a:latin typeface="noto"/>
              </a:rPr>
              <a:t>Electric ﬁeld intensity proﬁle</a:t>
            </a:r>
            <a:r>
              <a:rPr lang="ko-KR" altLang="en-US" sz="1400">
                <a:solidFill>
                  <a:srgbClr val="000000"/>
                </a:solidFill>
                <a:latin typeface="noto"/>
              </a:rPr>
              <a:t>이다</a:t>
            </a:r>
            <a:r>
              <a:rPr lang="en-US" altLang="ko-KR" sz="1400">
                <a:solidFill>
                  <a:srgbClr val="000000"/>
                </a:solidFill>
                <a:latin typeface="noto"/>
              </a:rPr>
              <a:t>.</a:t>
            </a:r>
          </a:p>
          <a:p>
            <a:pPr marL="285750" indent="-285750">
              <a:lnSpc>
                <a:spcPct val="150000"/>
              </a:lnSpc>
              <a:buFont typeface="Arial" panose="020B0604020202020204" pitchFamily="34" charset="0"/>
              <a:buChar char="•"/>
            </a:pPr>
            <a:r>
              <a:rPr lang="ko-KR" altLang="en-US" sz="1400">
                <a:solidFill>
                  <a:srgbClr val="000000"/>
                </a:solidFill>
                <a:latin typeface="noto"/>
              </a:rPr>
              <a:t>위의 </a:t>
            </a:r>
            <a:r>
              <a:rPr lang="en-US" altLang="ko-KR" sz="1400">
                <a:solidFill>
                  <a:srgbClr val="000000"/>
                </a:solidFill>
                <a:latin typeface="noto"/>
              </a:rPr>
              <a:t>figure</a:t>
            </a:r>
            <a:r>
              <a:rPr lang="ko-KR" altLang="en-US" sz="1400">
                <a:solidFill>
                  <a:srgbClr val="000000"/>
                </a:solidFill>
                <a:latin typeface="noto"/>
              </a:rPr>
              <a:t>는 </a:t>
            </a:r>
            <a:r>
              <a:rPr lang="en-US" altLang="ko-KR" sz="1400">
                <a:solidFill>
                  <a:srgbClr val="000000"/>
                </a:solidFill>
                <a:latin typeface="noto"/>
              </a:rPr>
              <a:t>dipole</a:t>
            </a:r>
            <a:r>
              <a:rPr lang="ko-KR" altLang="en-US" sz="1400">
                <a:solidFill>
                  <a:srgbClr val="000000"/>
                </a:solidFill>
                <a:latin typeface="noto"/>
              </a:rPr>
              <a:t>이 </a:t>
            </a:r>
            <a:r>
              <a:rPr lang="en-US" altLang="ko-KR" sz="1400">
                <a:solidFill>
                  <a:srgbClr val="000000"/>
                </a:solidFill>
                <a:latin typeface="noto"/>
              </a:rPr>
              <a:t>x=0nm</a:t>
            </a:r>
            <a:r>
              <a:rPr lang="ko-KR" altLang="en-US" sz="1400">
                <a:solidFill>
                  <a:srgbClr val="000000"/>
                </a:solidFill>
                <a:latin typeface="noto"/>
              </a:rPr>
              <a:t>의 위치에 있을 때의 모습이고</a:t>
            </a:r>
            <a:r>
              <a:rPr lang="en-US" altLang="ko-KR" sz="1400">
                <a:solidFill>
                  <a:srgbClr val="000000"/>
                </a:solidFill>
                <a:latin typeface="noto"/>
              </a:rPr>
              <a:t>, </a:t>
            </a:r>
            <a:r>
              <a:rPr lang="ko-KR" altLang="en-US" sz="1400">
                <a:solidFill>
                  <a:srgbClr val="000000"/>
                </a:solidFill>
                <a:latin typeface="noto"/>
              </a:rPr>
              <a:t>아래의 </a:t>
            </a:r>
            <a:r>
              <a:rPr lang="en-US" altLang="ko-KR" sz="1400">
                <a:solidFill>
                  <a:srgbClr val="000000"/>
                </a:solidFill>
                <a:latin typeface="noto"/>
              </a:rPr>
              <a:t>figure</a:t>
            </a:r>
            <a:r>
              <a:rPr lang="ko-KR" altLang="en-US" sz="1400">
                <a:solidFill>
                  <a:srgbClr val="000000"/>
                </a:solidFill>
                <a:latin typeface="noto"/>
              </a:rPr>
              <a:t>는 </a:t>
            </a:r>
            <a:r>
              <a:rPr lang="en-US" altLang="ko-KR" sz="1400">
                <a:solidFill>
                  <a:srgbClr val="000000"/>
                </a:solidFill>
                <a:latin typeface="noto"/>
              </a:rPr>
              <a:t>dipole</a:t>
            </a:r>
            <a:r>
              <a:rPr lang="ko-KR" altLang="en-US" sz="1400">
                <a:solidFill>
                  <a:srgbClr val="000000"/>
                </a:solidFill>
                <a:latin typeface="noto"/>
              </a:rPr>
              <a:t>의 </a:t>
            </a:r>
            <a:r>
              <a:rPr lang="en-US" altLang="ko-KR" sz="1400">
                <a:solidFill>
                  <a:srgbClr val="000000"/>
                </a:solidFill>
                <a:latin typeface="noto"/>
              </a:rPr>
              <a:t>x</a:t>
            </a:r>
            <a:r>
              <a:rPr lang="ko-KR" altLang="en-US" sz="1400">
                <a:solidFill>
                  <a:srgbClr val="000000"/>
                </a:solidFill>
                <a:latin typeface="noto"/>
              </a:rPr>
              <a:t>위치가 증가하여 </a:t>
            </a:r>
            <a:r>
              <a:rPr lang="en-US" altLang="ko-KR" sz="1400">
                <a:solidFill>
                  <a:srgbClr val="000000"/>
                </a:solidFill>
                <a:latin typeface="noto"/>
              </a:rPr>
              <a:t>x=80nm</a:t>
            </a:r>
            <a:r>
              <a:rPr lang="ko-KR" altLang="en-US" sz="1400">
                <a:solidFill>
                  <a:srgbClr val="000000"/>
                </a:solidFill>
                <a:latin typeface="noto"/>
              </a:rPr>
              <a:t>의 위치에 있을 때의 모습이다</a:t>
            </a:r>
            <a:r>
              <a:rPr lang="en-US" altLang="ko-KR" sz="1400">
                <a:solidFill>
                  <a:srgbClr val="000000"/>
                </a:solidFill>
                <a:latin typeface="noto"/>
              </a:rPr>
              <a:t>.</a:t>
            </a:r>
          </a:p>
          <a:p>
            <a:pPr marL="285750" indent="-285750">
              <a:lnSpc>
                <a:spcPct val="150000"/>
              </a:lnSpc>
              <a:buFont typeface="Arial" panose="020B0604020202020204" pitchFamily="34" charset="0"/>
              <a:buChar char="•"/>
            </a:pPr>
            <a:r>
              <a:rPr lang="ko-KR" altLang="en-US" sz="1400">
                <a:solidFill>
                  <a:srgbClr val="000000"/>
                </a:solidFill>
                <a:latin typeface="noto"/>
              </a:rPr>
              <a:t>두 경우 모두 </a:t>
            </a:r>
            <a:r>
              <a:rPr lang="en-US" altLang="ko-KR" sz="1400">
                <a:solidFill>
                  <a:srgbClr val="000000"/>
                </a:solidFill>
                <a:latin typeface="noto"/>
              </a:rPr>
              <a:t>WGM</a:t>
            </a:r>
            <a:r>
              <a:rPr lang="ko-KR" altLang="en-US" sz="1400">
                <a:solidFill>
                  <a:srgbClr val="000000"/>
                </a:solidFill>
                <a:latin typeface="noto"/>
              </a:rPr>
              <a:t>이 나타났다</a:t>
            </a:r>
            <a:r>
              <a:rPr lang="en-US" altLang="ko-KR" sz="1400">
                <a:solidFill>
                  <a:srgbClr val="000000"/>
                </a:solidFill>
                <a:latin typeface="noto"/>
              </a:rPr>
              <a:t>.</a:t>
            </a:r>
          </a:p>
          <a:p>
            <a:pPr marL="285750" indent="-285750">
              <a:lnSpc>
                <a:spcPct val="150000"/>
              </a:lnSpc>
              <a:buFont typeface="Arial" panose="020B0604020202020204" pitchFamily="34" charset="0"/>
              <a:buChar char="•"/>
            </a:pPr>
            <a:r>
              <a:rPr lang="ko-KR" altLang="en-US" sz="1400">
                <a:solidFill>
                  <a:srgbClr val="000000"/>
                </a:solidFill>
                <a:latin typeface="noto"/>
              </a:rPr>
              <a:t>그러나 </a:t>
            </a:r>
            <a:r>
              <a:rPr lang="en-US" altLang="ko-KR" sz="1400">
                <a:solidFill>
                  <a:srgbClr val="000000"/>
                </a:solidFill>
                <a:latin typeface="noto"/>
              </a:rPr>
              <a:t>dipole</a:t>
            </a:r>
            <a:r>
              <a:rPr lang="ko-KR" altLang="en-US" sz="1400">
                <a:solidFill>
                  <a:srgbClr val="000000"/>
                </a:solidFill>
                <a:latin typeface="noto"/>
              </a:rPr>
              <a:t>의 위치가 </a:t>
            </a:r>
            <a:r>
              <a:rPr lang="en-US" altLang="ko-KR" sz="1400">
                <a:solidFill>
                  <a:srgbClr val="000000"/>
                </a:solidFill>
                <a:latin typeface="noto"/>
              </a:rPr>
              <a:t>x</a:t>
            </a:r>
            <a:r>
              <a:rPr lang="ko-KR" altLang="en-US" sz="1400">
                <a:solidFill>
                  <a:srgbClr val="000000"/>
                </a:solidFill>
                <a:latin typeface="noto"/>
              </a:rPr>
              <a:t>방향을 따라 증가하기 전보다 증가한 후 빛은 </a:t>
            </a:r>
            <a:r>
              <a:rPr lang="en-US" altLang="ko-KR" sz="1400">
                <a:solidFill>
                  <a:srgbClr val="000000"/>
                </a:solidFill>
                <a:latin typeface="noto"/>
              </a:rPr>
              <a:t>WGM</a:t>
            </a:r>
            <a:r>
              <a:rPr lang="ko-KR" altLang="en-US" sz="1400">
                <a:solidFill>
                  <a:srgbClr val="000000"/>
                </a:solidFill>
                <a:latin typeface="noto"/>
              </a:rPr>
              <a:t>의 영향을 더 크게 받아 더 둥글게 구조 내에 갇히게 되는 모습을 볼 수 있다</a:t>
            </a:r>
            <a:r>
              <a:rPr lang="en-US" altLang="ko-KR" sz="1400">
                <a:solidFill>
                  <a:srgbClr val="000000"/>
                </a:solidFill>
                <a:latin typeface="noto"/>
              </a:rPr>
              <a:t>.</a:t>
            </a:r>
          </a:p>
          <a:p>
            <a:pPr marL="285750" indent="-285750">
              <a:lnSpc>
                <a:spcPct val="150000"/>
              </a:lnSpc>
              <a:buFont typeface="Arial" panose="020B0604020202020204" pitchFamily="34" charset="0"/>
              <a:buChar char="•"/>
            </a:pPr>
            <a:r>
              <a:rPr lang="ko-KR" altLang="en-US" sz="1400">
                <a:solidFill>
                  <a:srgbClr val="000000"/>
                </a:solidFill>
                <a:latin typeface="noto"/>
              </a:rPr>
              <a:t>이를 통해 </a:t>
            </a:r>
            <a:r>
              <a:rPr lang="en-US" altLang="ko-KR" sz="1400">
                <a:solidFill>
                  <a:srgbClr val="000000"/>
                </a:solidFill>
                <a:latin typeface="noto"/>
              </a:rPr>
              <a:t>dipole</a:t>
            </a:r>
            <a:r>
              <a:rPr lang="ko-KR" altLang="en-US" sz="1400">
                <a:solidFill>
                  <a:srgbClr val="000000"/>
                </a:solidFill>
                <a:latin typeface="noto"/>
              </a:rPr>
              <a:t>이 </a:t>
            </a:r>
            <a:r>
              <a:rPr lang="en-US" altLang="ko-KR" sz="1400">
                <a:solidFill>
                  <a:srgbClr val="FF0000"/>
                </a:solidFill>
                <a:latin typeface="noto"/>
              </a:rPr>
              <a:t>y, z </a:t>
            </a:r>
            <a:r>
              <a:rPr lang="ko-KR" altLang="en-US" sz="1400">
                <a:solidFill>
                  <a:srgbClr val="FF0000"/>
                </a:solidFill>
                <a:latin typeface="noto"/>
              </a:rPr>
              <a:t>방향으로 </a:t>
            </a:r>
            <a:r>
              <a:rPr lang="ko-KR" altLang="en-US" sz="1400">
                <a:solidFill>
                  <a:srgbClr val="000000"/>
                </a:solidFill>
                <a:latin typeface="noto"/>
              </a:rPr>
              <a:t>진동 할 때 </a:t>
            </a:r>
            <a:r>
              <a:rPr lang="en-US" altLang="ko-KR" sz="1400">
                <a:solidFill>
                  <a:srgbClr val="000000"/>
                </a:solidFill>
                <a:latin typeface="noto"/>
              </a:rPr>
              <a:t>LEE</a:t>
            </a:r>
            <a:r>
              <a:rPr lang="ko-KR" altLang="en-US" sz="1400">
                <a:solidFill>
                  <a:srgbClr val="000000"/>
                </a:solidFill>
                <a:latin typeface="noto"/>
              </a:rPr>
              <a:t>가 감소하는 현상을 설명할 수 있다</a:t>
            </a:r>
            <a:r>
              <a:rPr lang="en-US" altLang="ko-KR" sz="1400">
                <a:solidFill>
                  <a:srgbClr val="000000"/>
                </a:solidFill>
                <a:latin typeface="noto"/>
              </a:rPr>
              <a:t>.</a:t>
            </a:r>
          </a:p>
        </p:txBody>
      </p:sp>
      <p:sp>
        <p:nvSpPr>
          <p:cNvPr id="5" name="TextBox 4">
            <a:extLst>
              <a:ext uri="{FF2B5EF4-FFF2-40B4-BE49-F238E27FC236}">
                <a16:creationId xmlns:a16="http://schemas.microsoft.com/office/drawing/2014/main" id="{0E2BBF63-FEE3-3F51-6767-6CE0BF24E6F5}"/>
              </a:ext>
            </a:extLst>
          </p:cNvPr>
          <p:cNvSpPr txBox="1"/>
          <p:nvPr/>
        </p:nvSpPr>
        <p:spPr>
          <a:xfrm>
            <a:off x="640281" y="3625179"/>
            <a:ext cx="10866922" cy="199791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a:latin typeface="noto"/>
              </a:rPr>
              <a:t>Figure3.a shows the electric field intensity profile viewed from the XY plane when the dipole is on the sidewall and oscillates in the z-direction.</a:t>
            </a:r>
          </a:p>
          <a:p>
            <a:pPr marL="285750" indent="-285750">
              <a:lnSpc>
                <a:spcPct val="150000"/>
              </a:lnSpc>
              <a:buFont typeface="Arial" panose="020B0604020202020204" pitchFamily="34" charset="0"/>
              <a:buChar char="•"/>
            </a:pPr>
            <a:r>
              <a:rPr lang="en-US" altLang="ko-KR" sz="1400">
                <a:latin typeface="noto"/>
              </a:rPr>
              <a:t>The top profile of Fig3 is several configurations for the dipole position positioned at the center of x-axis, and the bottom profile of Fig3 is the same when the dipole is positioned at x = 80nm.</a:t>
            </a:r>
          </a:p>
          <a:p>
            <a:pPr marL="285750" indent="-285750">
              <a:lnSpc>
                <a:spcPct val="150000"/>
              </a:lnSpc>
              <a:buFont typeface="Arial" panose="020B0604020202020204" pitchFamily="34" charset="0"/>
              <a:buChar char="•"/>
            </a:pPr>
            <a:r>
              <a:rPr lang="en-US" altLang="ko-KR" sz="1400">
                <a:latin typeface="noto"/>
              </a:rPr>
              <a:t>The WGM seems to occur in </a:t>
            </a:r>
            <a:r>
              <a:rPr lang="en-US" altLang="ko-KR" sz="1400">
                <a:solidFill>
                  <a:srgbClr val="FF0000"/>
                </a:solidFill>
                <a:latin typeface="noto"/>
              </a:rPr>
              <a:t>all figures</a:t>
            </a:r>
            <a:r>
              <a:rPr lang="en-US" altLang="ko-KR" sz="1400">
                <a:latin typeface="noto"/>
              </a:rPr>
              <a:t>, however, after the increasing dipole position with x-direction, the light is more confined into the structure circularly due to the more expanded influence of the WGM.</a:t>
            </a:r>
          </a:p>
          <a:p>
            <a:pPr marL="285750" indent="-285750">
              <a:lnSpc>
                <a:spcPct val="150000"/>
              </a:lnSpc>
              <a:buFont typeface="Arial" panose="020B0604020202020204" pitchFamily="34" charset="0"/>
              <a:buChar char="•"/>
            </a:pPr>
            <a:r>
              <a:rPr lang="en-US" altLang="ko-KR" sz="1400">
                <a:latin typeface="noto"/>
              </a:rPr>
              <a:t>Therefore, it coincides with the phenomenon which is the decline of the averaged LEE when the dipole is polarized to the y- and z-direction. </a:t>
            </a:r>
          </a:p>
        </p:txBody>
      </p:sp>
    </p:spTree>
    <p:extLst>
      <p:ext uri="{BB962C8B-B14F-4D97-AF65-F5344CB8AC3E}">
        <p14:creationId xmlns:p14="http://schemas.microsoft.com/office/powerpoint/2010/main" val="2574582217"/>
      </p:ext>
    </p:extLst>
  </p:cSld>
  <p:clrMapOvr>
    <a:masterClrMapping/>
  </p:clrMapOvr>
  <p:extLst>
    <p:ext uri="{6950BFC3-D8DA-4A85-94F7-54DA5524770B}">
      <p188:commentRel xmlns:p188="http://schemas.microsoft.com/office/powerpoint/2018/8/main" r:id="rId3"/>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26B2BB-23EC-61EA-0A18-110803CC939D}"/>
              </a:ext>
            </a:extLst>
          </p:cNvPr>
          <p:cNvSpPr txBox="1"/>
          <p:nvPr/>
        </p:nvSpPr>
        <p:spPr>
          <a:xfrm>
            <a:off x="276726" y="216915"/>
            <a:ext cx="6097604" cy="738664"/>
          </a:xfrm>
          <a:prstGeom prst="rect">
            <a:avLst/>
          </a:prstGeom>
          <a:noFill/>
        </p:spPr>
        <p:txBody>
          <a:bodyPr wrap="square">
            <a:spAutoFit/>
          </a:bodyPr>
          <a:lstStyle/>
          <a:p>
            <a:r>
              <a:rPr lang="en-US" altLang="ko-KR" sz="1400" b="1"/>
              <a:t>3. Results and Discussion (Fig.2~4 +a)</a:t>
            </a:r>
          </a:p>
          <a:p>
            <a:pPr marL="800100" lvl="1" indent="-342900">
              <a:buAutoNum type="arabicPeriod"/>
            </a:pPr>
            <a:r>
              <a:rPr lang="ko-KR" altLang="en-US" sz="1400"/>
              <a:t>그래프 결과 설명</a:t>
            </a:r>
            <a:endParaRPr lang="en-US" altLang="ko-KR" sz="1400"/>
          </a:p>
          <a:p>
            <a:pPr marL="800100" lvl="1" indent="-342900">
              <a:buAutoNum type="arabicPeriod"/>
            </a:pPr>
            <a:r>
              <a:rPr lang="ko-KR" altLang="en-US" sz="1400"/>
              <a:t>결과가 나오게 된 원인 설명</a:t>
            </a:r>
            <a:endParaRPr lang="en-US" altLang="ko-KR" sz="1400"/>
          </a:p>
        </p:txBody>
      </p:sp>
      <p:sp>
        <p:nvSpPr>
          <p:cNvPr id="4" name="TextBox 3">
            <a:extLst>
              <a:ext uri="{FF2B5EF4-FFF2-40B4-BE49-F238E27FC236}">
                <a16:creationId xmlns:a16="http://schemas.microsoft.com/office/drawing/2014/main" id="{903E3B3F-2053-3F05-2F34-E980F663A7C8}"/>
              </a:ext>
            </a:extLst>
          </p:cNvPr>
          <p:cNvSpPr txBox="1"/>
          <p:nvPr/>
        </p:nvSpPr>
        <p:spPr>
          <a:xfrm>
            <a:off x="609599" y="1158320"/>
            <a:ext cx="11529461" cy="199791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a:solidFill>
                  <a:srgbClr val="FF0000"/>
                </a:solidFill>
                <a:latin typeface="noto"/>
              </a:rPr>
              <a:t>Fig3.b</a:t>
            </a:r>
            <a:r>
              <a:rPr lang="ko-KR" altLang="en-US" sz="1400">
                <a:solidFill>
                  <a:srgbClr val="000000"/>
                </a:solidFill>
                <a:latin typeface="noto"/>
              </a:rPr>
              <a:t>는 </a:t>
            </a:r>
            <a:r>
              <a:rPr lang="en-US" altLang="ko-KR" sz="1400">
                <a:solidFill>
                  <a:srgbClr val="000000"/>
                </a:solidFill>
                <a:latin typeface="noto"/>
              </a:rPr>
              <a:t>dipole</a:t>
            </a:r>
            <a:r>
              <a:rPr lang="ko-KR" altLang="en-US" sz="1400">
                <a:solidFill>
                  <a:srgbClr val="000000"/>
                </a:solidFill>
                <a:latin typeface="noto"/>
              </a:rPr>
              <a:t>이 </a:t>
            </a:r>
            <a:r>
              <a:rPr lang="en-US" altLang="ko-KR" sz="1400">
                <a:solidFill>
                  <a:srgbClr val="000000"/>
                </a:solidFill>
                <a:latin typeface="noto"/>
              </a:rPr>
              <a:t>pyramid</a:t>
            </a:r>
            <a:r>
              <a:rPr lang="ko-KR" altLang="en-US" sz="1400">
                <a:solidFill>
                  <a:srgbClr val="000000"/>
                </a:solidFill>
                <a:latin typeface="noto"/>
              </a:rPr>
              <a:t>에 위치하고 </a:t>
            </a:r>
            <a:r>
              <a:rPr lang="en-US" altLang="ko-KR" sz="1400">
                <a:solidFill>
                  <a:srgbClr val="000000"/>
                </a:solidFill>
                <a:latin typeface="noto"/>
              </a:rPr>
              <a:t>z</a:t>
            </a:r>
            <a:r>
              <a:rPr lang="ko-KR" altLang="en-US" sz="1400">
                <a:solidFill>
                  <a:srgbClr val="000000"/>
                </a:solidFill>
                <a:latin typeface="noto"/>
              </a:rPr>
              <a:t>방향으로 진동할 때 </a:t>
            </a:r>
            <a:r>
              <a:rPr lang="en-US" altLang="ko-KR" sz="1400" err="1">
                <a:solidFill>
                  <a:srgbClr val="000000"/>
                </a:solidFill>
                <a:latin typeface="noto"/>
              </a:rPr>
              <a:t>xy</a:t>
            </a:r>
            <a:r>
              <a:rPr lang="ko-KR" altLang="en-US" sz="1400">
                <a:solidFill>
                  <a:srgbClr val="000000"/>
                </a:solidFill>
                <a:latin typeface="noto"/>
              </a:rPr>
              <a:t>평면 상에서 바라 본 </a:t>
            </a:r>
            <a:r>
              <a:rPr lang="en-US" altLang="ko-KR" sz="1400">
                <a:solidFill>
                  <a:srgbClr val="000000"/>
                </a:solidFill>
                <a:latin typeface="noto"/>
              </a:rPr>
              <a:t>Electric ﬁeld intensity proﬁle</a:t>
            </a:r>
            <a:r>
              <a:rPr lang="ko-KR" altLang="en-US" sz="1400">
                <a:solidFill>
                  <a:srgbClr val="000000"/>
                </a:solidFill>
                <a:latin typeface="noto"/>
              </a:rPr>
              <a:t>이다</a:t>
            </a:r>
            <a:r>
              <a:rPr lang="en-US" altLang="ko-KR" sz="1400">
                <a:solidFill>
                  <a:srgbClr val="000000"/>
                </a:solidFill>
                <a:latin typeface="noto"/>
              </a:rPr>
              <a:t>.</a:t>
            </a:r>
          </a:p>
          <a:p>
            <a:pPr marL="285750" indent="-285750">
              <a:lnSpc>
                <a:spcPct val="150000"/>
              </a:lnSpc>
              <a:buFont typeface="Arial" panose="020B0604020202020204" pitchFamily="34" charset="0"/>
              <a:buChar char="•"/>
            </a:pPr>
            <a:r>
              <a:rPr lang="ko-KR" altLang="en-US" sz="1400">
                <a:solidFill>
                  <a:srgbClr val="000000"/>
                </a:solidFill>
                <a:latin typeface="noto"/>
              </a:rPr>
              <a:t>위의 </a:t>
            </a:r>
            <a:r>
              <a:rPr lang="en-US" altLang="ko-KR" sz="1400">
                <a:solidFill>
                  <a:srgbClr val="000000"/>
                </a:solidFill>
                <a:latin typeface="noto"/>
              </a:rPr>
              <a:t>figure</a:t>
            </a:r>
            <a:r>
              <a:rPr lang="ko-KR" altLang="en-US" sz="1400">
                <a:solidFill>
                  <a:srgbClr val="000000"/>
                </a:solidFill>
                <a:latin typeface="noto"/>
              </a:rPr>
              <a:t>는 </a:t>
            </a:r>
            <a:r>
              <a:rPr lang="en-US" altLang="ko-KR" sz="1400">
                <a:solidFill>
                  <a:srgbClr val="000000"/>
                </a:solidFill>
                <a:latin typeface="noto"/>
              </a:rPr>
              <a:t>dipole</a:t>
            </a:r>
            <a:r>
              <a:rPr lang="ko-KR" altLang="en-US" sz="1400">
                <a:solidFill>
                  <a:srgbClr val="000000"/>
                </a:solidFill>
                <a:latin typeface="noto"/>
              </a:rPr>
              <a:t>이 </a:t>
            </a:r>
            <a:r>
              <a:rPr lang="en-US" altLang="ko-KR" sz="1400">
                <a:solidFill>
                  <a:srgbClr val="000000"/>
                </a:solidFill>
                <a:latin typeface="noto"/>
              </a:rPr>
              <a:t>x=0nm</a:t>
            </a:r>
            <a:r>
              <a:rPr lang="ko-KR" altLang="en-US" sz="1400">
                <a:solidFill>
                  <a:srgbClr val="000000"/>
                </a:solidFill>
                <a:latin typeface="noto"/>
              </a:rPr>
              <a:t>의 위치에 있을 때의 모습이고</a:t>
            </a:r>
            <a:r>
              <a:rPr lang="en-US" altLang="ko-KR" sz="1400">
                <a:solidFill>
                  <a:srgbClr val="000000"/>
                </a:solidFill>
                <a:latin typeface="noto"/>
              </a:rPr>
              <a:t>, </a:t>
            </a:r>
            <a:r>
              <a:rPr lang="ko-KR" altLang="en-US" sz="1400">
                <a:solidFill>
                  <a:srgbClr val="000000"/>
                </a:solidFill>
                <a:latin typeface="noto"/>
              </a:rPr>
              <a:t>아래의 </a:t>
            </a:r>
            <a:r>
              <a:rPr lang="en-US" altLang="ko-KR" sz="1400">
                <a:solidFill>
                  <a:srgbClr val="000000"/>
                </a:solidFill>
                <a:latin typeface="noto"/>
              </a:rPr>
              <a:t>figure</a:t>
            </a:r>
            <a:r>
              <a:rPr lang="ko-KR" altLang="en-US" sz="1400">
                <a:solidFill>
                  <a:srgbClr val="000000"/>
                </a:solidFill>
                <a:latin typeface="noto"/>
              </a:rPr>
              <a:t>는 </a:t>
            </a:r>
            <a:r>
              <a:rPr lang="en-US" altLang="ko-KR" sz="1400">
                <a:solidFill>
                  <a:srgbClr val="000000"/>
                </a:solidFill>
                <a:latin typeface="noto"/>
              </a:rPr>
              <a:t>x=80nm</a:t>
            </a:r>
            <a:r>
              <a:rPr lang="ko-KR" altLang="en-US" sz="1400">
                <a:solidFill>
                  <a:srgbClr val="000000"/>
                </a:solidFill>
                <a:latin typeface="noto"/>
              </a:rPr>
              <a:t>의 위치에 있을 때의 모습이다</a:t>
            </a:r>
            <a:r>
              <a:rPr lang="en-US" altLang="ko-KR" sz="1400">
                <a:solidFill>
                  <a:srgbClr val="000000"/>
                </a:solidFill>
                <a:latin typeface="noto"/>
              </a:rPr>
              <a:t>.</a:t>
            </a:r>
          </a:p>
          <a:p>
            <a:pPr marL="285750" indent="-285750">
              <a:lnSpc>
                <a:spcPct val="150000"/>
              </a:lnSpc>
              <a:buFont typeface="Arial" panose="020B0604020202020204" pitchFamily="34" charset="0"/>
              <a:buChar char="•"/>
            </a:pPr>
            <a:r>
              <a:rPr lang="ko-KR" altLang="en-US" sz="1400">
                <a:solidFill>
                  <a:srgbClr val="000000"/>
                </a:solidFill>
                <a:latin typeface="noto"/>
              </a:rPr>
              <a:t>이 경우에도 </a:t>
            </a:r>
            <a:r>
              <a:rPr lang="en-US" altLang="ko-KR" sz="1400">
                <a:solidFill>
                  <a:srgbClr val="000000"/>
                </a:solidFill>
                <a:latin typeface="noto"/>
              </a:rPr>
              <a:t>x </a:t>
            </a:r>
            <a:r>
              <a:rPr lang="ko-KR" altLang="en-US" sz="1400">
                <a:solidFill>
                  <a:srgbClr val="000000"/>
                </a:solidFill>
                <a:latin typeface="noto"/>
              </a:rPr>
              <a:t>위치가 증가함에 따라 빛이 </a:t>
            </a:r>
            <a:r>
              <a:rPr lang="en-US" altLang="ko-KR" sz="1400">
                <a:solidFill>
                  <a:srgbClr val="000000"/>
                </a:solidFill>
                <a:latin typeface="noto"/>
              </a:rPr>
              <a:t>WGM</a:t>
            </a:r>
            <a:r>
              <a:rPr lang="ko-KR" altLang="en-US" sz="1400">
                <a:solidFill>
                  <a:srgbClr val="000000"/>
                </a:solidFill>
                <a:latin typeface="noto"/>
              </a:rPr>
              <a:t>에 더 갇히게 되어 </a:t>
            </a:r>
            <a:r>
              <a:rPr lang="en-US" altLang="ko-KR" sz="1400">
                <a:solidFill>
                  <a:srgbClr val="000000"/>
                </a:solidFill>
                <a:latin typeface="noto"/>
              </a:rPr>
              <a:t>LEE</a:t>
            </a:r>
            <a:r>
              <a:rPr lang="ko-KR" altLang="en-US" sz="1400">
                <a:solidFill>
                  <a:srgbClr val="000000"/>
                </a:solidFill>
                <a:latin typeface="noto"/>
              </a:rPr>
              <a:t>가 감소하였음을 알 수 있다</a:t>
            </a:r>
            <a:r>
              <a:rPr lang="en-US" altLang="ko-KR" sz="1400">
                <a:solidFill>
                  <a:srgbClr val="000000"/>
                </a:solidFill>
                <a:latin typeface="noto"/>
              </a:rPr>
              <a:t>.</a:t>
            </a:r>
          </a:p>
          <a:p>
            <a:pPr marL="285750" indent="-285750">
              <a:lnSpc>
                <a:spcPct val="150000"/>
              </a:lnSpc>
              <a:buFont typeface="Arial" panose="020B0604020202020204" pitchFamily="34" charset="0"/>
              <a:buChar char="•"/>
            </a:pPr>
            <a:r>
              <a:rPr lang="ko-KR" altLang="en-US" sz="1400">
                <a:solidFill>
                  <a:srgbClr val="000000"/>
                </a:solidFill>
                <a:latin typeface="noto"/>
              </a:rPr>
              <a:t>그러나 </a:t>
            </a:r>
            <a:r>
              <a:rPr lang="en-US" altLang="ko-KR" sz="1400">
                <a:solidFill>
                  <a:srgbClr val="000000"/>
                </a:solidFill>
                <a:latin typeface="noto"/>
              </a:rPr>
              <a:t>sidewall</a:t>
            </a:r>
            <a:r>
              <a:rPr lang="ko-KR" altLang="en-US" sz="1400">
                <a:solidFill>
                  <a:srgbClr val="000000"/>
                </a:solidFill>
                <a:latin typeface="noto"/>
              </a:rPr>
              <a:t>에서보다 </a:t>
            </a:r>
            <a:r>
              <a:rPr lang="en-US" altLang="ko-KR" sz="1400">
                <a:solidFill>
                  <a:srgbClr val="000000"/>
                </a:solidFill>
                <a:latin typeface="noto"/>
              </a:rPr>
              <a:t>WGM</a:t>
            </a:r>
            <a:r>
              <a:rPr lang="ko-KR" altLang="en-US" sz="1400">
                <a:solidFill>
                  <a:srgbClr val="000000"/>
                </a:solidFill>
                <a:latin typeface="noto"/>
              </a:rPr>
              <a:t>이 </a:t>
            </a:r>
            <a:r>
              <a:rPr lang="ko-KR" altLang="en-US" sz="1400" err="1">
                <a:solidFill>
                  <a:srgbClr val="000000"/>
                </a:solidFill>
                <a:latin typeface="noto"/>
              </a:rPr>
              <a:t>뭉개져</a:t>
            </a:r>
            <a:r>
              <a:rPr lang="ko-KR" altLang="en-US" sz="1400">
                <a:solidFill>
                  <a:srgbClr val="000000"/>
                </a:solidFill>
                <a:latin typeface="noto"/>
              </a:rPr>
              <a:t> 보이는 것을 볼 수 있다</a:t>
            </a:r>
            <a:r>
              <a:rPr lang="en-US" altLang="ko-KR" sz="1400">
                <a:solidFill>
                  <a:srgbClr val="000000"/>
                </a:solidFill>
                <a:latin typeface="noto"/>
              </a:rPr>
              <a:t>.</a:t>
            </a:r>
          </a:p>
          <a:p>
            <a:pPr marL="285750" indent="-285750">
              <a:lnSpc>
                <a:spcPct val="150000"/>
              </a:lnSpc>
              <a:buFont typeface="Arial" panose="020B0604020202020204" pitchFamily="34" charset="0"/>
              <a:buChar char="•"/>
            </a:pPr>
            <a:r>
              <a:rPr lang="ko-KR" altLang="en-US" sz="1400">
                <a:solidFill>
                  <a:srgbClr val="000000"/>
                </a:solidFill>
                <a:latin typeface="noto"/>
              </a:rPr>
              <a:t>이것이 의미하는 바는 </a:t>
            </a:r>
            <a:r>
              <a:rPr lang="en-US" altLang="ko-KR" sz="1400">
                <a:solidFill>
                  <a:srgbClr val="000000"/>
                </a:solidFill>
                <a:latin typeface="noto"/>
              </a:rPr>
              <a:t>dipole</a:t>
            </a:r>
            <a:r>
              <a:rPr lang="ko-KR" altLang="en-US" sz="1400">
                <a:solidFill>
                  <a:srgbClr val="000000"/>
                </a:solidFill>
                <a:latin typeface="noto"/>
              </a:rPr>
              <a:t>이 </a:t>
            </a:r>
            <a:r>
              <a:rPr lang="en-US" altLang="ko-KR" sz="1400">
                <a:solidFill>
                  <a:srgbClr val="000000"/>
                </a:solidFill>
                <a:latin typeface="noto"/>
              </a:rPr>
              <a:t>sidewall</a:t>
            </a:r>
            <a:r>
              <a:rPr lang="ko-KR" altLang="en-US" sz="1400">
                <a:solidFill>
                  <a:srgbClr val="000000"/>
                </a:solidFill>
                <a:latin typeface="noto"/>
              </a:rPr>
              <a:t>에 위치할 때보다 </a:t>
            </a:r>
            <a:r>
              <a:rPr lang="en-US" altLang="ko-KR" sz="1400">
                <a:solidFill>
                  <a:srgbClr val="000000"/>
                </a:solidFill>
                <a:latin typeface="noto"/>
              </a:rPr>
              <a:t>pyramid</a:t>
            </a:r>
            <a:r>
              <a:rPr lang="ko-KR" altLang="en-US" sz="1400">
                <a:solidFill>
                  <a:srgbClr val="000000"/>
                </a:solidFill>
                <a:latin typeface="noto"/>
              </a:rPr>
              <a:t>에 위치할 때 </a:t>
            </a:r>
            <a:r>
              <a:rPr lang="en-US" altLang="ko-KR" sz="1400">
                <a:solidFill>
                  <a:srgbClr val="000000"/>
                </a:solidFill>
                <a:latin typeface="noto"/>
              </a:rPr>
              <a:t>WGM</a:t>
            </a:r>
            <a:r>
              <a:rPr lang="ko-KR" altLang="en-US" sz="1400">
                <a:solidFill>
                  <a:srgbClr val="000000"/>
                </a:solidFill>
                <a:latin typeface="noto"/>
              </a:rPr>
              <a:t>이 더 작게 형성된다는 것이다</a:t>
            </a:r>
            <a:r>
              <a:rPr lang="en-US" altLang="ko-KR" sz="1400">
                <a:solidFill>
                  <a:srgbClr val="000000"/>
                </a:solidFill>
                <a:latin typeface="noto"/>
              </a:rPr>
              <a:t>.</a:t>
            </a:r>
          </a:p>
          <a:p>
            <a:pPr marL="285750" indent="-285750">
              <a:lnSpc>
                <a:spcPct val="150000"/>
              </a:lnSpc>
              <a:buFont typeface="Arial" panose="020B0604020202020204" pitchFamily="34" charset="0"/>
              <a:buChar char="•"/>
            </a:pPr>
            <a:r>
              <a:rPr lang="ko-KR" altLang="en-US" sz="1400">
                <a:solidFill>
                  <a:srgbClr val="000000"/>
                </a:solidFill>
                <a:latin typeface="noto"/>
              </a:rPr>
              <a:t>그렇기 때문에 </a:t>
            </a:r>
            <a:r>
              <a:rPr lang="en-US" altLang="ko-KR" sz="1400">
                <a:solidFill>
                  <a:srgbClr val="000000"/>
                </a:solidFill>
                <a:latin typeface="noto"/>
              </a:rPr>
              <a:t>sidewall</a:t>
            </a:r>
            <a:r>
              <a:rPr lang="ko-KR" altLang="en-US" sz="1400">
                <a:solidFill>
                  <a:srgbClr val="000000"/>
                </a:solidFill>
                <a:latin typeface="noto"/>
              </a:rPr>
              <a:t>에서보다 </a:t>
            </a:r>
            <a:r>
              <a:rPr lang="en-US" altLang="ko-KR" sz="1400">
                <a:solidFill>
                  <a:srgbClr val="000000"/>
                </a:solidFill>
                <a:latin typeface="noto"/>
              </a:rPr>
              <a:t>pyramid</a:t>
            </a:r>
            <a:r>
              <a:rPr lang="ko-KR" altLang="en-US" sz="1400">
                <a:solidFill>
                  <a:srgbClr val="000000"/>
                </a:solidFill>
                <a:latin typeface="noto"/>
              </a:rPr>
              <a:t>에서 </a:t>
            </a:r>
            <a:r>
              <a:rPr lang="en-US" altLang="ko-KR" sz="1400">
                <a:solidFill>
                  <a:srgbClr val="000000"/>
                </a:solidFill>
                <a:latin typeface="noto"/>
              </a:rPr>
              <a:t>LEE</a:t>
            </a:r>
            <a:r>
              <a:rPr lang="ko-KR" altLang="en-US" sz="1400">
                <a:solidFill>
                  <a:srgbClr val="000000"/>
                </a:solidFill>
                <a:latin typeface="noto"/>
              </a:rPr>
              <a:t>가 더 작은 폭으로 감소하였다</a:t>
            </a:r>
            <a:r>
              <a:rPr lang="en-US" altLang="ko-KR" sz="1400">
                <a:solidFill>
                  <a:srgbClr val="000000"/>
                </a:solidFill>
                <a:latin typeface="noto"/>
              </a:rPr>
              <a:t>.</a:t>
            </a:r>
          </a:p>
        </p:txBody>
      </p:sp>
      <p:sp>
        <p:nvSpPr>
          <p:cNvPr id="5" name="TextBox 4">
            <a:extLst>
              <a:ext uri="{FF2B5EF4-FFF2-40B4-BE49-F238E27FC236}">
                <a16:creationId xmlns:a16="http://schemas.microsoft.com/office/drawing/2014/main" id="{6D4C530B-5A49-70BC-4E02-01028DBFDA60}"/>
              </a:ext>
            </a:extLst>
          </p:cNvPr>
          <p:cNvSpPr txBox="1"/>
          <p:nvPr/>
        </p:nvSpPr>
        <p:spPr>
          <a:xfrm>
            <a:off x="599185" y="3460795"/>
            <a:ext cx="10866922" cy="199791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a:latin typeface="noto"/>
              </a:rPr>
              <a:t>Fig3.b shows the electric field intensity profile like Fig3.a, but, the dipole is placed in the pyramid structure.</a:t>
            </a:r>
          </a:p>
          <a:p>
            <a:pPr marL="285750" indent="-285750">
              <a:lnSpc>
                <a:spcPct val="150000"/>
              </a:lnSpc>
              <a:buFont typeface="Arial" panose="020B0604020202020204" pitchFamily="34" charset="0"/>
              <a:buChar char="•"/>
            </a:pPr>
            <a:r>
              <a:rPr lang="en-US" altLang="ko-KR" sz="1400">
                <a:latin typeface="noto"/>
              </a:rPr>
              <a:t>The top figure is an image where the dipole is on the center of the x-axis, while the dipole is on the edge of the x-axis in the bottom figure.</a:t>
            </a:r>
          </a:p>
          <a:p>
            <a:pPr marL="285750" indent="-285750">
              <a:lnSpc>
                <a:spcPct val="150000"/>
              </a:lnSpc>
              <a:buFont typeface="Arial" panose="020B0604020202020204" pitchFamily="34" charset="0"/>
              <a:buChar char="•"/>
            </a:pPr>
            <a:r>
              <a:rPr lang="en-US" altLang="ko-KR" sz="1400">
                <a:latin typeface="noto"/>
              </a:rPr>
              <a:t>Similarly, it indicates that the emitted light is more confined along with the increasing x-direction, so the LEE is reduced.</a:t>
            </a:r>
          </a:p>
          <a:p>
            <a:pPr marL="285750" indent="-285750">
              <a:lnSpc>
                <a:spcPct val="150000"/>
              </a:lnSpc>
              <a:buFont typeface="Arial" panose="020B0604020202020204" pitchFamily="34" charset="0"/>
              <a:buChar char="•"/>
            </a:pPr>
            <a:r>
              <a:rPr lang="en-US" altLang="ko-KR" sz="1400">
                <a:latin typeface="noto"/>
              </a:rPr>
              <a:t>The difference between fig3.a and b are the appearance of the WGM in pyramid structure tends to be more blurred, meaning that the WGM is formed smaller in the pyramid than the sidewall.</a:t>
            </a:r>
          </a:p>
          <a:p>
            <a:pPr marL="285750" indent="-285750">
              <a:lnSpc>
                <a:spcPct val="150000"/>
              </a:lnSpc>
              <a:buFont typeface="Arial" panose="020B0604020202020204" pitchFamily="34" charset="0"/>
              <a:buChar char="•"/>
            </a:pPr>
            <a:r>
              <a:rPr lang="en-US" altLang="ko-KR" sz="1400">
                <a:latin typeface="noto"/>
              </a:rPr>
              <a:t>Then, the averaged LEE in the pyramid is decreased with a little gap in comparison with its value in the sidewall.</a:t>
            </a:r>
          </a:p>
        </p:txBody>
      </p:sp>
    </p:spTree>
    <p:extLst>
      <p:ext uri="{BB962C8B-B14F-4D97-AF65-F5344CB8AC3E}">
        <p14:creationId xmlns:p14="http://schemas.microsoft.com/office/powerpoint/2010/main" val="25436156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26B2BB-23EC-61EA-0A18-110803CC939D}"/>
              </a:ext>
            </a:extLst>
          </p:cNvPr>
          <p:cNvSpPr txBox="1"/>
          <p:nvPr/>
        </p:nvSpPr>
        <p:spPr>
          <a:xfrm>
            <a:off x="276726" y="216915"/>
            <a:ext cx="6097604" cy="738664"/>
          </a:xfrm>
          <a:prstGeom prst="rect">
            <a:avLst/>
          </a:prstGeom>
          <a:noFill/>
        </p:spPr>
        <p:txBody>
          <a:bodyPr wrap="square">
            <a:spAutoFit/>
          </a:bodyPr>
          <a:lstStyle/>
          <a:p>
            <a:r>
              <a:rPr lang="en-US" altLang="ko-KR" sz="1400" b="1"/>
              <a:t>3. Results and Discussion (Fig.2~4 +a)</a:t>
            </a:r>
          </a:p>
          <a:p>
            <a:pPr marL="800100" lvl="1" indent="-342900">
              <a:buAutoNum type="arabicPeriod"/>
            </a:pPr>
            <a:r>
              <a:rPr lang="ko-KR" altLang="en-US" sz="1400"/>
              <a:t>그래프 결과 설명</a:t>
            </a:r>
            <a:endParaRPr lang="en-US" altLang="ko-KR" sz="1400"/>
          </a:p>
          <a:p>
            <a:pPr marL="800100" lvl="1" indent="-342900">
              <a:buAutoNum type="arabicPeriod"/>
            </a:pPr>
            <a:r>
              <a:rPr lang="ko-KR" altLang="en-US" sz="1400"/>
              <a:t>결과가 나오게 된 원인 설명</a:t>
            </a:r>
            <a:endParaRPr lang="en-US" altLang="ko-KR" sz="1400"/>
          </a:p>
        </p:txBody>
      </p:sp>
      <p:sp>
        <p:nvSpPr>
          <p:cNvPr id="4" name="TextBox 3">
            <a:extLst>
              <a:ext uri="{FF2B5EF4-FFF2-40B4-BE49-F238E27FC236}">
                <a16:creationId xmlns:a16="http://schemas.microsoft.com/office/drawing/2014/main" id="{903E3B3F-2053-3F05-2F34-E980F663A7C8}"/>
              </a:ext>
            </a:extLst>
          </p:cNvPr>
          <p:cNvSpPr txBox="1"/>
          <p:nvPr/>
        </p:nvSpPr>
        <p:spPr>
          <a:xfrm>
            <a:off x="609599" y="1931572"/>
            <a:ext cx="11529461" cy="102669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a:solidFill>
                  <a:srgbClr val="FF0000"/>
                </a:solidFill>
                <a:latin typeface="noto"/>
              </a:rPr>
              <a:t>Fig3.c</a:t>
            </a:r>
            <a:r>
              <a:rPr lang="ko-KR" altLang="en-US" sz="1400">
                <a:solidFill>
                  <a:srgbClr val="000000"/>
                </a:solidFill>
                <a:latin typeface="noto"/>
              </a:rPr>
              <a:t>는 </a:t>
            </a:r>
            <a:r>
              <a:rPr lang="en-US" altLang="ko-KR" sz="1400">
                <a:solidFill>
                  <a:srgbClr val="000000"/>
                </a:solidFill>
                <a:latin typeface="noto"/>
              </a:rPr>
              <a:t>Dipole</a:t>
            </a:r>
            <a:r>
              <a:rPr lang="ko-KR" altLang="en-US" sz="1400">
                <a:solidFill>
                  <a:srgbClr val="000000"/>
                </a:solidFill>
                <a:latin typeface="noto"/>
              </a:rPr>
              <a:t>이 </a:t>
            </a:r>
            <a:r>
              <a:rPr lang="en-US" altLang="ko-KR" sz="1400">
                <a:solidFill>
                  <a:srgbClr val="000000"/>
                </a:solidFill>
                <a:latin typeface="noto"/>
              </a:rPr>
              <a:t>sidewall</a:t>
            </a:r>
            <a:r>
              <a:rPr lang="ko-KR" altLang="en-US" sz="1400">
                <a:solidFill>
                  <a:srgbClr val="000000"/>
                </a:solidFill>
                <a:latin typeface="noto"/>
              </a:rPr>
              <a:t>에 위치하고 </a:t>
            </a:r>
            <a:r>
              <a:rPr lang="en-US" altLang="ko-KR" sz="1400">
                <a:solidFill>
                  <a:srgbClr val="000000"/>
                </a:solidFill>
                <a:latin typeface="noto"/>
              </a:rPr>
              <a:t>x</a:t>
            </a:r>
            <a:r>
              <a:rPr lang="ko-KR" altLang="en-US" sz="1400">
                <a:solidFill>
                  <a:srgbClr val="000000"/>
                </a:solidFill>
                <a:latin typeface="noto"/>
              </a:rPr>
              <a:t>방향으로 진동할 때 </a:t>
            </a:r>
            <a:r>
              <a:rPr lang="en-US" altLang="ko-KR" sz="1400" err="1">
                <a:solidFill>
                  <a:srgbClr val="000000"/>
                </a:solidFill>
                <a:latin typeface="noto"/>
              </a:rPr>
              <a:t>xy</a:t>
            </a:r>
            <a:r>
              <a:rPr lang="ko-KR" altLang="en-US" sz="1400">
                <a:solidFill>
                  <a:srgbClr val="000000"/>
                </a:solidFill>
                <a:latin typeface="noto"/>
              </a:rPr>
              <a:t>평면 상에서 바라 본 </a:t>
            </a:r>
            <a:r>
              <a:rPr lang="en-US" altLang="ko-KR" sz="1400">
                <a:solidFill>
                  <a:srgbClr val="000000"/>
                </a:solidFill>
                <a:latin typeface="noto"/>
              </a:rPr>
              <a:t>Electric ﬁeld intensity proﬁle</a:t>
            </a:r>
            <a:r>
              <a:rPr lang="ko-KR" altLang="en-US" sz="1400">
                <a:solidFill>
                  <a:srgbClr val="000000"/>
                </a:solidFill>
                <a:latin typeface="noto"/>
              </a:rPr>
              <a:t>이다</a:t>
            </a:r>
            <a:r>
              <a:rPr lang="en-US" altLang="ko-KR" sz="1400">
                <a:solidFill>
                  <a:srgbClr val="000000"/>
                </a:solidFill>
                <a:latin typeface="noto"/>
              </a:rPr>
              <a:t>.</a:t>
            </a:r>
          </a:p>
          <a:p>
            <a:pPr marL="285750" indent="-285750">
              <a:lnSpc>
                <a:spcPct val="150000"/>
              </a:lnSpc>
              <a:buFont typeface="Arial" panose="020B0604020202020204" pitchFamily="34" charset="0"/>
              <a:buChar char="•"/>
            </a:pPr>
            <a:r>
              <a:rPr lang="ko-KR" altLang="en-US" sz="1400">
                <a:solidFill>
                  <a:srgbClr val="000000"/>
                </a:solidFill>
                <a:latin typeface="noto"/>
              </a:rPr>
              <a:t>이 때에는 </a:t>
            </a:r>
            <a:r>
              <a:rPr lang="en-US" altLang="ko-KR" sz="1400">
                <a:solidFill>
                  <a:srgbClr val="000000"/>
                </a:solidFill>
                <a:latin typeface="noto"/>
              </a:rPr>
              <a:t>dipole</a:t>
            </a:r>
            <a:r>
              <a:rPr lang="ko-KR" altLang="en-US" sz="1400">
                <a:solidFill>
                  <a:srgbClr val="000000"/>
                </a:solidFill>
                <a:latin typeface="noto"/>
              </a:rPr>
              <a:t>의 </a:t>
            </a:r>
            <a:r>
              <a:rPr lang="en-US" altLang="ko-KR" sz="1400">
                <a:solidFill>
                  <a:srgbClr val="000000"/>
                </a:solidFill>
                <a:latin typeface="noto"/>
              </a:rPr>
              <a:t>x-</a:t>
            </a:r>
            <a:r>
              <a:rPr lang="ko-KR" altLang="en-US" sz="1400">
                <a:solidFill>
                  <a:srgbClr val="000000"/>
                </a:solidFill>
                <a:latin typeface="noto"/>
              </a:rPr>
              <a:t>위치에 관계없이 </a:t>
            </a:r>
            <a:r>
              <a:rPr lang="en-US" altLang="ko-KR" sz="1400">
                <a:solidFill>
                  <a:srgbClr val="000000"/>
                </a:solidFill>
                <a:latin typeface="noto"/>
              </a:rPr>
              <a:t>WGM</a:t>
            </a:r>
            <a:r>
              <a:rPr lang="ko-KR" altLang="en-US" sz="1400">
                <a:solidFill>
                  <a:srgbClr val="000000"/>
                </a:solidFill>
                <a:latin typeface="noto"/>
              </a:rPr>
              <a:t>이 형성되지 않았다</a:t>
            </a:r>
            <a:r>
              <a:rPr lang="en-US" altLang="ko-KR" sz="1400">
                <a:solidFill>
                  <a:srgbClr val="000000"/>
                </a:solidFill>
                <a:latin typeface="noto"/>
              </a:rPr>
              <a:t>.</a:t>
            </a:r>
            <a:r>
              <a:rPr lang="ko-KR" altLang="en-US" sz="1400">
                <a:solidFill>
                  <a:srgbClr val="000000"/>
                </a:solidFill>
                <a:latin typeface="noto"/>
              </a:rPr>
              <a:t>  </a:t>
            </a:r>
            <a:endParaRPr lang="en-US" altLang="ko-KR" sz="1400">
              <a:solidFill>
                <a:srgbClr val="000000"/>
              </a:solidFill>
              <a:latin typeface="noto"/>
            </a:endParaRPr>
          </a:p>
          <a:p>
            <a:pPr marL="285750" indent="-285750">
              <a:lnSpc>
                <a:spcPct val="150000"/>
              </a:lnSpc>
              <a:buFont typeface="Arial" panose="020B0604020202020204" pitchFamily="34" charset="0"/>
              <a:buChar char="•"/>
            </a:pPr>
            <a:r>
              <a:rPr lang="ko-KR" altLang="en-US" sz="1400">
                <a:solidFill>
                  <a:srgbClr val="000000"/>
                </a:solidFill>
                <a:latin typeface="noto"/>
              </a:rPr>
              <a:t>그렇기 때문에</a:t>
            </a:r>
            <a:r>
              <a:rPr lang="en-US" altLang="ko-KR" sz="1400">
                <a:solidFill>
                  <a:srgbClr val="000000"/>
                </a:solidFill>
                <a:latin typeface="noto"/>
              </a:rPr>
              <a:t>, dipole</a:t>
            </a:r>
            <a:r>
              <a:rPr lang="ko-KR" altLang="en-US" sz="1400">
                <a:solidFill>
                  <a:srgbClr val="000000"/>
                </a:solidFill>
                <a:latin typeface="noto"/>
              </a:rPr>
              <a:t>이 </a:t>
            </a:r>
            <a:r>
              <a:rPr lang="en-US" altLang="ko-KR" sz="1400">
                <a:solidFill>
                  <a:srgbClr val="000000"/>
                </a:solidFill>
                <a:latin typeface="noto"/>
              </a:rPr>
              <a:t>x </a:t>
            </a:r>
            <a:r>
              <a:rPr lang="ko-KR" altLang="en-US" sz="1400">
                <a:solidFill>
                  <a:srgbClr val="000000"/>
                </a:solidFill>
                <a:latin typeface="noto"/>
              </a:rPr>
              <a:t>방향으로 진동할 때에는 </a:t>
            </a:r>
            <a:r>
              <a:rPr lang="en-US" altLang="ko-KR" sz="1400">
                <a:solidFill>
                  <a:srgbClr val="000000"/>
                </a:solidFill>
                <a:latin typeface="noto"/>
              </a:rPr>
              <a:t>x </a:t>
            </a:r>
            <a:r>
              <a:rPr lang="ko-KR" altLang="en-US" sz="1400">
                <a:solidFill>
                  <a:srgbClr val="000000"/>
                </a:solidFill>
                <a:latin typeface="noto"/>
              </a:rPr>
              <a:t>위치에 따라 </a:t>
            </a:r>
            <a:r>
              <a:rPr lang="en-US" altLang="ko-KR" sz="1400">
                <a:solidFill>
                  <a:srgbClr val="000000"/>
                </a:solidFill>
                <a:latin typeface="noto"/>
              </a:rPr>
              <a:t>LEE</a:t>
            </a:r>
            <a:r>
              <a:rPr lang="ko-KR" altLang="en-US" sz="1400">
                <a:solidFill>
                  <a:srgbClr val="000000"/>
                </a:solidFill>
                <a:latin typeface="noto"/>
              </a:rPr>
              <a:t>가 변화하지 않았다</a:t>
            </a:r>
            <a:r>
              <a:rPr lang="en-US" altLang="ko-KR" sz="1400">
                <a:solidFill>
                  <a:srgbClr val="000000"/>
                </a:solidFill>
                <a:latin typeface="noto"/>
              </a:rPr>
              <a:t>.</a:t>
            </a:r>
          </a:p>
        </p:txBody>
      </p:sp>
      <p:sp>
        <p:nvSpPr>
          <p:cNvPr id="5" name="TextBox 4">
            <a:extLst>
              <a:ext uri="{FF2B5EF4-FFF2-40B4-BE49-F238E27FC236}">
                <a16:creationId xmlns:a16="http://schemas.microsoft.com/office/drawing/2014/main" id="{49350310-1F9F-1005-43D3-31A47287AFF4}"/>
              </a:ext>
            </a:extLst>
          </p:cNvPr>
          <p:cNvSpPr txBox="1"/>
          <p:nvPr/>
        </p:nvSpPr>
        <p:spPr>
          <a:xfrm>
            <a:off x="640281" y="3347781"/>
            <a:ext cx="10866922" cy="102842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a:latin typeface="noto"/>
              </a:rPr>
              <a:t>In Fig3.c, the electric field intensity profile with the dipole oscillation of x-direction is observed, implying that the WGM is out of sight regardless of the dipole position on the x-axis.</a:t>
            </a:r>
          </a:p>
          <a:p>
            <a:pPr marL="285750" indent="-285750">
              <a:lnSpc>
                <a:spcPct val="150000"/>
              </a:lnSpc>
              <a:buFont typeface="Arial" panose="020B0604020202020204" pitchFamily="34" charset="0"/>
              <a:buChar char="•"/>
            </a:pPr>
            <a:r>
              <a:rPr lang="en-US" altLang="ko-KR" sz="1400">
                <a:latin typeface="noto"/>
              </a:rPr>
              <a:t>So that, the averaged LEE of x-polarization doesn’t fluctuate as the x position.</a:t>
            </a:r>
          </a:p>
        </p:txBody>
      </p:sp>
    </p:spTree>
    <p:extLst>
      <p:ext uri="{BB962C8B-B14F-4D97-AF65-F5344CB8AC3E}">
        <p14:creationId xmlns:p14="http://schemas.microsoft.com/office/powerpoint/2010/main" val="40331531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18121E9-5B5A-4D41-AFA4-BB6CC45258F0}"/>
              </a:ext>
            </a:extLst>
          </p:cNvPr>
          <p:cNvSpPr txBox="1"/>
          <p:nvPr/>
        </p:nvSpPr>
        <p:spPr>
          <a:xfrm>
            <a:off x="2640710" y="5699670"/>
            <a:ext cx="6900879" cy="523220"/>
          </a:xfrm>
          <a:prstGeom prst="rect">
            <a:avLst/>
          </a:prstGeom>
          <a:noFill/>
        </p:spPr>
        <p:txBody>
          <a:bodyPr wrap="square" rtlCol="0">
            <a:spAutoFit/>
          </a:bodyPr>
          <a:lstStyle/>
          <a:p>
            <a:r>
              <a:rPr lang="en-US" altLang="ko-KR" sz="1400" b="1"/>
              <a:t>Fig. 4. </a:t>
            </a:r>
            <a:r>
              <a:rPr lang="en-US" altLang="ko-KR" sz="1400"/>
              <a:t>LEE vs. source position in the (a) sidewall or (b) pyramid for the z position with dipole sources polarized in the x, y, z directions.</a:t>
            </a:r>
            <a:endParaRPr lang="ko-KR" altLang="en-US" sz="1400"/>
          </a:p>
        </p:txBody>
      </p:sp>
      <p:sp>
        <p:nvSpPr>
          <p:cNvPr id="14" name="TextBox 13">
            <a:extLst>
              <a:ext uri="{FF2B5EF4-FFF2-40B4-BE49-F238E27FC236}">
                <a16:creationId xmlns:a16="http://schemas.microsoft.com/office/drawing/2014/main" id="{8E8A7D55-72AA-7C56-4DFE-C59E264F118A}"/>
              </a:ext>
            </a:extLst>
          </p:cNvPr>
          <p:cNvSpPr txBox="1"/>
          <p:nvPr/>
        </p:nvSpPr>
        <p:spPr>
          <a:xfrm>
            <a:off x="208673" y="142196"/>
            <a:ext cx="2432037" cy="523220"/>
          </a:xfrm>
          <a:prstGeom prst="rect">
            <a:avLst/>
          </a:prstGeom>
          <a:noFill/>
        </p:spPr>
        <p:txBody>
          <a:bodyPr wrap="square" rtlCol="0">
            <a:spAutoFit/>
          </a:bodyPr>
          <a:lstStyle/>
          <a:p>
            <a:r>
              <a:rPr lang="en-US" altLang="ko-KR" sz="2800" b="1"/>
              <a:t>Fig.4</a:t>
            </a:r>
            <a:endParaRPr lang="ko-KR" altLang="en-US" sz="2800" b="1"/>
          </a:p>
        </p:txBody>
      </p:sp>
      <p:grpSp>
        <p:nvGrpSpPr>
          <p:cNvPr id="8" name="그룹 7">
            <a:extLst>
              <a:ext uri="{FF2B5EF4-FFF2-40B4-BE49-F238E27FC236}">
                <a16:creationId xmlns:a16="http://schemas.microsoft.com/office/drawing/2014/main" id="{CB107A95-D9BA-8FA6-3DC3-EF60D430705D}"/>
              </a:ext>
            </a:extLst>
          </p:cNvPr>
          <p:cNvGrpSpPr/>
          <p:nvPr/>
        </p:nvGrpSpPr>
        <p:grpSpPr>
          <a:xfrm>
            <a:off x="2072819" y="665416"/>
            <a:ext cx="7658957" cy="4849618"/>
            <a:chOff x="2072819" y="665416"/>
            <a:chExt cx="7658957" cy="4849618"/>
          </a:xfrm>
        </p:grpSpPr>
        <p:grpSp>
          <p:nvGrpSpPr>
            <p:cNvPr id="4" name="그룹 3">
              <a:extLst>
                <a:ext uri="{FF2B5EF4-FFF2-40B4-BE49-F238E27FC236}">
                  <a16:creationId xmlns:a16="http://schemas.microsoft.com/office/drawing/2014/main" id="{3FC81EF1-29C3-7587-42C9-A58CD846CB4A}"/>
                </a:ext>
              </a:extLst>
            </p:cNvPr>
            <p:cNvGrpSpPr/>
            <p:nvPr/>
          </p:nvGrpSpPr>
          <p:grpSpPr>
            <a:xfrm>
              <a:off x="2640710" y="927026"/>
              <a:ext cx="7091066" cy="4588008"/>
              <a:chOff x="2928921" y="866905"/>
              <a:chExt cx="7091066" cy="4588008"/>
            </a:xfrm>
          </p:grpSpPr>
          <p:grpSp>
            <p:nvGrpSpPr>
              <p:cNvPr id="3" name="그룹 2">
                <a:extLst>
                  <a:ext uri="{FF2B5EF4-FFF2-40B4-BE49-F238E27FC236}">
                    <a16:creationId xmlns:a16="http://schemas.microsoft.com/office/drawing/2014/main" id="{38AA1398-7379-9D8D-56A3-E06A6021107C}"/>
                  </a:ext>
                </a:extLst>
              </p:cNvPr>
              <p:cNvGrpSpPr/>
              <p:nvPr/>
            </p:nvGrpSpPr>
            <p:grpSpPr>
              <a:xfrm>
                <a:off x="2928921" y="3165712"/>
                <a:ext cx="7074078" cy="2289201"/>
                <a:chOff x="2928921" y="3083387"/>
                <a:chExt cx="7074078" cy="2289201"/>
              </a:xfrm>
            </p:grpSpPr>
            <p:pic>
              <p:nvPicPr>
                <p:cNvPr id="28" name="그림 27">
                  <a:extLst>
                    <a:ext uri="{FF2B5EF4-FFF2-40B4-BE49-F238E27FC236}">
                      <a16:creationId xmlns:a16="http://schemas.microsoft.com/office/drawing/2014/main" id="{DC673E8C-18F9-4059-BBFF-CA16329C8CA3}"/>
                    </a:ext>
                  </a:extLst>
                </p:cNvPr>
                <p:cNvPicPr>
                  <a:picLocks noChangeAspect="1"/>
                </p:cNvPicPr>
                <p:nvPr/>
              </p:nvPicPr>
              <p:blipFill>
                <a:blip r:embed="rId2"/>
                <a:stretch>
                  <a:fillRect/>
                </a:stretch>
              </p:blipFill>
              <p:spPr>
                <a:xfrm>
                  <a:off x="2928921" y="3083387"/>
                  <a:ext cx="2996290" cy="2289201"/>
                </a:xfrm>
                <a:prstGeom prst="rect">
                  <a:avLst/>
                </a:prstGeom>
              </p:spPr>
            </p:pic>
            <p:pic>
              <p:nvPicPr>
                <p:cNvPr id="29" name="그림 28">
                  <a:extLst>
                    <a:ext uri="{FF2B5EF4-FFF2-40B4-BE49-F238E27FC236}">
                      <a16:creationId xmlns:a16="http://schemas.microsoft.com/office/drawing/2014/main" id="{486A0477-C3C7-47DF-BEF4-46E7ABE398E4}"/>
                    </a:ext>
                  </a:extLst>
                </p:cNvPr>
                <p:cNvPicPr>
                  <a:picLocks noChangeAspect="1"/>
                </p:cNvPicPr>
                <p:nvPr/>
              </p:nvPicPr>
              <p:blipFill>
                <a:blip r:embed="rId3"/>
                <a:stretch>
                  <a:fillRect/>
                </a:stretch>
              </p:blipFill>
              <p:spPr>
                <a:xfrm>
                  <a:off x="4967815" y="3083387"/>
                  <a:ext cx="2996290" cy="2289201"/>
                </a:xfrm>
                <a:prstGeom prst="rect">
                  <a:avLst/>
                </a:prstGeom>
              </p:spPr>
            </p:pic>
            <p:pic>
              <p:nvPicPr>
                <p:cNvPr id="30" name="그림 29">
                  <a:extLst>
                    <a:ext uri="{FF2B5EF4-FFF2-40B4-BE49-F238E27FC236}">
                      <a16:creationId xmlns:a16="http://schemas.microsoft.com/office/drawing/2014/main" id="{6CB2D1D7-EFDD-41C3-9221-BB0D5CA6ECA9}"/>
                    </a:ext>
                  </a:extLst>
                </p:cNvPr>
                <p:cNvPicPr>
                  <a:picLocks noChangeAspect="1"/>
                </p:cNvPicPr>
                <p:nvPr/>
              </p:nvPicPr>
              <p:blipFill>
                <a:blip r:embed="rId4"/>
                <a:stretch>
                  <a:fillRect/>
                </a:stretch>
              </p:blipFill>
              <p:spPr>
                <a:xfrm>
                  <a:off x="7006709" y="3083387"/>
                  <a:ext cx="2996290" cy="2289201"/>
                </a:xfrm>
                <a:prstGeom prst="rect">
                  <a:avLst/>
                </a:prstGeom>
              </p:spPr>
            </p:pic>
          </p:grpSp>
          <p:grpSp>
            <p:nvGrpSpPr>
              <p:cNvPr id="40" name="그룹 39">
                <a:extLst>
                  <a:ext uri="{FF2B5EF4-FFF2-40B4-BE49-F238E27FC236}">
                    <a16:creationId xmlns:a16="http://schemas.microsoft.com/office/drawing/2014/main" id="{4C6F7BF2-940E-0291-1987-EA57B31348F4}"/>
                  </a:ext>
                </a:extLst>
              </p:cNvPr>
              <p:cNvGrpSpPr/>
              <p:nvPr/>
            </p:nvGrpSpPr>
            <p:grpSpPr>
              <a:xfrm>
                <a:off x="2928921" y="866905"/>
                <a:ext cx="7091066" cy="2294850"/>
                <a:chOff x="7817957" y="87258"/>
                <a:chExt cx="7091066" cy="2294850"/>
              </a:xfrm>
            </p:grpSpPr>
            <p:pic>
              <p:nvPicPr>
                <p:cNvPr id="41" name="그림 40">
                  <a:extLst>
                    <a:ext uri="{FF2B5EF4-FFF2-40B4-BE49-F238E27FC236}">
                      <a16:creationId xmlns:a16="http://schemas.microsoft.com/office/drawing/2014/main" id="{7A78CDCD-AF7C-4628-159F-86C65716CDF1}"/>
                    </a:ext>
                  </a:extLst>
                </p:cNvPr>
                <p:cNvPicPr>
                  <a:picLocks noChangeAspect="1"/>
                </p:cNvPicPr>
                <p:nvPr/>
              </p:nvPicPr>
              <p:blipFill>
                <a:blip r:embed="rId5"/>
                <a:stretch>
                  <a:fillRect/>
                </a:stretch>
              </p:blipFill>
              <p:spPr>
                <a:xfrm>
                  <a:off x="9861648" y="87258"/>
                  <a:ext cx="3003683" cy="2294850"/>
                </a:xfrm>
                <a:prstGeom prst="rect">
                  <a:avLst/>
                </a:prstGeom>
              </p:spPr>
            </p:pic>
            <p:pic>
              <p:nvPicPr>
                <p:cNvPr id="42" name="그림 41">
                  <a:extLst>
                    <a:ext uri="{FF2B5EF4-FFF2-40B4-BE49-F238E27FC236}">
                      <a16:creationId xmlns:a16="http://schemas.microsoft.com/office/drawing/2014/main" id="{2AC8F3C8-BCD3-B133-802D-047E1B103830}"/>
                    </a:ext>
                  </a:extLst>
                </p:cNvPr>
                <p:cNvPicPr>
                  <a:picLocks noChangeAspect="1"/>
                </p:cNvPicPr>
                <p:nvPr/>
              </p:nvPicPr>
              <p:blipFill>
                <a:blip r:embed="rId6"/>
                <a:stretch>
                  <a:fillRect/>
                </a:stretch>
              </p:blipFill>
              <p:spPr>
                <a:xfrm>
                  <a:off x="7817957" y="87258"/>
                  <a:ext cx="3003683" cy="2294850"/>
                </a:xfrm>
                <a:prstGeom prst="rect">
                  <a:avLst/>
                </a:prstGeom>
              </p:spPr>
            </p:pic>
            <p:pic>
              <p:nvPicPr>
                <p:cNvPr id="43" name="그림 42">
                  <a:extLst>
                    <a:ext uri="{FF2B5EF4-FFF2-40B4-BE49-F238E27FC236}">
                      <a16:creationId xmlns:a16="http://schemas.microsoft.com/office/drawing/2014/main" id="{253A8DCA-162E-87A6-0F09-51FA992B4014}"/>
                    </a:ext>
                  </a:extLst>
                </p:cNvPr>
                <p:cNvPicPr>
                  <a:picLocks noChangeAspect="1"/>
                </p:cNvPicPr>
                <p:nvPr/>
              </p:nvPicPr>
              <p:blipFill>
                <a:blip r:embed="rId7"/>
                <a:stretch>
                  <a:fillRect/>
                </a:stretch>
              </p:blipFill>
              <p:spPr>
                <a:xfrm>
                  <a:off x="11905340" y="87258"/>
                  <a:ext cx="3003683" cy="2294850"/>
                </a:xfrm>
                <a:prstGeom prst="rect">
                  <a:avLst/>
                </a:prstGeom>
              </p:spPr>
            </p:pic>
          </p:grpSp>
        </p:grpSp>
        <p:sp>
          <p:nvSpPr>
            <p:cNvPr id="17" name="TextBox 16">
              <a:extLst>
                <a:ext uri="{FF2B5EF4-FFF2-40B4-BE49-F238E27FC236}">
                  <a16:creationId xmlns:a16="http://schemas.microsoft.com/office/drawing/2014/main" id="{FAF742CE-D402-9C37-E9CE-B2A78738FAB3}"/>
                </a:ext>
              </a:extLst>
            </p:cNvPr>
            <p:cNvSpPr txBox="1"/>
            <p:nvPr/>
          </p:nvSpPr>
          <p:spPr>
            <a:xfrm>
              <a:off x="2072819" y="665416"/>
              <a:ext cx="567891" cy="523220"/>
            </a:xfrm>
            <a:prstGeom prst="rect">
              <a:avLst/>
            </a:prstGeom>
            <a:noFill/>
          </p:spPr>
          <p:txBody>
            <a:bodyPr wrap="square" rtlCol="0">
              <a:spAutoFit/>
            </a:bodyPr>
            <a:lstStyle/>
            <a:p>
              <a:pPr algn="ctr"/>
              <a:r>
                <a:rPr lang="en-US" altLang="ko-KR" sz="2800"/>
                <a:t>(a)</a:t>
              </a:r>
              <a:endParaRPr lang="ko-KR" altLang="en-US" sz="2800"/>
            </a:p>
          </p:txBody>
        </p:sp>
        <p:sp>
          <p:nvSpPr>
            <p:cNvPr id="18" name="TextBox 17">
              <a:extLst>
                <a:ext uri="{FF2B5EF4-FFF2-40B4-BE49-F238E27FC236}">
                  <a16:creationId xmlns:a16="http://schemas.microsoft.com/office/drawing/2014/main" id="{27523B14-667E-70D9-52A0-22B07D97F4A1}"/>
                </a:ext>
              </a:extLst>
            </p:cNvPr>
            <p:cNvSpPr txBox="1"/>
            <p:nvPr/>
          </p:nvSpPr>
          <p:spPr>
            <a:xfrm>
              <a:off x="2072819" y="3003031"/>
              <a:ext cx="567891" cy="523220"/>
            </a:xfrm>
            <a:prstGeom prst="rect">
              <a:avLst/>
            </a:prstGeom>
            <a:noFill/>
          </p:spPr>
          <p:txBody>
            <a:bodyPr wrap="square" rtlCol="0">
              <a:spAutoFit/>
            </a:bodyPr>
            <a:lstStyle/>
            <a:p>
              <a:pPr algn="ctr"/>
              <a:r>
                <a:rPr lang="en-US" altLang="ko-KR" sz="2800"/>
                <a:t>(b)</a:t>
              </a:r>
              <a:endParaRPr lang="ko-KR" altLang="en-US" sz="2800"/>
            </a:p>
          </p:txBody>
        </p:sp>
        <p:grpSp>
          <p:nvGrpSpPr>
            <p:cNvPr id="6" name="그룹 5">
              <a:extLst>
                <a:ext uri="{FF2B5EF4-FFF2-40B4-BE49-F238E27FC236}">
                  <a16:creationId xmlns:a16="http://schemas.microsoft.com/office/drawing/2014/main" id="{3BA87559-281F-58A8-AF1E-326EFF1A8370}"/>
                </a:ext>
              </a:extLst>
            </p:cNvPr>
            <p:cNvGrpSpPr/>
            <p:nvPr/>
          </p:nvGrpSpPr>
          <p:grpSpPr>
            <a:xfrm>
              <a:off x="5724659" y="1889124"/>
              <a:ext cx="850963" cy="893427"/>
              <a:chOff x="5724659" y="1889124"/>
              <a:chExt cx="850963" cy="893427"/>
            </a:xfrm>
          </p:grpSpPr>
          <p:pic>
            <p:nvPicPr>
              <p:cNvPr id="2" name="그림 1">
                <a:extLst>
                  <a:ext uri="{FF2B5EF4-FFF2-40B4-BE49-F238E27FC236}">
                    <a16:creationId xmlns:a16="http://schemas.microsoft.com/office/drawing/2014/main" id="{BADE32E0-C364-A999-E3B1-CFA3311CFA57}"/>
                  </a:ext>
                </a:extLst>
              </p:cNvPr>
              <p:cNvPicPr>
                <a:picLocks noChangeAspect="1"/>
              </p:cNvPicPr>
              <p:nvPr/>
            </p:nvPicPr>
            <p:blipFill>
              <a:blip r:embed="rId8"/>
              <a:stretch>
                <a:fillRect/>
              </a:stretch>
            </p:blipFill>
            <p:spPr>
              <a:xfrm>
                <a:off x="6083300" y="1889124"/>
                <a:ext cx="492322" cy="891447"/>
              </a:xfrm>
              <a:prstGeom prst="rect">
                <a:avLst/>
              </a:prstGeom>
            </p:spPr>
          </p:pic>
          <p:pic>
            <p:nvPicPr>
              <p:cNvPr id="26" name="그림 25">
                <a:extLst>
                  <a:ext uri="{FF2B5EF4-FFF2-40B4-BE49-F238E27FC236}">
                    <a16:creationId xmlns:a16="http://schemas.microsoft.com/office/drawing/2014/main" id="{B79B7CE8-450F-28A9-55BA-BF31FE756DB7}"/>
                  </a:ext>
                </a:extLst>
              </p:cNvPr>
              <p:cNvPicPr>
                <a:picLocks noChangeAspect="1"/>
              </p:cNvPicPr>
              <p:nvPr/>
            </p:nvPicPr>
            <p:blipFill>
              <a:blip r:embed="rId9"/>
              <a:stretch>
                <a:fillRect/>
              </a:stretch>
            </p:blipFill>
            <p:spPr>
              <a:xfrm>
                <a:off x="5724659" y="2387813"/>
                <a:ext cx="357178" cy="394738"/>
              </a:xfrm>
              <a:prstGeom prst="rect">
                <a:avLst/>
              </a:prstGeom>
            </p:spPr>
          </p:pic>
        </p:grpSp>
        <p:grpSp>
          <p:nvGrpSpPr>
            <p:cNvPr id="7" name="그룹 6">
              <a:extLst>
                <a:ext uri="{FF2B5EF4-FFF2-40B4-BE49-F238E27FC236}">
                  <a16:creationId xmlns:a16="http://schemas.microsoft.com/office/drawing/2014/main" id="{14451E14-0E7C-57E0-2C40-B311A779B833}"/>
                </a:ext>
              </a:extLst>
            </p:cNvPr>
            <p:cNvGrpSpPr/>
            <p:nvPr/>
          </p:nvGrpSpPr>
          <p:grpSpPr>
            <a:xfrm>
              <a:off x="7287896" y="4425950"/>
              <a:ext cx="1114276" cy="651779"/>
              <a:chOff x="7287896" y="4425950"/>
              <a:chExt cx="1114276" cy="651779"/>
            </a:xfrm>
          </p:grpSpPr>
          <p:pic>
            <p:nvPicPr>
              <p:cNvPr id="5" name="그림 4">
                <a:extLst>
                  <a:ext uri="{FF2B5EF4-FFF2-40B4-BE49-F238E27FC236}">
                    <a16:creationId xmlns:a16="http://schemas.microsoft.com/office/drawing/2014/main" id="{E55BC3C4-CCFA-B2F5-FC84-9C554E6AF0A1}"/>
                  </a:ext>
                </a:extLst>
              </p:cNvPr>
              <p:cNvPicPr>
                <a:picLocks noChangeAspect="1"/>
              </p:cNvPicPr>
              <p:nvPr/>
            </p:nvPicPr>
            <p:blipFill>
              <a:blip r:embed="rId10"/>
              <a:stretch>
                <a:fillRect/>
              </a:stretch>
            </p:blipFill>
            <p:spPr>
              <a:xfrm>
                <a:off x="7287896" y="4425950"/>
                <a:ext cx="738901" cy="649662"/>
              </a:xfrm>
              <a:prstGeom prst="rect">
                <a:avLst/>
              </a:prstGeom>
            </p:spPr>
          </p:pic>
          <p:pic>
            <p:nvPicPr>
              <p:cNvPr id="31" name="그림 30">
                <a:extLst>
                  <a:ext uri="{FF2B5EF4-FFF2-40B4-BE49-F238E27FC236}">
                    <a16:creationId xmlns:a16="http://schemas.microsoft.com/office/drawing/2014/main" id="{E7706C91-CEB5-DEB7-A2AA-A674C8625847}"/>
                  </a:ext>
                </a:extLst>
              </p:cNvPr>
              <p:cNvPicPr>
                <a:picLocks noChangeAspect="1"/>
              </p:cNvPicPr>
              <p:nvPr/>
            </p:nvPicPr>
            <p:blipFill>
              <a:blip r:embed="rId9"/>
              <a:stretch>
                <a:fillRect/>
              </a:stretch>
            </p:blipFill>
            <p:spPr>
              <a:xfrm>
                <a:off x="8044994" y="4682991"/>
                <a:ext cx="357178" cy="394738"/>
              </a:xfrm>
              <a:prstGeom prst="rect">
                <a:avLst/>
              </a:prstGeom>
            </p:spPr>
          </p:pic>
        </p:grpSp>
      </p:grpSp>
    </p:spTree>
    <p:extLst>
      <p:ext uri="{BB962C8B-B14F-4D97-AF65-F5344CB8AC3E}">
        <p14:creationId xmlns:p14="http://schemas.microsoft.com/office/powerpoint/2010/main" val="11456523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그룹 17">
            <a:extLst>
              <a:ext uri="{FF2B5EF4-FFF2-40B4-BE49-F238E27FC236}">
                <a16:creationId xmlns:a16="http://schemas.microsoft.com/office/drawing/2014/main" id="{35CA90BD-223B-4CEF-FFD2-1E482E9BEDAD}"/>
              </a:ext>
            </a:extLst>
          </p:cNvPr>
          <p:cNvGrpSpPr/>
          <p:nvPr/>
        </p:nvGrpSpPr>
        <p:grpSpPr>
          <a:xfrm>
            <a:off x="382226" y="-124838"/>
            <a:ext cx="10872871" cy="6554213"/>
            <a:chOff x="382226" y="-124838"/>
            <a:chExt cx="10872871" cy="6554213"/>
          </a:xfrm>
        </p:grpSpPr>
        <p:grpSp>
          <p:nvGrpSpPr>
            <p:cNvPr id="118" name="그룹 117">
              <a:extLst>
                <a:ext uri="{FF2B5EF4-FFF2-40B4-BE49-F238E27FC236}">
                  <a16:creationId xmlns:a16="http://schemas.microsoft.com/office/drawing/2014/main" id="{A5B27C13-2A52-AACA-0029-A0DEE171D577}"/>
                </a:ext>
              </a:extLst>
            </p:cNvPr>
            <p:cNvGrpSpPr/>
            <p:nvPr/>
          </p:nvGrpSpPr>
          <p:grpSpPr>
            <a:xfrm>
              <a:off x="382226" y="-124838"/>
              <a:ext cx="10872871" cy="6554213"/>
              <a:chOff x="382226" y="-124838"/>
              <a:chExt cx="10872871" cy="6554213"/>
            </a:xfrm>
          </p:grpSpPr>
          <p:grpSp>
            <p:nvGrpSpPr>
              <p:cNvPr id="38" name="그룹 37">
                <a:extLst>
                  <a:ext uri="{FF2B5EF4-FFF2-40B4-BE49-F238E27FC236}">
                    <a16:creationId xmlns:a16="http://schemas.microsoft.com/office/drawing/2014/main" id="{233C9EF1-E149-315B-F0E4-6761FF95D219}"/>
                  </a:ext>
                </a:extLst>
              </p:cNvPr>
              <p:cNvGrpSpPr/>
              <p:nvPr/>
            </p:nvGrpSpPr>
            <p:grpSpPr>
              <a:xfrm>
                <a:off x="382226" y="-124838"/>
                <a:ext cx="10872871" cy="6554213"/>
                <a:chOff x="382227" y="-506061"/>
                <a:chExt cx="10872871" cy="6554213"/>
              </a:xfrm>
            </p:grpSpPr>
            <p:grpSp>
              <p:nvGrpSpPr>
                <p:cNvPr id="28" name="그룹 27">
                  <a:extLst>
                    <a:ext uri="{FF2B5EF4-FFF2-40B4-BE49-F238E27FC236}">
                      <a16:creationId xmlns:a16="http://schemas.microsoft.com/office/drawing/2014/main" id="{876FE73E-FAB2-6A6F-04E6-054B62D53DFB}"/>
                    </a:ext>
                  </a:extLst>
                </p:cNvPr>
                <p:cNvGrpSpPr/>
                <p:nvPr/>
              </p:nvGrpSpPr>
              <p:grpSpPr>
                <a:xfrm>
                  <a:off x="382227" y="2744960"/>
                  <a:ext cx="10872871" cy="3303192"/>
                  <a:chOff x="317138" y="3107818"/>
                  <a:chExt cx="10872871" cy="3303192"/>
                </a:xfrm>
              </p:grpSpPr>
              <p:grpSp>
                <p:nvGrpSpPr>
                  <p:cNvPr id="14" name="그룹 13">
                    <a:extLst>
                      <a:ext uri="{FF2B5EF4-FFF2-40B4-BE49-F238E27FC236}">
                        <a16:creationId xmlns:a16="http://schemas.microsoft.com/office/drawing/2014/main" id="{AC7BC049-5003-525C-9E85-5AEFC5CF4163}"/>
                      </a:ext>
                    </a:extLst>
                  </p:cNvPr>
                  <p:cNvGrpSpPr/>
                  <p:nvPr/>
                </p:nvGrpSpPr>
                <p:grpSpPr>
                  <a:xfrm>
                    <a:off x="3962400" y="3107818"/>
                    <a:ext cx="7227609" cy="3303192"/>
                    <a:chOff x="3962400" y="3107818"/>
                    <a:chExt cx="7227609" cy="3303192"/>
                  </a:xfrm>
                </p:grpSpPr>
                <p:grpSp>
                  <p:nvGrpSpPr>
                    <p:cNvPr id="2" name="그룹 1">
                      <a:extLst>
                        <a:ext uri="{FF2B5EF4-FFF2-40B4-BE49-F238E27FC236}">
                          <a16:creationId xmlns:a16="http://schemas.microsoft.com/office/drawing/2014/main" id="{C17B8A78-0C98-EAB7-4DD7-60C6A14AC4CF}"/>
                        </a:ext>
                      </a:extLst>
                    </p:cNvPr>
                    <p:cNvGrpSpPr/>
                    <p:nvPr/>
                  </p:nvGrpSpPr>
                  <p:grpSpPr>
                    <a:xfrm>
                      <a:off x="3962400" y="3107818"/>
                      <a:ext cx="7227609" cy="3303192"/>
                      <a:chOff x="3528570" y="-288528"/>
                      <a:chExt cx="7227609" cy="3303192"/>
                    </a:xfrm>
                  </p:grpSpPr>
                  <p:pic>
                    <p:nvPicPr>
                      <p:cNvPr id="5" name="그림 4">
                        <a:extLst>
                          <a:ext uri="{FF2B5EF4-FFF2-40B4-BE49-F238E27FC236}">
                            <a16:creationId xmlns:a16="http://schemas.microsoft.com/office/drawing/2014/main" id="{303F0D68-24ED-D52C-7BA8-BD06360F2076}"/>
                          </a:ext>
                        </a:extLst>
                      </p:cNvPr>
                      <p:cNvPicPr>
                        <a:picLocks noChangeAspect="1"/>
                      </p:cNvPicPr>
                      <p:nvPr/>
                    </p:nvPicPr>
                    <p:blipFill>
                      <a:blip r:embed="rId2"/>
                      <a:stretch>
                        <a:fillRect/>
                      </a:stretch>
                    </p:blipFill>
                    <p:spPr>
                      <a:xfrm>
                        <a:off x="3528570" y="-274636"/>
                        <a:ext cx="4305300" cy="3289300"/>
                      </a:xfrm>
                      <a:prstGeom prst="rect">
                        <a:avLst/>
                      </a:prstGeom>
                    </p:spPr>
                  </p:pic>
                  <p:pic>
                    <p:nvPicPr>
                      <p:cNvPr id="6" name="그림 5">
                        <a:extLst>
                          <a:ext uri="{FF2B5EF4-FFF2-40B4-BE49-F238E27FC236}">
                            <a16:creationId xmlns:a16="http://schemas.microsoft.com/office/drawing/2014/main" id="{D6EE679B-112A-1C10-3703-D2B7CA53B08C}"/>
                          </a:ext>
                        </a:extLst>
                      </p:cNvPr>
                      <p:cNvPicPr>
                        <a:picLocks noChangeAspect="1"/>
                      </p:cNvPicPr>
                      <p:nvPr/>
                    </p:nvPicPr>
                    <p:blipFill>
                      <a:blip r:embed="rId3"/>
                      <a:stretch>
                        <a:fillRect/>
                      </a:stretch>
                    </p:blipFill>
                    <p:spPr>
                      <a:xfrm>
                        <a:off x="6450879" y="-288528"/>
                        <a:ext cx="4305300" cy="3289300"/>
                      </a:xfrm>
                      <a:prstGeom prst="rect">
                        <a:avLst/>
                      </a:prstGeom>
                    </p:spPr>
                  </p:pic>
                </p:grpSp>
                <p:pic>
                  <p:nvPicPr>
                    <p:cNvPr id="9" name="그림 8">
                      <a:extLst>
                        <a:ext uri="{FF2B5EF4-FFF2-40B4-BE49-F238E27FC236}">
                          <a16:creationId xmlns:a16="http://schemas.microsoft.com/office/drawing/2014/main" id="{28C4C4BC-974F-C14D-96AC-69AA3F5AB9D5}"/>
                        </a:ext>
                      </a:extLst>
                    </p:cNvPr>
                    <p:cNvPicPr>
                      <a:picLocks noChangeAspect="1"/>
                    </p:cNvPicPr>
                    <p:nvPr/>
                  </p:nvPicPr>
                  <p:blipFill>
                    <a:blip r:embed="rId4"/>
                    <a:stretch>
                      <a:fillRect/>
                    </a:stretch>
                  </p:blipFill>
                  <p:spPr>
                    <a:xfrm>
                      <a:off x="8967450" y="4862101"/>
                      <a:ext cx="727227" cy="868074"/>
                    </a:xfrm>
                    <a:prstGeom prst="rect">
                      <a:avLst/>
                    </a:prstGeom>
                  </p:spPr>
                </p:pic>
              </p:grpSp>
              <p:sp>
                <p:nvSpPr>
                  <p:cNvPr id="17" name="TextBox 16">
                    <a:extLst>
                      <a:ext uri="{FF2B5EF4-FFF2-40B4-BE49-F238E27FC236}">
                        <a16:creationId xmlns:a16="http://schemas.microsoft.com/office/drawing/2014/main" id="{F4914B3A-6783-0447-A84D-1882EE674764}"/>
                      </a:ext>
                    </a:extLst>
                  </p:cNvPr>
                  <p:cNvSpPr txBox="1"/>
                  <p:nvPr/>
                </p:nvSpPr>
                <p:spPr>
                  <a:xfrm>
                    <a:off x="317138" y="3146097"/>
                    <a:ext cx="567891" cy="461665"/>
                  </a:xfrm>
                  <a:prstGeom prst="rect">
                    <a:avLst/>
                  </a:prstGeom>
                  <a:noFill/>
                </p:spPr>
                <p:txBody>
                  <a:bodyPr wrap="square" rtlCol="0">
                    <a:spAutoFit/>
                  </a:bodyPr>
                  <a:lstStyle/>
                  <a:p>
                    <a:pPr algn="ctr"/>
                    <a:r>
                      <a:rPr lang="en-US" altLang="ko-KR" sz="2400"/>
                      <a:t>(b)</a:t>
                    </a:r>
                    <a:endParaRPr lang="ko-KR" altLang="en-US" sz="2400"/>
                  </a:p>
                </p:txBody>
              </p:sp>
            </p:grpSp>
            <p:grpSp>
              <p:nvGrpSpPr>
                <p:cNvPr id="37" name="그룹 36">
                  <a:extLst>
                    <a:ext uri="{FF2B5EF4-FFF2-40B4-BE49-F238E27FC236}">
                      <a16:creationId xmlns:a16="http://schemas.microsoft.com/office/drawing/2014/main" id="{5FE55541-B03E-4858-6A10-B0244ECA8AFF}"/>
                    </a:ext>
                  </a:extLst>
                </p:cNvPr>
                <p:cNvGrpSpPr/>
                <p:nvPr/>
              </p:nvGrpSpPr>
              <p:grpSpPr>
                <a:xfrm>
                  <a:off x="391189" y="-506061"/>
                  <a:ext cx="10860338" cy="3394915"/>
                  <a:chOff x="391189" y="-48861"/>
                  <a:chExt cx="10860338" cy="3394915"/>
                </a:xfrm>
              </p:grpSpPr>
              <p:grpSp>
                <p:nvGrpSpPr>
                  <p:cNvPr id="26" name="그룹 25">
                    <a:extLst>
                      <a:ext uri="{FF2B5EF4-FFF2-40B4-BE49-F238E27FC236}">
                        <a16:creationId xmlns:a16="http://schemas.microsoft.com/office/drawing/2014/main" id="{BA0BEE5D-90BB-8D94-270A-CBC059ABB22E}"/>
                      </a:ext>
                    </a:extLst>
                  </p:cNvPr>
                  <p:cNvGrpSpPr/>
                  <p:nvPr/>
                </p:nvGrpSpPr>
                <p:grpSpPr>
                  <a:xfrm>
                    <a:off x="391189" y="-48861"/>
                    <a:ext cx="10860338" cy="3394915"/>
                    <a:chOff x="322528" y="-48861"/>
                    <a:chExt cx="10860338" cy="3394915"/>
                  </a:xfrm>
                </p:grpSpPr>
                <p:sp>
                  <p:nvSpPr>
                    <p:cNvPr id="16" name="TextBox 15">
                      <a:extLst>
                        <a:ext uri="{FF2B5EF4-FFF2-40B4-BE49-F238E27FC236}">
                          <a16:creationId xmlns:a16="http://schemas.microsoft.com/office/drawing/2014/main" id="{E156FB71-9E06-30A8-EDC4-4890485EF46C}"/>
                        </a:ext>
                      </a:extLst>
                    </p:cNvPr>
                    <p:cNvSpPr txBox="1"/>
                    <p:nvPr/>
                  </p:nvSpPr>
                  <p:spPr>
                    <a:xfrm>
                      <a:off x="322528" y="89931"/>
                      <a:ext cx="567891" cy="461665"/>
                    </a:xfrm>
                    <a:prstGeom prst="rect">
                      <a:avLst/>
                    </a:prstGeom>
                    <a:noFill/>
                  </p:spPr>
                  <p:txBody>
                    <a:bodyPr wrap="square" rtlCol="0">
                      <a:spAutoFit/>
                    </a:bodyPr>
                    <a:lstStyle/>
                    <a:p>
                      <a:pPr algn="ctr"/>
                      <a:r>
                        <a:rPr lang="en-US" altLang="ko-KR" sz="2400"/>
                        <a:t>(a)</a:t>
                      </a:r>
                      <a:endParaRPr lang="ko-KR" altLang="en-US" sz="2400"/>
                    </a:p>
                  </p:txBody>
                </p:sp>
                <p:grpSp>
                  <p:nvGrpSpPr>
                    <p:cNvPr id="25" name="그룹 24">
                      <a:extLst>
                        <a:ext uri="{FF2B5EF4-FFF2-40B4-BE49-F238E27FC236}">
                          <a16:creationId xmlns:a16="http://schemas.microsoft.com/office/drawing/2014/main" id="{25B232EA-8963-484E-DEED-36D58EE0D204}"/>
                        </a:ext>
                      </a:extLst>
                    </p:cNvPr>
                    <p:cNvGrpSpPr/>
                    <p:nvPr/>
                  </p:nvGrpSpPr>
                  <p:grpSpPr>
                    <a:xfrm>
                      <a:off x="1040091" y="-48861"/>
                      <a:ext cx="10142775" cy="3394915"/>
                      <a:chOff x="1040091" y="-48861"/>
                      <a:chExt cx="10142775" cy="3394915"/>
                    </a:xfrm>
                  </p:grpSpPr>
                  <p:grpSp>
                    <p:nvGrpSpPr>
                      <p:cNvPr id="15" name="그룹 14">
                        <a:extLst>
                          <a:ext uri="{FF2B5EF4-FFF2-40B4-BE49-F238E27FC236}">
                            <a16:creationId xmlns:a16="http://schemas.microsoft.com/office/drawing/2014/main" id="{AEAEAC9E-5CEC-837B-06E2-A9CF2456B605}"/>
                          </a:ext>
                        </a:extLst>
                      </p:cNvPr>
                      <p:cNvGrpSpPr/>
                      <p:nvPr/>
                    </p:nvGrpSpPr>
                    <p:grpSpPr>
                      <a:xfrm>
                        <a:off x="3950541" y="54447"/>
                        <a:ext cx="7232325" cy="3291607"/>
                        <a:chOff x="3950541" y="-78903"/>
                        <a:chExt cx="7232325" cy="3291607"/>
                      </a:xfrm>
                    </p:grpSpPr>
                    <p:grpSp>
                      <p:nvGrpSpPr>
                        <p:cNvPr id="8" name="그룹 7">
                          <a:extLst>
                            <a:ext uri="{FF2B5EF4-FFF2-40B4-BE49-F238E27FC236}">
                              <a16:creationId xmlns:a16="http://schemas.microsoft.com/office/drawing/2014/main" id="{B66064A8-DC39-0304-AC98-63705ACA3BBC}"/>
                            </a:ext>
                          </a:extLst>
                        </p:cNvPr>
                        <p:cNvGrpSpPr/>
                        <p:nvPr/>
                      </p:nvGrpSpPr>
                      <p:grpSpPr>
                        <a:xfrm>
                          <a:off x="3950541" y="-78903"/>
                          <a:ext cx="7232325" cy="3291607"/>
                          <a:chOff x="3660593" y="6822"/>
                          <a:chExt cx="7232325" cy="3291607"/>
                        </a:xfrm>
                      </p:grpSpPr>
                      <p:pic>
                        <p:nvPicPr>
                          <p:cNvPr id="27" name="그림 26">
                            <a:extLst>
                              <a:ext uri="{FF2B5EF4-FFF2-40B4-BE49-F238E27FC236}">
                                <a16:creationId xmlns:a16="http://schemas.microsoft.com/office/drawing/2014/main" id="{0977CDD3-87C1-F4A2-F489-314ADFD910F4}"/>
                              </a:ext>
                            </a:extLst>
                          </p:cNvPr>
                          <p:cNvPicPr>
                            <a:picLocks noChangeAspect="1"/>
                          </p:cNvPicPr>
                          <p:nvPr/>
                        </p:nvPicPr>
                        <p:blipFill>
                          <a:blip r:embed="rId5"/>
                          <a:stretch>
                            <a:fillRect/>
                          </a:stretch>
                        </p:blipFill>
                        <p:spPr>
                          <a:xfrm>
                            <a:off x="3660593" y="9129"/>
                            <a:ext cx="4305300" cy="3289300"/>
                          </a:xfrm>
                          <a:prstGeom prst="rect">
                            <a:avLst/>
                          </a:prstGeom>
                        </p:spPr>
                      </p:pic>
                      <p:pic>
                        <p:nvPicPr>
                          <p:cNvPr id="31" name="그림 30">
                            <a:extLst>
                              <a:ext uri="{FF2B5EF4-FFF2-40B4-BE49-F238E27FC236}">
                                <a16:creationId xmlns:a16="http://schemas.microsoft.com/office/drawing/2014/main" id="{C69DCCAD-E0A1-817F-3E59-832D258C4A7F}"/>
                              </a:ext>
                            </a:extLst>
                          </p:cNvPr>
                          <p:cNvPicPr>
                            <a:picLocks noChangeAspect="1"/>
                          </p:cNvPicPr>
                          <p:nvPr/>
                        </p:nvPicPr>
                        <p:blipFill>
                          <a:blip r:embed="rId6"/>
                          <a:stretch>
                            <a:fillRect/>
                          </a:stretch>
                        </p:blipFill>
                        <p:spPr>
                          <a:xfrm>
                            <a:off x="6587618" y="6822"/>
                            <a:ext cx="4305300" cy="3289300"/>
                          </a:xfrm>
                          <a:prstGeom prst="rect">
                            <a:avLst/>
                          </a:prstGeom>
                        </p:spPr>
                      </p:pic>
                    </p:grpSp>
                    <p:pic>
                      <p:nvPicPr>
                        <p:cNvPr id="12" name="그림 11">
                          <a:extLst>
                            <a:ext uri="{FF2B5EF4-FFF2-40B4-BE49-F238E27FC236}">
                              <a16:creationId xmlns:a16="http://schemas.microsoft.com/office/drawing/2014/main" id="{9000BACE-3514-2667-6687-EA35DAD163EF}"/>
                            </a:ext>
                          </a:extLst>
                        </p:cNvPr>
                        <p:cNvPicPr>
                          <a:picLocks noChangeAspect="1"/>
                        </p:cNvPicPr>
                        <p:nvPr/>
                      </p:nvPicPr>
                      <p:blipFill>
                        <a:blip r:embed="rId4"/>
                        <a:stretch>
                          <a:fillRect/>
                        </a:stretch>
                      </p:blipFill>
                      <p:spPr>
                        <a:xfrm>
                          <a:off x="4995888" y="1709130"/>
                          <a:ext cx="727227" cy="868074"/>
                        </a:xfrm>
                        <a:prstGeom prst="rect">
                          <a:avLst/>
                        </a:prstGeom>
                      </p:spPr>
                    </p:pic>
                  </p:grpSp>
                  <p:pic>
                    <p:nvPicPr>
                      <p:cNvPr id="22" name="그림 21">
                        <a:extLst>
                          <a:ext uri="{FF2B5EF4-FFF2-40B4-BE49-F238E27FC236}">
                            <a16:creationId xmlns:a16="http://schemas.microsoft.com/office/drawing/2014/main" id="{F054DF8B-4CEC-4C71-3896-06278694A96D}"/>
                          </a:ext>
                        </a:extLst>
                      </p:cNvPr>
                      <p:cNvPicPr>
                        <a:picLocks noChangeAspect="1"/>
                      </p:cNvPicPr>
                      <p:nvPr/>
                    </p:nvPicPr>
                    <p:blipFill rotWithShape="1">
                      <a:blip r:embed="rId7"/>
                      <a:srcRect t="-2133" r="93922" b="2133"/>
                      <a:stretch/>
                    </p:blipFill>
                    <p:spPr>
                      <a:xfrm>
                        <a:off x="1040091" y="-48861"/>
                        <a:ext cx="261659" cy="3289300"/>
                      </a:xfrm>
                      <a:prstGeom prst="rect">
                        <a:avLst/>
                      </a:prstGeom>
                    </p:spPr>
                  </p:pic>
                </p:grpSp>
              </p:grpSp>
              <p:sp>
                <p:nvSpPr>
                  <p:cNvPr id="34" name="직사각형 33">
                    <a:extLst>
                      <a:ext uri="{FF2B5EF4-FFF2-40B4-BE49-F238E27FC236}">
                        <a16:creationId xmlns:a16="http://schemas.microsoft.com/office/drawing/2014/main" id="{01BC29AD-8D06-86DB-F804-BC4EB1EA0653}"/>
                      </a:ext>
                    </a:extLst>
                  </p:cNvPr>
                  <p:cNvSpPr/>
                  <p:nvPr/>
                </p:nvSpPr>
                <p:spPr>
                  <a:xfrm>
                    <a:off x="5144238" y="3075447"/>
                    <a:ext cx="250032" cy="2101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3" name="그림 32">
                    <a:extLst>
                      <a:ext uri="{FF2B5EF4-FFF2-40B4-BE49-F238E27FC236}">
                        <a16:creationId xmlns:a16="http://schemas.microsoft.com/office/drawing/2014/main" id="{983DD63B-E65C-ABC6-7789-5FD59F9208CB}"/>
                      </a:ext>
                    </a:extLst>
                  </p:cNvPr>
                  <p:cNvPicPr>
                    <a:picLocks noChangeAspect="1"/>
                  </p:cNvPicPr>
                  <p:nvPr/>
                </p:nvPicPr>
                <p:blipFill rotWithShape="1">
                  <a:blip r:embed="rId8"/>
                  <a:srcRect l="26218" t="91429" r="68748" b="1345"/>
                  <a:stretch/>
                </p:blipFill>
                <p:spPr>
                  <a:xfrm>
                    <a:off x="5144238" y="3052466"/>
                    <a:ext cx="216694" cy="237722"/>
                  </a:xfrm>
                  <a:prstGeom prst="rect">
                    <a:avLst/>
                  </a:prstGeom>
                </p:spPr>
              </p:pic>
            </p:grpSp>
          </p:grpSp>
          <p:pic>
            <p:nvPicPr>
              <p:cNvPr id="102" name="그림 101">
                <a:extLst>
                  <a:ext uri="{FF2B5EF4-FFF2-40B4-BE49-F238E27FC236}">
                    <a16:creationId xmlns:a16="http://schemas.microsoft.com/office/drawing/2014/main" id="{1B476B04-6B2B-1CEC-0041-0CDDC946C7EF}"/>
                  </a:ext>
                </a:extLst>
              </p:cNvPr>
              <p:cNvPicPr>
                <a:picLocks noChangeAspect="1"/>
              </p:cNvPicPr>
              <p:nvPr/>
            </p:nvPicPr>
            <p:blipFill>
              <a:blip r:embed="rId9"/>
              <a:stretch>
                <a:fillRect/>
              </a:stretch>
            </p:blipFill>
            <p:spPr>
              <a:xfrm>
                <a:off x="5786290" y="1250257"/>
                <a:ext cx="727227" cy="1316789"/>
              </a:xfrm>
              <a:prstGeom prst="rect">
                <a:avLst/>
              </a:prstGeom>
            </p:spPr>
          </p:pic>
          <p:pic>
            <p:nvPicPr>
              <p:cNvPr id="117" name="그림 116">
                <a:extLst>
                  <a:ext uri="{FF2B5EF4-FFF2-40B4-BE49-F238E27FC236}">
                    <a16:creationId xmlns:a16="http://schemas.microsoft.com/office/drawing/2014/main" id="{5005206A-F83B-7492-F470-5E1035400FF0}"/>
                  </a:ext>
                </a:extLst>
              </p:cNvPr>
              <p:cNvPicPr>
                <a:picLocks noChangeAspect="1"/>
              </p:cNvPicPr>
              <p:nvPr/>
            </p:nvPicPr>
            <p:blipFill>
              <a:blip r:embed="rId10"/>
              <a:stretch>
                <a:fillRect/>
              </a:stretch>
            </p:blipFill>
            <p:spPr>
              <a:xfrm>
                <a:off x="7788938" y="4695824"/>
                <a:ext cx="1197319" cy="1052715"/>
              </a:xfrm>
              <a:prstGeom prst="rect">
                <a:avLst/>
              </a:prstGeom>
            </p:spPr>
          </p:pic>
        </p:grpSp>
        <p:pic>
          <p:nvPicPr>
            <p:cNvPr id="10" name="그림 9">
              <a:extLst>
                <a:ext uri="{FF2B5EF4-FFF2-40B4-BE49-F238E27FC236}">
                  <a16:creationId xmlns:a16="http://schemas.microsoft.com/office/drawing/2014/main" id="{435BD3B7-CDDE-65BD-A26C-3EC7E3735A1B}"/>
                </a:ext>
              </a:extLst>
            </p:cNvPr>
            <p:cNvPicPr>
              <a:picLocks noChangeAspect="1"/>
            </p:cNvPicPr>
            <p:nvPr/>
          </p:nvPicPr>
          <p:blipFill>
            <a:blip r:embed="rId11"/>
            <a:stretch>
              <a:fillRect/>
            </a:stretch>
          </p:blipFill>
          <p:spPr>
            <a:xfrm>
              <a:off x="1091140" y="-23911"/>
              <a:ext cx="4305300" cy="3289300"/>
            </a:xfrm>
            <a:prstGeom prst="rect">
              <a:avLst/>
            </a:prstGeom>
          </p:spPr>
        </p:pic>
        <p:pic>
          <p:nvPicPr>
            <p:cNvPr id="13" name="그림 12">
              <a:extLst>
                <a:ext uri="{FF2B5EF4-FFF2-40B4-BE49-F238E27FC236}">
                  <a16:creationId xmlns:a16="http://schemas.microsoft.com/office/drawing/2014/main" id="{B0E44033-CB54-61B8-0231-6FB7C2BFF05A}"/>
                </a:ext>
              </a:extLst>
            </p:cNvPr>
            <p:cNvPicPr>
              <a:picLocks noChangeAspect="1"/>
            </p:cNvPicPr>
            <p:nvPr/>
          </p:nvPicPr>
          <p:blipFill>
            <a:blip r:embed="rId12"/>
            <a:stretch>
              <a:fillRect/>
            </a:stretch>
          </p:blipFill>
          <p:spPr>
            <a:xfrm>
              <a:off x="1098492" y="3133326"/>
              <a:ext cx="4305300" cy="3289300"/>
            </a:xfrm>
            <a:prstGeom prst="rect">
              <a:avLst/>
            </a:prstGeom>
          </p:spPr>
        </p:pic>
      </p:grpSp>
    </p:spTree>
    <p:extLst>
      <p:ext uri="{BB962C8B-B14F-4D97-AF65-F5344CB8AC3E}">
        <p14:creationId xmlns:p14="http://schemas.microsoft.com/office/powerpoint/2010/main" val="41972578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26B2BB-23EC-61EA-0A18-110803CC939D}"/>
              </a:ext>
            </a:extLst>
          </p:cNvPr>
          <p:cNvSpPr txBox="1"/>
          <p:nvPr/>
        </p:nvSpPr>
        <p:spPr>
          <a:xfrm>
            <a:off x="276726" y="216915"/>
            <a:ext cx="6097604" cy="738664"/>
          </a:xfrm>
          <a:prstGeom prst="rect">
            <a:avLst/>
          </a:prstGeom>
          <a:noFill/>
        </p:spPr>
        <p:txBody>
          <a:bodyPr wrap="square">
            <a:spAutoFit/>
          </a:bodyPr>
          <a:lstStyle/>
          <a:p>
            <a:r>
              <a:rPr lang="en-US" altLang="ko-KR" sz="1400" b="1"/>
              <a:t>3. Results and Discussion (Fig.2~4 +a)</a:t>
            </a:r>
          </a:p>
          <a:p>
            <a:pPr marL="800100" lvl="1" indent="-342900">
              <a:buAutoNum type="arabicPeriod"/>
            </a:pPr>
            <a:r>
              <a:rPr lang="ko-KR" altLang="en-US" sz="1400"/>
              <a:t>그래프 결과 설명</a:t>
            </a:r>
            <a:endParaRPr lang="en-US" altLang="ko-KR" sz="1400"/>
          </a:p>
          <a:p>
            <a:pPr marL="800100" lvl="1" indent="-342900">
              <a:buAutoNum type="arabicPeriod"/>
            </a:pPr>
            <a:r>
              <a:rPr lang="ko-KR" altLang="en-US" sz="1400"/>
              <a:t>결과가 나오게 된 원인 설명</a:t>
            </a:r>
            <a:endParaRPr lang="en-US" altLang="ko-KR" sz="1400"/>
          </a:p>
        </p:txBody>
      </p:sp>
      <p:sp>
        <p:nvSpPr>
          <p:cNvPr id="5" name="TextBox 4">
            <a:extLst>
              <a:ext uri="{FF2B5EF4-FFF2-40B4-BE49-F238E27FC236}">
                <a16:creationId xmlns:a16="http://schemas.microsoft.com/office/drawing/2014/main" id="{D6CE8E2D-D4A3-42F5-6851-CF47762B2113}"/>
              </a:ext>
            </a:extLst>
          </p:cNvPr>
          <p:cNvSpPr txBox="1"/>
          <p:nvPr/>
        </p:nvSpPr>
        <p:spPr>
          <a:xfrm>
            <a:off x="782052" y="1362835"/>
            <a:ext cx="10627895" cy="13498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a:solidFill>
                  <a:srgbClr val="FF0000"/>
                </a:solidFill>
                <a:latin typeface="noto"/>
              </a:rPr>
              <a:t>Fig4.a</a:t>
            </a:r>
            <a:r>
              <a:rPr lang="ko-KR" altLang="en-US" sz="1400">
                <a:latin typeface="noto"/>
              </a:rPr>
              <a:t>는 </a:t>
            </a:r>
            <a:r>
              <a:rPr lang="en-US" altLang="ko-KR" sz="1400">
                <a:latin typeface="noto"/>
              </a:rPr>
              <a:t>dipole source</a:t>
            </a:r>
            <a:r>
              <a:rPr lang="ko-KR" altLang="en-US" sz="1400">
                <a:latin typeface="noto"/>
              </a:rPr>
              <a:t>가 </a:t>
            </a:r>
            <a:r>
              <a:rPr lang="en-US" altLang="ko-KR" sz="1400">
                <a:latin typeface="noto"/>
              </a:rPr>
              <a:t>sidewall</a:t>
            </a:r>
            <a:r>
              <a:rPr lang="ko-KR" altLang="en-US" sz="1400">
                <a:latin typeface="noto"/>
              </a:rPr>
              <a:t>의 </a:t>
            </a:r>
            <a:r>
              <a:rPr lang="en-US" altLang="ko-KR" sz="1400">
                <a:latin typeface="noto"/>
              </a:rPr>
              <a:t>MQW </a:t>
            </a:r>
            <a:r>
              <a:rPr lang="ko-KR" altLang="en-US" sz="1400">
                <a:latin typeface="noto"/>
              </a:rPr>
              <a:t>중심에 위치할 때</a:t>
            </a:r>
            <a:r>
              <a:rPr lang="en-US" altLang="ko-KR" sz="1400">
                <a:latin typeface="noto"/>
              </a:rPr>
              <a:t>, z </a:t>
            </a:r>
            <a:r>
              <a:rPr lang="ko-KR" altLang="en-US" sz="1400">
                <a:latin typeface="noto"/>
              </a:rPr>
              <a:t>위치 변화</a:t>
            </a:r>
            <a:r>
              <a:rPr lang="en-US" altLang="ko-KR" sz="1400">
                <a:latin typeface="noto"/>
              </a:rPr>
              <a:t>(</a:t>
            </a:r>
            <a:r>
              <a:rPr lang="ko-KR" altLang="en-US" sz="1400">
                <a:latin typeface="noto"/>
              </a:rPr>
              <a:t>높이 변화</a:t>
            </a:r>
            <a:r>
              <a:rPr lang="en-US" altLang="ko-KR" sz="1400">
                <a:latin typeface="noto"/>
              </a:rPr>
              <a:t>)</a:t>
            </a:r>
            <a:r>
              <a:rPr lang="ko-KR" altLang="en-US" sz="1400">
                <a:latin typeface="noto"/>
              </a:rPr>
              <a:t>에 따른 </a:t>
            </a:r>
            <a:r>
              <a:rPr lang="en-US" altLang="ko-KR" sz="1400">
                <a:latin typeface="noto"/>
              </a:rPr>
              <a:t>LEE </a:t>
            </a:r>
            <a:r>
              <a:rPr lang="ko-KR" altLang="en-US" sz="1400">
                <a:latin typeface="noto"/>
              </a:rPr>
              <a:t>경향성을 나타낸 그래프이다</a:t>
            </a:r>
            <a:r>
              <a:rPr lang="en-US" altLang="ko-KR" sz="1400">
                <a:latin typeface="noto"/>
              </a:rPr>
              <a:t>.</a:t>
            </a:r>
          </a:p>
          <a:p>
            <a:pPr marL="285750" indent="-285750">
              <a:lnSpc>
                <a:spcPct val="150000"/>
              </a:lnSpc>
              <a:buFont typeface="Arial" panose="020B0604020202020204" pitchFamily="34" charset="0"/>
              <a:buChar char="•"/>
            </a:pPr>
            <a:r>
              <a:rPr lang="ko-KR" altLang="en-US" sz="1400">
                <a:solidFill>
                  <a:srgbClr val="000000"/>
                </a:solidFill>
                <a:latin typeface="noto"/>
              </a:rPr>
              <a:t>세 가지 그래프는 왼쪽에서부터 각각 </a:t>
            </a:r>
            <a:r>
              <a:rPr lang="en-US" altLang="ko-KR" sz="1400">
                <a:solidFill>
                  <a:srgbClr val="000000"/>
                </a:solidFill>
                <a:latin typeface="noto"/>
              </a:rPr>
              <a:t>x, y, z</a:t>
            </a:r>
            <a:r>
              <a:rPr lang="ko-KR" altLang="en-US" sz="1400">
                <a:solidFill>
                  <a:srgbClr val="000000"/>
                </a:solidFill>
                <a:latin typeface="noto"/>
              </a:rPr>
              <a:t> 방향으로 </a:t>
            </a:r>
            <a:r>
              <a:rPr lang="ko-KR" altLang="en-US" sz="1400" err="1">
                <a:solidFill>
                  <a:srgbClr val="000000"/>
                </a:solidFill>
                <a:latin typeface="noto"/>
              </a:rPr>
              <a:t>다이폴이</a:t>
            </a:r>
            <a:r>
              <a:rPr lang="ko-KR" altLang="en-US" sz="1400">
                <a:solidFill>
                  <a:srgbClr val="000000"/>
                </a:solidFill>
                <a:latin typeface="noto"/>
              </a:rPr>
              <a:t> 진동 할 때의 의존성이다</a:t>
            </a:r>
            <a:r>
              <a:rPr lang="en-US" altLang="ko-KR" sz="1400">
                <a:solidFill>
                  <a:srgbClr val="000000"/>
                </a:solidFill>
                <a:latin typeface="noto"/>
              </a:rPr>
              <a:t>.</a:t>
            </a:r>
          </a:p>
          <a:p>
            <a:pPr marL="285750" indent="-285750">
              <a:lnSpc>
                <a:spcPct val="150000"/>
              </a:lnSpc>
              <a:buFont typeface="Arial" panose="020B0604020202020204" pitchFamily="34" charset="0"/>
              <a:buChar char="•"/>
            </a:pPr>
            <a:r>
              <a:rPr lang="en-US" altLang="ko-KR" sz="1400">
                <a:solidFill>
                  <a:srgbClr val="000000"/>
                </a:solidFill>
                <a:latin typeface="noto"/>
              </a:rPr>
              <a:t>x, y, z </a:t>
            </a:r>
            <a:r>
              <a:rPr lang="ko-KR" altLang="en-US" sz="1400" err="1">
                <a:solidFill>
                  <a:srgbClr val="000000"/>
                </a:solidFill>
                <a:latin typeface="noto"/>
              </a:rPr>
              <a:t>다이폴의</a:t>
            </a:r>
            <a:r>
              <a:rPr lang="ko-KR" altLang="en-US" sz="1400">
                <a:solidFill>
                  <a:srgbClr val="000000"/>
                </a:solidFill>
                <a:latin typeface="noto"/>
              </a:rPr>
              <a:t> </a:t>
            </a:r>
            <a:r>
              <a:rPr lang="en-US" altLang="ko-KR" sz="1400">
                <a:solidFill>
                  <a:srgbClr val="000000"/>
                </a:solidFill>
                <a:latin typeface="noto"/>
              </a:rPr>
              <a:t>LEE</a:t>
            </a:r>
            <a:r>
              <a:rPr lang="ko-KR" altLang="en-US" sz="1400">
                <a:solidFill>
                  <a:srgbClr val="000000"/>
                </a:solidFill>
                <a:latin typeface="noto"/>
              </a:rPr>
              <a:t>는 각각 약 </a:t>
            </a:r>
            <a:r>
              <a:rPr lang="en-US" altLang="ko-KR" sz="1400">
                <a:solidFill>
                  <a:srgbClr val="000000"/>
                </a:solidFill>
                <a:latin typeface="noto"/>
              </a:rPr>
              <a:t>30%, 45%, 30%</a:t>
            </a:r>
            <a:r>
              <a:rPr lang="ko-KR" altLang="en-US" sz="1400">
                <a:solidFill>
                  <a:srgbClr val="000000"/>
                </a:solidFill>
                <a:latin typeface="noto"/>
              </a:rPr>
              <a:t>정도의 값을 평균으로 증가와 감소를 반복하였다</a:t>
            </a:r>
            <a:r>
              <a:rPr lang="en-US" altLang="ko-KR" sz="1400">
                <a:solidFill>
                  <a:srgbClr val="000000"/>
                </a:solidFill>
                <a:latin typeface="noto"/>
              </a:rPr>
              <a:t>.</a:t>
            </a:r>
          </a:p>
          <a:p>
            <a:pPr marL="285750" indent="-285750">
              <a:lnSpc>
                <a:spcPct val="150000"/>
              </a:lnSpc>
              <a:buFont typeface="Arial" panose="020B0604020202020204" pitchFamily="34" charset="0"/>
              <a:buChar char="•"/>
            </a:pPr>
            <a:r>
              <a:rPr lang="ko-KR" altLang="en-US" sz="1400">
                <a:solidFill>
                  <a:srgbClr val="000000"/>
                </a:solidFill>
                <a:latin typeface="noto"/>
              </a:rPr>
              <a:t>최대</a:t>
            </a:r>
            <a:r>
              <a:rPr lang="en-US" altLang="ko-KR" sz="1400">
                <a:solidFill>
                  <a:srgbClr val="000000"/>
                </a:solidFill>
                <a:latin typeface="noto"/>
              </a:rPr>
              <a:t>, </a:t>
            </a:r>
            <a:r>
              <a:rPr lang="ko-KR" altLang="en-US" sz="1400">
                <a:solidFill>
                  <a:srgbClr val="000000"/>
                </a:solidFill>
                <a:latin typeface="noto"/>
              </a:rPr>
              <a:t>최소값 사이의 차이는 약 </a:t>
            </a:r>
            <a:r>
              <a:rPr lang="en-US" altLang="ko-KR" sz="1400">
                <a:solidFill>
                  <a:srgbClr val="000000"/>
                </a:solidFill>
                <a:latin typeface="noto"/>
              </a:rPr>
              <a:t>2.5%</a:t>
            </a:r>
            <a:r>
              <a:rPr lang="ko-KR" altLang="en-US" sz="1400">
                <a:solidFill>
                  <a:srgbClr val="000000"/>
                </a:solidFill>
                <a:latin typeface="noto"/>
              </a:rPr>
              <a:t>정도이다</a:t>
            </a:r>
            <a:r>
              <a:rPr lang="en-US" altLang="ko-KR" sz="1400">
                <a:solidFill>
                  <a:srgbClr val="000000"/>
                </a:solidFill>
                <a:latin typeface="noto"/>
              </a:rPr>
              <a:t>.</a:t>
            </a:r>
          </a:p>
        </p:txBody>
      </p:sp>
      <p:sp>
        <p:nvSpPr>
          <p:cNvPr id="4" name="TextBox 3">
            <a:extLst>
              <a:ext uri="{FF2B5EF4-FFF2-40B4-BE49-F238E27FC236}">
                <a16:creationId xmlns:a16="http://schemas.microsoft.com/office/drawing/2014/main" id="{77E0BF20-1345-03D2-7731-C307D4F6E94C}"/>
              </a:ext>
            </a:extLst>
          </p:cNvPr>
          <p:cNvSpPr txBox="1"/>
          <p:nvPr/>
        </p:nvSpPr>
        <p:spPr>
          <a:xfrm>
            <a:off x="640281" y="3347781"/>
            <a:ext cx="10866922" cy="13515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a:latin typeface="noto"/>
              </a:rPr>
              <a:t>In </a:t>
            </a:r>
            <a:r>
              <a:rPr lang="en-US" altLang="ko-KR" sz="1400">
                <a:solidFill>
                  <a:srgbClr val="FF0000"/>
                </a:solidFill>
                <a:latin typeface="noto"/>
              </a:rPr>
              <a:t>Fig4.a</a:t>
            </a:r>
            <a:r>
              <a:rPr lang="en-US" altLang="ko-KR" sz="1400">
                <a:latin typeface="noto"/>
              </a:rPr>
              <a:t>, the averaged LEE is plotted as a function of z-position, while the dipole source is in the center of MQW.</a:t>
            </a:r>
          </a:p>
          <a:p>
            <a:pPr marL="285750" indent="-285750">
              <a:lnSpc>
                <a:spcPct val="150000"/>
              </a:lnSpc>
              <a:buFont typeface="Arial" panose="020B0604020202020204" pitchFamily="34" charset="0"/>
              <a:buChar char="•"/>
            </a:pPr>
            <a:r>
              <a:rPr lang="en-US" altLang="ko-KR" sz="1400">
                <a:latin typeface="noto"/>
              </a:rPr>
              <a:t>The dependence of the polarization direction and z-position in a sequence is observed through these figures.</a:t>
            </a:r>
          </a:p>
          <a:p>
            <a:pPr marL="285750" indent="-285750">
              <a:lnSpc>
                <a:spcPct val="150000"/>
              </a:lnSpc>
              <a:buFont typeface="Arial" panose="020B0604020202020204" pitchFamily="34" charset="0"/>
              <a:buChar char="•"/>
            </a:pPr>
            <a:r>
              <a:rPr lang="en-US" altLang="ko-KR" sz="1400">
                <a:latin typeface="noto"/>
              </a:rPr>
              <a:t>Each averaged LEE performed with a dipole source fluctuated with 30%, 45%, and 30% roughly in x, y, and z-direction, respectively, and the variation between a maximum and minimum value is recorded at about 2.5%.</a:t>
            </a:r>
          </a:p>
        </p:txBody>
      </p:sp>
    </p:spTree>
    <p:extLst>
      <p:ext uri="{BB962C8B-B14F-4D97-AF65-F5344CB8AC3E}">
        <p14:creationId xmlns:p14="http://schemas.microsoft.com/office/powerpoint/2010/main" val="37655004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26B2BB-23EC-61EA-0A18-110803CC939D}"/>
              </a:ext>
            </a:extLst>
          </p:cNvPr>
          <p:cNvSpPr txBox="1"/>
          <p:nvPr/>
        </p:nvSpPr>
        <p:spPr>
          <a:xfrm>
            <a:off x="276726" y="216915"/>
            <a:ext cx="6097604" cy="738664"/>
          </a:xfrm>
          <a:prstGeom prst="rect">
            <a:avLst/>
          </a:prstGeom>
          <a:noFill/>
        </p:spPr>
        <p:txBody>
          <a:bodyPr wrap="square">
            <a:spAutoFit/>
          </a:bodyPr>
          <a:lstStyle/>
          <a:p>
            <a:r>
              <a:rPr lang="en-US" altLang="ko-KR" sz="1400" b="1"/>
              <a:t>3. Results and Discussion (Fig.2~4 +a)</a:t>
            </a:r>
          </a:p>
          <a:p>
            <a:pPr marL="800100" lvl="1" indent="-342900">
              <a:buAutoNum type="arabicPeriod"/>
            </a:pPr>
            <a:r>
              <a:rPr lang="ko-KR" altLang="en-US" sz="1400"/>
              <a:t>그래프 결과 설명</a:t>
            </a:r>
            <a:endParaRPr lang="en-US" altLang="ko-KR" sz="1400"/>
          </a:p>
          <a:p>
            <a:pPr marL="800100" lvl="1" indent="-342900">
              <a:buAutoNum type="arabicPeriod"/>
            </a:pPr>
            <a:r>
              <a:rPr lang="ko-KR" altLang="en-US" sz="1400"/>
              <a:t>결과가 나오게 된 원인 설명</a:t>
            </a:r>
            <a:endParaRPr lang="en-US" altLang="ko-KR" sz="1400"/>
          </a:p>
        </p:txBody>
      </p:sp>
      <p:sp>
        <p:nvSpPr>
          <p:cNvPr id="5" name="TextBox 4">
            <a:extLst>
              <a:ext uri="{FF2B5EF4-FFF2-40B4-BE49-F238E27FC236}">
                <a16:creationId xmlns:a16="http://schemas.microsoft.com/office/drawing/2014/main" id="{D6CE8E2D-D4A3-42F5-6851-CF47762B2113}"/>
              </a:ext>
            </a:extLst>
          </p:cNvPr>
          <p:cNvSpPr txBox="1"/>
          <p:nvPr/>
        </p:nvSpPr>
        <p:spPr>
          <a:xfrm>
            <a:off x="782052" y="1362835"/>
            <a:ext cx="10627895" cy="199618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a:solidFill>
                  <a:srgbClr val="FF0000"/>
                </a:solidFill>
                <a:latin typeface="noto"/>
              </a:rPr>
              <a:t>Fig2.a</a:t>
            </a:r>
            <a:r>
              <a:rPr lang="ko-KR" altLang="en-US" sz="1400">
                <a:solidFill>
                  <a:srgbClr val="000000"/>
                </a:solidFill>
                <a:latin typeface="noto"/>
              </a:rPr>
              <a:t>에서 </a:t>
            </a:r>
            <a:r>
              <a:rPr lang="en-US" altLang="ko-KR" sz="1400">
                <a:solidFill>
                  <a:srgbClr val="000000"/>
                </a:solidFill>
                <a:latin typeface="noto"/>
              </a:rPr>
              <a:t>dipole</a:t>
            </a:r>
            <a:r>
              <a:rPr lang="ko-KR" altLang="en-US" sz="1400">
                <a:solidFill>
                  <a:srgbClr val="000000"/>
                </a:solidFill>
                <a:latin typeface="noto"/>
              </a:rPr>
              <a:t>의 위치를 </a:t>
            </a:r>
            <a:r>
              <a:rPr lang="en-US" altLang="ko-KR" sz="1400">
                <a:solidFill>
                  <a:srgbClr val="000000"/>
                </a:solidFill>
                <a:latin typeface="noto"/>
              </a:rPr>
              <a:t>x</a:t>
            </a:r>
            <a:r>
              <a:rPr lang="ko-KR" altLang="en-US" sz="1400">
                <a:solidFill>
                  <a:srgbClr val="000000"/>
                </a:solidFill>
                <a:latin typeface="noto"/>
              </a:rPr>
              <a:t>방향으로 변화시켰을 때와 마찬가지로</a:t>
            </a:r>
            <a:r>
              <a:rPr lang="en-US" altLang="ko-KR" sz="1400">
                <a:solidFill>
                  <a:srgbClr val="000000"/>
                </a:solidFill>
                <a:latin typeface="noto"/>
              </a:rPr>
              <a:t>, </a:t>
            </a:r>
            <a:r>
              <a:rPr lang="en-US" altLang="ko-KR" sz="1400">
                <a:solidFill>
                  <a:srgbClr val="FF0000"/>
                </a:solidFill>
                <a:latin typeface="noto"/>
              </a:rPr>
              <a:t>Fig4.a</a:t>
            </a:r>
            <a:r>
              <a:rPr lang="ko-KR" altLang="en-US" sz="1400">
                <a:solidFill>
                  <a:srgbClr val="000000"/>
                </a:solidFill>
                <a:latin typeface="noto"/>
              </a:rPr>
              <a:t>에서도 </a:t>
            </a:r>
            <a:r>
              <a:rPr lang="en-US" altLang="ko-KR" sz="1400">
                <a:solidFill>
                  <a:srgbClr val="000000"/>
                </a:solidFill>
                <a:latin typeface="noto"/>
              </a:rPr>
              <a:t>y dipole</a:t>
            </a:r>
            <a:r>
              <a:rPr lang="ko-KR" altLang="en-US" sz="1400">
                <a:solidFill>
                  <a:srgbClr val="000000"/>
                </a:solidFill>
                <a:latin typeface="noto"/>
              </a:rPr>
              <a:t>의 </a:t>
            </a:r>
            <a:r>
              <a:rPr lang="en-US" altLang="ko-KR" sz="1400">
                <a:solidFill>
                  <a:srgbClr val="000000"/>
                </a:solidFill>
                <a:latin typeface="noto"/>
              </a:rPr>
              <a:t>LEE</a:t>
            </a:r>
            <a:r>
              <a:rPr lang="ko-KR" altLang="en-US" sz="1400">
                <a:solidFill>
                  <a:srgbClr val="000000"/>
                </a:solidFill>
                <a:latin typeface="noto"/>
              </a:rPr>
              <a:t>가 </a:t>
            </a:r>
            <a:r>
              <a:rPr lang="en-US" altLang="ko-KR" sz="1400">
                <a:solidFill>
                  <a:srgbClr val="000000"/>
                </a:solidFill>
                <a:latin typeface="noto"/>
              </a:rPr>
              <a:t>x, z dipole</a:t>
            </a:r>
            <a:r>
              <a:rPr lang="ko-KR" altLang="en-US" sz="1400">
                <a:solidFill>
                  <a:srgbClr val="000000"/>
                </a:solidFill>
                <a:latin typeface="noto"/>
              </a:rPr>
              <a:t>에 비해 높게 나타났다</a:t>
            </a:r>
            <a:r>
              <a:rPr lang="en-US" altLang="ko-KR" sz="1400">
                <a:solidFill>
                  <a:srgbClr val="000000"/>
                </a:solidFill>
                <a:latin typeface="noto"/>
              </a:rPr>
              <a:t>.</a:t>
            </a:r>
          </a:p>
          <a:p>
            <a:pPr marL="285750" indent="-285750">
              <a:lnSpc>
                <a:spcPct val="150000"/>
              </a:lnSpc>
              <a:buFont typeface="Arial" panose="020B0604020202020204" pitchFamily="34" charset="0"/>
              <a:buChar char="•"/>
            </a:pPr>
            <a:r>
              <a:rPr lang="ko-KR" altLang="en-US" sz="1400">
                <a:solidFill>
                  <a:srgbClr val="000000"/>
                </a:solidFill>
                <a:latin typeface="noto"/>
              </a:rPr>
              <a:t>이에 대한 </a:t>
            </a:r>
            <a:r>
              <a:rPr lang="en-US" altLang="ko-KR" sz="1400">
                <a:solidFill>
                  <a:srgbClr val="000000"/>
                </a:solidFill>
                <a:latin typeface="noto"/>
              </a:rPr>
              <a:t>sidewall</a:t>
            </a:r>
            <a:r>
              <a:rPr lang="ko-KR" altLang="en-US" sz="1400">
                <a:solidFill>
                  <a:srgbClr val="000000"/>
                </a:solidFill>
                <a:latin typeface="noto"/>
              </a:rPr>
              <a:t>에서의 </a:t>
            </a:r>
            <a:r>
              <a:rPr lang="en-US" altLang="ko-KR" sz="1400">
                <a:solidFill>
                  <a:srgbClr val="000000"/>
                </a:solidFill>
                <a:latin typeface="noto"/>
              </a:rPr>
              <a:t>y dipole </a:t>
            </a:r>
            <a:r>
              <a:rPr lang="ko-KR" altLang="en-US" sz="1400">
                <a:solidFill>
                  <a:srgbClr val="000000"/>
                </a:solidFill>
                <a:latin typeface="noto"/>
              </a:rPr>
              <a:t>방출 특성은 뒤에서 함께 알아보도록 하겠다</a:t>
            </a:r>
            <a:r>
              <a:rPr lang="en-US" altLang="ko-KR" sz="1400">
                <a:solidFill>
                  <a:srgbClr val="000000"/>
                </a:solidFill>
                <a:latin typeface="noto"/>
              </a:rPr>
              <a:t>.</a:t>
            </a:r>
          </a:p>
          <a:p>
            <a:pPr>
              <a:lnSpc>
                <a:spcPct val="150000"/>
              </a:lnSpc>
            </a:pPr>
            <a:endParaRPr lang="en-US" altLang="ko-KR" sz="1400">
              <a:solidFill>
                <a:srgbClr val="000000"/>
              </a:solidFill>
              <a:latin typeface="noto"/>
            </a:endParaRPr>
          </a:p>
          <a:p>
            <a:pPr marL="285750" indent="-285750">
              <a:lnSpc>
                <a:spcPct val="150000"/>
              </a:lnSpc>
              <a:buFont typeface="Arial" panose="020B0604020202020204" pitchFamily="34" charset="0"/>
              <a:buChar char="•"/>
            </a:pPr>
            <a:r>
              <a:rPr lang="en-US" altLang="ko-KR" sz="1400">
                <a:solidFill>
                  <a:srgbClr val="FF0000"/>
                </a:solidFill>
                <a:latin typeface="noto"/>
              </a:rPr>
              <a:t>Fig4.b</a:t>
            </a:r>
            <a:r>
              <a:rPr lang="ko-KR" altLang="en-US" sz="1400">
                <a:solidFill>
                  <a:srgbClr val="000000"/>
                </a:solidFill>
                <a:latin typeface="noto"/>
              </a:rPr>
              <a:t>는 </a:t>
            </a:r>
            <a:r>
              <a:rPr lang="en-US" altLang="ko-KR" sz="1400">
                <a:latin typeface="noto"/>
              </a:rPr>
              <a:t>dipole source</a:t>
            </a:r>
            <a:r>
              <a:rPr lang="ko-KR" altLang="en-US" sz="1400">
                <a:latin typeface="noto"/>
              </a:rPr>
              <a:t>가 </a:t>
            </a:r>
            <a:r>
              <a:rPr lang="en-US" altLang="ko-KR" sz="1400">
                <a:latin typeface="noto"/>
              </a:rPr>
              <a:t>pyramid</a:t>
            </a:r>
            <a:r>
              <a:rPr lang="ko-KR" altLang="en-US" sz="1400">
                <a:latin typeface="noto"/>
              </a:rPr>
              <a:t>의 </a:t>
            </a:r>
            <a:r>
              <a:rPr lang="en-US" altLang="ko-KR" sz="1400">
                <a:latin typeface="noto"/>
              </a:rPr>
              <a:t>MQW </a:t>
            </a:r>
            <a:r>
              <a:rPr lang="ko-KR" altLang="en-US" sz="1400">
                <a:latin typeface="noto"/>
              </a:rPr>
              <a:t>중심에 위치할 때</a:t>
            </a:r>
            <a:r>
              <a:rPr lang="en-US" altLang="ko-KR" sz="1400">
                <a:latin typeface="noto"/>
              </a:rPr>
              <a:t>, z </a:t>
            </a:r>
            <a:r>
              <a:rPr lang="ko-KR" altLang="en-US" sz="1400">
                <a:latin typeface="noto"/>
              </a:rPr>
              <a:t>위치 변화</a:t>
            </a:r>
            <a:r>
              <a:rPr lang="en-US" altLang="ko-KR" sz="1400">
                <a:latin typeface="noto"/>
              </a:rPr>
              <a:t>(</a:t>
            </a:r>
            <a:r>
              <a:rPr lang="ko-KR" altLang="en-US" sz="1400">
                <a:latin typeface="noto"/>
              </a:rPr>
              <a:t>높이 변화</a:t>
            </a:r>
            <a:r>
              <a:rPr lang="en-US" altLang="ko-KR" sz="1400">
                <a:latin typeface="noto"/>
              </a:rPr>
              <a:t>)</a:t>
            </a:r>
            <a:r>
              <a:rPr lang="ko-KR" altLang="en-US" sz="1400">
                <a:latin typeface="noto"/>
              </a:rPr>
              <a:t>에 따른 </a:t>
            </a:r>
            <a:r>
              <a:rPr lang="en-US" altLang="ko-KR" sz="1400">
                <a:latin typeface="noto"/>
              </a:rPr>
              <a:t>LEE </a:t>
            </a:r>
            <a:r>
              <a:rPr lang="ko-KR" altLang="en-US" sz="1400">
                <a:latin typeface="noto"/>
              </a:rPr>
              <a:t>경향성을 나타낸 그래프이다</a:t>
            </a:r>
            <a:r>
              <a:rPr lang="en-US" altLang="ko-KR" sz="1400">
                <a:latin typeface="noto"/>
              </a:rPr>
              <a:t>.</a:t>
            </a:r>
            <a:endParaRPr lang="en-US" altLang="ko-KR" sz="1400">
              <a:solidFill>
                <a:srgbClr val="000000"/>
              </a:solidFill>
              <a:latin typeface="noto"/>
            </a:endParaRPr>
          </a:p>
          <a:p>
            <a:pPr marL="285750" indent="-285750">
              <a:lnSpc>
                <a:spcPct val="150000"/>
              </a:lnSpc>
              <a:buFont typeface="Arial" panose="020B0604020202020204" pitchFamily="34" charset="0"/>
              <a:buChar char="•"/>
            </a:pPr>
            <a:r>
              <a:rPr lang="ko-KR" altLang="en-US" sz="1400">
                <a:solidFill>
                  <a:srgbClr val="000000"/>
                </a:solidFill>
                <a:latin typeface="noto"/>
              </a:rPr>
              <a:t>세 가지 그래프는 </a:t>
            </a:r>
            <a:r>
              <a:rPr lang="en-US" altLang="ko-KR" sz="1400">
                <a:solidFill>
                  <a:srgbClr val="FF0000"/>
                </a:solidFill>
                <a:latin typeface="noto"/>
              </a:rPr>
              <a:t>Fig4.a</a:t>
            </a:r>
            <a:r>
              <a:rPr lang="ko-KR" altLang="en-US" sz="1400">
                <a:solidFill>
                  <a:srgbClr val="000000"/>
                </a:solidFill>
                <a:latin typeface="noto"/>
              </a:rPr>
              <a:t>와 마찬가지로 왼쪽에서부터 각각 </a:t>
            </a:r>
            <a:r>
              <a:rPr lang="en-US" altLang="ko-KR" sz="1400">
                <a:solidFill>
                  <a:srgbClr val="000000"/>
                </a:solidFill>
                <a:latin typeface="noto"/>
              </a:rPr>
              <a:t>x, y, z</a:t>
            </a:r>
            <a:r>
              <a:rPr lang="ko-KR" altLang="en-US" sz="1400">
                <a:solidFill>
                  <a:srgbClr val="000000"/>
                </a:solidFill>
                <a:latin typeface="noto"/>
              </a:rPr>
              <a:t> 방향으로 </a:t>
            </a:r>
            <a:r>
              <a:rPr lang="ko-KR" altLang="en-US" sz="1400" err="1">
                <a:solidFill>
                  <a:srgbClr val="000000"/>
                </a:solidFill>
                <a:latin typeface="noto"/>
              </a:rPr>
              <a:t>다이폴이</a:t>
            </a:r>
            <a:r>
              <a:rPr lang="ko-KR" altLang="en-US" sz="1400">
                <a:solidFill>
                  <a:srgbClr val="000000"/>
                </a:solidFill>
                <a:latin typeface="noto"/>
              </a:rPr>
              <a:t> 진동 할 때의 의존성이다</a:t>
            </a:r>
            <a:r>
              <a:rPr lang="en-US" altLang="ko-KR" sz="1400">
                <a:solidFill>
                  <a:srgbClr val="000000"/>
                </a:solidFill>
                <a:latin typeface="noto"/>
              </a:rPr>
              <a:t>.</a:t>
            </a:r>
          </a:p>
          <a:p>
            <a:pPr marL="285750" indent="-285750">
              <a:lnSpc>
                <a:spcPct val="150000"/>
              </a:lnSpc>
              <a:buFont typeface="Arial" panose="020B0604020202020204" pitchFamily="34" charset="0"/>
              <a:buChar char="•"/>
            </a:pPr>
            <a:r>
              <a:rPr lang="ko-KR" altLang="en-US" sz="1400">
                <a:solidFill>
                  <a:srgbClr val="000000"/>
                </a:solidFill>
                <a:latin typeface="noto"/>
              </a:rPr>
              <a:t>세 그래프 모두 </a:t>
            </a:r>
            <a:r>
              <a:rPr lang="en-US" altLang="ko-KR" sz="1400">
                <a:solidFill>
                  <a:srgbClr val="000000"/>
                </a:solidFill>
                <a:latin typeface="noto"/>
              </a:rPr>
              <a:t>LEE</a:t>
            </a:r>
            <a:r>
              <a:rPr lang="ko-KR" altLang="en-US" sz="1400">
                <a:solidFill>
                  <a:srgbClr val="000000"/>
                </a:solidFill>
                <a:latin typeface="noto"/>
              </a:rPr>
              <a:t>가 크게 감소하였다</a:t>
            </a:r>
            <a:r>
              <a:rPr lang="en-US" altLang="ko-KR" sz="1400">
                <a:solidFill>
                  <a:srgbClr val="000000"/>
                </a:solidFill>
                <a:latin typeface="noto"/>
              </a:rPr>
              <a:t>.</a:t>
            </a:r>
          </a:p>
        </p:txBody>
      </p:sp>
      <p:sp>
        <p:nvSpPr>
          <p:cNvPr id="4" name="TextBox 3">
            <a:extLst>
              <a:ext uri="{FF2B5EF4-FFF2-40B4-BE49-F238E27FC236}">
                <a16:creationId xmlns:a16="http://schemas.microsoft.com/office/drawing/2014/main" id="{AB2A8C30-271B-E1E9-1A40-E60BD8609090}"/>
              </a:ext>
            </a:extLst>
          </p:cNvPr>
          <p:cNvSpPr txBox="1"/>
          <p:nvPr/>
        </p:nvSpPr>
        <p:spPr>
          <a:xfrm>
            <a:off x="563573" y="3498979"/>
            <a:ext cx="10866922" cy="26442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a:latin typeface="noto"/>
              </a:rPr>
              <a:t>Unlike Fig2.a, simulating the averaged LEE from the migration of the dipole source to the x-direction, the LEE of y-dipole is reported with a higher value than x-, z-dipole as seen in Fig4.a.</a:t>
            </a:r>
          </a:p>
          <a:p>
            <a:pPr marL="285750" indent="-285750">
              <a:lnSpc>
                <a:spcPct val="150000"/>
              </a:lnSpc>
              <a:buFont typeface="Arial" panose="020B0604020202020204" pitchFamily="34" charset="0"/>
              <a:buChar char="•"/>
            </a:pPr>
            <a:r>
              <a:rPr lang="en-US" altLang="ko-KR" sz="1400">
                <a:latin typeface="noto"/>
              </a:rPr>
              <a:t>The emission properties of y-dipole for these features will be introduced to other account in the rear of the study. </a:t>
            </a:r>
          </a:p>
          <a:p>
            <a:pPr marL="285750" indent="-285750">
              <a:lnSpc>
                <a:spcPct val="150000"/>
              </a:lnSpc>
              <a:buFont typeface="Arial" panose="020B0604020202020204" pitchFamily="34" charset="0"/>
              <a:buChar char="•"/>
            </a:pPr>
            <a:endParaRPr lang="en-US" altLang="ko-KR" sz="1400">
              <a:latin typeface="noto"/>
            </a:endParaRPr>
          </a:p>
          <a:p>
            <a:pPr marL="285750" indent="-285750">
              <a:lnSpc>
                <a:spcPct val="150000"/>
              </a:lnSpc>
              <a:buFont typeface="Arial" panose="020B0604020202020204" pitchFamily="34" charset="0"/>
              <a:buChar char="•"/>
            </a:pPr>
            <a:r>
              <a:rPr lang="en-US" altLang="ko-KR" sz="1400">
                <a:latin typeface="noto"/>
              </a:rPr>
              <a:t>In Fig4.b, the results are simulated with the same conditions as Fig4.a, but, the dipole source is located at the center of the MQW in the pyramid.</a:t>
            </a:r>
          </a:p>
          <a:p>
            <a:pPr marL="285750" indent="-285750">
              <a:lnSpc>
                <a:spcPct val="150000"/>
              </a:lnSpc>
              <a:buFont typeface="Arial" panose="020B0604020202020204" pitchFamily="34" charset="0"/>
              <a:buChar char="•"/>
            </a:pPr>
            <a:r>
              <a:rPr lang="en-US" altLang="ko-KR" sz="1400">
                <a:latin typeface="noto"/>
              </a:rPr>
              <a:t>Through the three figures, the relation between the averaged LEE of each polarization and z-position can be also identified, indicating that all the results decreased significantly.</a:t>
            </a:r>
          </a:p>
        </p:txBody>
      </p:sp>
    </p:spTree>
    <p:extLst>
      <p:ext uri="{BB962C8B-B14F-4D97-AF65-F5344CB8AC3E}">
        <p14:creationId xmlns:p14="http://schemas.microsoft.com/office/powerpoint/2010/main" val="31242096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1EF6E85-5817-32E3-ED41-ED1F9757AFAE}"/>
              </a:ext>
            </a:extLst>
          </p:cNvPr>
          <p:cNvSpPr txBox="1"/>
          <p:nvPr/>
        </p:nvSpPr>
        <p:spPr>
          <a:xfrm>
            <a:off x="208673" y="142196"/>
            <a:ext cx="2432037" cy="523220"/>
          </a:xfrm>
          <a:prstGeom prst="rect">
            <a:avLst/>
          </a:prstGeom>
          <a:noFill/>
        </p:spPr>
        <p:txBody>
          <a:bodyPr wrap="square" rtlCol="0">
            <a:spAutoFit/>
          </a:bodyPr>
          <a:lstStyle/>
          <a:p>
            <a:r>
              <a:rPr lang="en-US" altLang="ko-KR" sz="2800" b="1"/>
              <a:t>Fig.5</a:t>
            </a:r>
            <a:endParaRPr lang="ko-KR" altLang="en-US" sz="2800" b="1"/>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4A54B0E-E1A3-B524-1CC6-787BC7983BA3}"/>
                  </a:ext>
                </a:extLst>
              </p:cNvPr>
              <p:cNvSpPr txBox="1"/>
              <p:nvPr/>
            </p:nvSpPr>
            <p:spPr>
              <a:xfrm>
                <a:off x="2231624" y="4711136"/>
                <a:ext cx="7840504" cy="523220"/>
              </a:xfrm>
              <a:prstGeom prst="rect">
                <a:avLst/>
              </a:prstGeom>
              <a:noFill/>
            </p:spPr>
            <p:txBody>
              <a:bodyPr wrap="square" rtlCol="0">
                <a:spAutoFit/>
              </a:bodyPr>
              <a:lstStyle/>
              <a:p>
                <a:r>
                  <a:rPr lang="en-US" altLang="ko-KR" sz="1400" b="1"/>
                  <a:t>Fig. 5. </a:t>
                </a:r>
                <a:r>
                  <a:rPr lang="en-US" altLang="ko-KR" sz="1400"/>
                  <a:t>(a) </a:t>
                </a:r>
                <a:r>
                  <a:rPr lang="en-US" altLang="ko-KR" sz="1400" err="1"/>
                  <a:t>yz</a:t>
                </a:r>
                <a:r>
                  <a:rPr lang="ko-KR" altLang="en-US" sz="1400"/>
                  <a:t>평면에서 바라 본 구조 내부 전기장 세기 분포</a:t>
                </a:r>
                <a:r>
                  <a:rPr lang="en-US" altLang="ko-KR" sz="1400"/>
                  <a:t>; (b) dipole source</a:t>
                </a:r>
                <a:r>
                  <a:rPr lang="ko-KR" altLang="en-US" sz="1400"/>
                  <a:t>가 각각 </a:t>
                </a:r>
                <a:r>
                  <a:rPr lang="en-US" altLang="ko-KR" sz="1400">
                    <a:latin typeface="noto"/>
                  </a:rPr>
                  <a:t>pyramid</a:t>
                </a:r>
                <a:r>
                  <a:rPr lang="ko-KR" altLang="en-US" sz="1400">
                    <a:latin typeface="noto"/>
                  </a:rPr>
                  <a:t>의 아래부분</a:t>
                </a:r>
                <a:r>
                  <a:rPr lang="en-US" altLang="ko-KR" sz="1400">
                    <a:latin typeface="noto"/>
                  </a:rPr>
                  <a:t>(z=4.22</a:t>
                </a:r>
                <a14:m>
                  <m:oMath xmlns:m="http://schemas.openxmlformats.org/officeDocument/2006/math">
                    <m:r>
                      <a:rPr lang="ko-KR" altLang="en-US" sz="1400" i="1" smtClean="0">
                        <a:latin typeface="Cambria Math" panose="02040503050406030204" pitchFamily="18" charset="0"/>
                      </a:rPr>
                      <m:t>𝜇</m:t>
                    </m:r>
                  </m:oMath>
                </a14:m>
                <a:r>
                  <a:rPr lang="en-US" altLang="ko-KR" sz="1400">
                    <a:latin typeface="noto"/>
                  </a:rPr>
                  <a:t>m)</a:t>
                </a:r>
                <a:r>
                  <a:rPr lang="ko-KR" altLang="en-US" sz="1400">
                    <a:latin typeface="noto"/>
                  </a:rPr>
                  <a:t>에 위치할 때와 꼭대기 부근</a:t>
                </a:r>
                <a:r>
                  <a:rPr lang="en-US" altLang="ko-KR" sz="1400">
                    <a:latin typeface="noto"/>
                  </a:rPr>
                  <a:t>(z=4.49</a:t>
                </a:r>
                <a14:m>
                  <m:oMath xmlns:m="http://schemas.openxmlformats.org/officeDocument/2006/math">
                    <m:r>
                      <a:rPr lang="ko-KR" altLang="en-US" sz="1400" i="1">
                        <a:latin typeface="Cambria Math" panose="02040503050406030204" pitchFamily="18" charset="0"/>
                      </a:rPr>
                      <m:t>𝜇</m:t>
                    </m:r>
                  </m:oMath>
                </a14:m>
                <a:r>
                  <a:rPr lang="en-US" altLang="ko-KR" sz="1400">
                    <a:latin typeface="noto"/>
                  </a:rPr>
                  <a:t>m)</a:t>
                </a:r>
                <a:r>
                  <a:rPr lang="ko-KR" altLang="en-US" sz="1400"/>
                  <a:t>에 위치할 때의 전기장 세기 분포</a:t>
                </a:r>
              </a:p>
            </p:txBody>
          </p:sp>
        </mc:Choice>
        <mc:Fallback xmlns="">
          <p:sp>
            <p:nvSpPr>
              <p:cNvPr id="51" name="TextBox 50">
                <a:extLst>
                  <a:ext uri="{FF2B5EF4-FFF2-40B4-BE49-F238E27FC236}">
                    <a16:creationId xmlns:a16="http://schemas.microsoft.com/office/drawing/2014/main" id="{34A54B0E-E1A3-B524-1CC6-787BC7983BA3}"/>
                  </a:ext>
                </a:extLst>
              </p:cNvPr>
              <p:cNvSpPr txBox="1">
                <a:spLocks noRot="1" noChangeAspect="1" noMove="1" noResize="1" noEditPoints="1" noAdjustHandles="1" noChangeArrowheads="1" noChangeShapeType="1" noTextEdit="1"/>
              </p:cNvSpPr>
              <p:nvPr/>
            </p:nvSpPr>
            <p:spPr>
              <a:xfrm>
                <a:off x="2231624" y="4711136"/>
                <a:ext cx="7840504" cy="523220"/>
              </a:xfrm>
              <a:prstGeom prst="rect">
                <a:avLst/>
              </a:prstGeom>
              <a:blipFill>
                <a:blip r:embed="rId3"/>
                <a:stretch>
                  <a:fillRect l="-233" t="-3488" b="-116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D53241F-1D6C-0DA1-0FA4-DD8BF8E8A80E}"/>
                  </a:ext>
                </a:extLst>
              </p:cNvPr>
              <p:cNvSpPr txBox="1"/>
              <p:nvPr/>
            </p:nvSpPr>
            <p:spPr>
              <a:xfrm>
                <a:off x="2231624" y="5539289"/>
                <a:ext cx="7840504" cy="738664"/>
              </a:xfrm>
              <a:prstGeom prst="rect">
                <a:avLst/>
              </a:prstGeom>
              <a:noFill/>
            </p:spPr>
            <p:txBody>
              <a:bodyPr wrap="square" rtlCol="0">
                <a:spAutoFit/>
              </a:bodyPr>
              <a:lstStyle/>
              <a:p>
                <a:r>
                  <a:rPr lang="en-US" altLang="ko-KR" sz="1400" b="1"/>
                  <a:t>Fig. 5. </a:t>
                </a:r>
                <a:r>
                  <a:rPr lang="en-US" altLang="ko-KR" sz="1400"/>
                  <a:t>(a) the</a:t>
                </a:r>
                <a:r>
                  <a:rPr lang="ko-KR" altLang="en-US" sz="1400"/>
                  <a:t> </a:t>
                </a:r>
                <a:r>
                  <a:rPr lang="en-US" altLang="ko-KR" sz="1400"/>
                  <a:t>electric</a:t>
                </a:r>
                <a:r>
                  <a:rPr lang="ko-KR" altLang="en-US" sz="1400"/>
                  <a:t> </a:t>
                </a:r>
                <a:r>
                  <a:rPr lang="en-US" altLang="ko-KR" sz="1400"/>
                  <a:t>field</a:t>
                </a:r>
                <a:r>
                  <a:rPr lang="ko-KR" altLang="en-US" sz="1400"/>
                  <a:t> </a:t>
                </a:r>
                <a:r>
                  <a:rPr lang="en-US" altLang="ko-KR" sz="1400"/>
                  <a:t>intensity distribution viewed from </a:t>
                </a:r>
                <a:r>
                  <a:rPr lang="en-US" altLang="ko-KR" sz="1400">
                    <a:solidFill>
                      <a:srgbClr val="FF0000"/>
                    </a:solidFill>
                  </a:rPr>
                  <a:t>YZ plane </a:t>
                </a:r>
                <a:r>
                  <a:rPr lang="en-US" altLang="ko-KR" sz="1400"/>
                  <a:t>(b) the electric field intensity distribution as the dipole source is positioned on bottom (</a:t>
                </a:r>
                <a:r>
                  <a:rPr lang="en-US" altLang="ko-KR" sz="1400">
                    <a:latin typeface="noto"/>
                  </a:rPr>
                  <a:t>z=4.22</a:t>
                </a:r>
                <a14:m>
                  <m:oMath xmlns:m="http://schemas.openxmlformats.org/officeDocument/2006/math">
                    <m:r>
                      <a:rPr lang="ko-KR" altLang="en-US" sz="1400" i="1" smtClean="0">
                        <a:latin typeface="Cambria Math" panose="02040503050406030204" pitchFamily="18" charset="0"/>
                      </a:rPr>
                      <m:t>𝜇</m:t>
                    </m:r>
                  </m:oMath>
                </a14:m>
                <a:r>
                  <a:rPr lang="en-US" altLang="ko-KR" sz="1400">
                    <a:latin typeface="noto"/>
                  </a:rPr>
                  <a:t>m) and top (z=4.49</a:t>
                </a:r>
                <a14:m>
                  <m:oMath xmlns:m="http://schemas.openxmlformats.org/officeDocument/2006/math">
                    <m:r>
                      <a:rPr lang="ko-KR" altLang="en-US" sz="1400" i="1">
                        <a:latin typeface="Cambria Math" panose="02040503050406030204" pitchFamily="18" charset="0"/>
                      </a:rPr>
                      <m:t>𝜇</m:t>
                    </m:r>
                  </m:oMath>
                </a14:m>
                <a:r>
                  <a:rPr lang="en-US" altLang="ko-KR" sz="1400">
                    <a:latin typeface="noto"/>
                  </a:rPr>
                  <a:t>m) of the pyramid.</a:t>
                </a:r>
                <a:endParaRPr lang="ko-KR" altLang="en-US" sz="1400"/>
              </a:p>
            </p:txBody>
          </p:sp>
        </mc:Choice>
        <mc:Fallback xmlns="">
          <p:sp>
            <p:nvSpPr>
              <p:cNvPr id="14" name="TextBox 13">
                <a:extLst>
                  <a:ext uri="{FF2B5EF4-FFF2-40B4-BE49-F238E27FC236}">
                    <a16:creationId xmlns:a16="http://schemas.microsoft.com/office/drawing/2014/main" id="{CD53241F-1D6C-0DA1-0FA4-DD8BF8E8A80E}"/>
                  </a:ext>
                </a:extLst>
              </p:cNvPr>
              <p:cNvSpPr txBox="1">
                <a:spLocks noRot="1" noChangeAspect="1" noMove="1" noResize="1" noEditPoints="1" noAdjustHandles="1" noChangeArrowheads="1" noChangeShapeType="1" noTextEdit="1"/>
              </p:cNvSpPr>
              <p:nvPr/>
            </p:nvSpPr>
            <p:spPr>
              <a:xfrm>
                <a:off x="2231624" y="5539289"/>
                <a:ext cx="7840504" cy="738664"/>
              </a:xfrm>
              <a:prstGeom prst="rect">
                <a:avLst/>
              </a:prstGeom>
              <a:blipFill>
                <a:blip r:embed="rId4"/>
                <a:stretch>
                  <a:fillRect l="-233" t="-1653" b="-8264"/>
                </a:stretch>
              </a:blipFill>
            </p:spPr>
            <p:txBody>
              <a:bodyPr/>
              <a:lstStyle/>
              <a:p>
                <a:r>
                  <a:rPr lang="en-US">
                    <a:noFill/>
                  </a:rPr>
                  <a:t> </a:t>
                </a:r>
              </a:p>
            </p:txBody>
          </p:sp>
        </mc:Fallback>
      </mc:AlternateContent>
      <p:grpSp>
        <p:nvGrpSpPr>
          <p:cNvPr id="10" name="그룹 9">
            <a:extLst>
              <a:ext uri="{FF2B5EF4-FFF2-40B4-BE49-F238E27FC236}">
                <a16:creationId xmlns:a16="http://schemas.microsoft.com/office/drawing/2014/main" id="{056BCA23-ACE6-3699-3C1B-27930BF04843}"/>
              </a:ext>
            </a:extLst>
          </p:cNvPr>
          <p:cNvGrpSpPr/>
          <p:nvPr/>
        </p:nvGrpSpPr>
        <p:grpSpPr>
          <a:xfrm>
            <a:off x="2729692" y="2226084"/>
            <a:ext cx="6839296" cy="2170854"/>
            <a:chOff x="2729692" y="2226084"/>
            <a:chExt cx="6839296" cy="2170854"/>
          </a:xfrm>
        </p:grpSpPr>
        <p:grpSp>
          <p:nvGrpSpPr>
            <p:cNvPr id="4" name="그룹 3">
              <a:extLst>
                <a:ext uri="{FF2B5EF4-FFF2-40B4-BE49-F238E27FC236}">
                  <a16:creationId xmlns:a16="http://schemas.microsoft.com/office/drawing/2014/main" id="{689A7FDD-ABC1-BA59-4680-7958EFBBA757}"/>
                </a:ext>
              </a:extLst>
            </p:cNvPr>
            <p:cNvGrpSpPr/>
            <p:nvPr/>
          </p:nvGrpSpPr>
          <p:grpSpPr>
            <a:xfrm>
              <a:off x="2729692" y="2226084"/>
              <a:ext cx="6839296" cy="2170854"/>
              <a:chOff x="2729692" y="2226084"/>
              <a:chExt cx="6839296" cy="2170854"/>
            </a:xfrm>
          </p:grpSpPr>
          <p:grpSp>
            <p:nvGrpSpPr>
              <p:cNvPr id="25" name="그룹 24">
                <a:extLst>
                  <a:ext uri="{FF2B5EF4-FFF2-40B4-BE49-F238E27FC236}">
                    <a16:creationId xmlns:a16="http://schemas.microsoft.com/office/drawing/2014/main" id="{4EF2009B-1597-BE81-14AD-3EE8C3A4E484}"/>
                  </a:ext>
                </a:extLst>
              </p:cNvPr>
              <p:cNvGrpSpPr>
                <a:grpSpLocks noChangeAspect="1"/>
              </p:cNvGrpSpPr>
              <p:nvPr/>
            </p:nvGrpSpPr>
            <p:grpSpPr>
              <a:xfrm>
                <a:off x="2729692" y="2291603"/>
                <a:ext cx="6839296" cy="2105335"/>
                <a:chOff x="2729692" y="2291603"/>
                <a:chExt cx="6839296" cy="2105335"/>
              </a:xfrm>
            </p:grpSpPr>
            <p:grpSp>
              <p:nvGrpSpPr>
                <p:cNvPr id="26" name="그룹 25">
                  <a:extLst>
                    <a:ext uri="{FF2B5EF4-FFF2-40B4-BE49-F238E27FC236}">
                      <a16:creationId xmlns:a16="http://schemas.microsoft.com/office/drawing/2014/main" id="{4FBEAB73-E121-E8A8-447B-685BED6DC1F2}"/>
                    </a:ext>
                  </a:extLst>
                </p:cNvPr>
                <p:cNvGrpSpPr>
                  <a:grpSpLocks noChangeAspect="1"/>
                </p:cNvGrpSpPr>
                <p:nvPr/>
              </p:nvGrpSpPr>
              <p:grpSpPr>
                <a:xfrm>
                  <a:off x="2729692" y="2291603"/>
                  <a:ext cx="6839296" cy="2105335"/>
                  <a:chOff x="2012111" y="2106739"/>
                  <a:chExt cx="7682770" cy="2364982"/>
                </a:xfrm>
              </p:grpSpPr>
              <p:grpSp>
                <p:nvGrpSpPr>
                  <p:cNvPr id="30" name="그룹 29">
                    <a:extLst>
                      <a:ext uri="{FF2B5EF4-FFF2-40B4-BE49-F238E27FC236}">
                        <a16:creationId xmlns:a16="http://schemas.microsoft.com/office/drawing/2014/main" id="{ABD47C43-7EE5-3859-F9F0-7B11CD78C74F}"/>
                      </a:ext>
                    </a:extLst>
                  </p:cNvPr>
                  <p:cNvGrpSpPr/>
                  <p:nvPr/>
                </p:nvGrpSpPr>
                <p:grpSpPr>
                  <a:xfrm>
                    <a:off x="2012111" y="2106739"/>
                    <a:ext cx="6960949" cy="2298397"/>
                    <a:chOff x="2012111" y="2106739"/>
                    <a:chExt cx="6960949" cy="2298397"/>
                  </a:xfrm>
                </p:grpSpPr>
                <p:grpSp>
                  <p:nvGrpSpPr>
                    <p:cNvPr id="33" name="그룹 32">
                      <a:extLst>
                        <a:ext uri="{FF2B5EF4-FFF2-40B4-BE49-F238E27FC236}">
                          <a16:creationId xmlns:a16="http://schemas.microsoft.com/office/drawing/2014/main" id="{9AF8A8EF-906B-F731-155C-47E7EEA112D5}"/>
                        </a:ext>
                      </a:extLst>
                    </p:cNvPr>
                    <p:cNvGrpSpPr>
                      <a:grpSpLocks noChangeAspect="1"/>
                    </p:cNvGrpSpPr>
                    <p:nvPr/>
                  </p:nvGrpSpPr>
                  <p:grpSpPr>
                    <a:xfrm>
                      <a:off x="2610053" y="2241550"/>
                      <a:ext cx="1750484" cy="2146011"/>
                      <a:chOff x="817717" y="2630599"/>
                      <a:chExt cx="2329949" cy="2687739"/>
                    </a:xfrm>
                  </p:grpSpPr>
                  <p:pic>
                    <p:nvPicPr>
                      <p:cNvPr id="40" name="그림 39">
                        <a:extLst>
                          <a:ext uri="{FF2B5EF4-FFF2-40B4-BE49-F238E27FC236}">
                            <a16:creationId xmlns:a16="http://schemas.microsoft.com/office/drawing/2014/main" id="{AF7B98AF-EE05-A116-2216-C515F13CA799}"/>
                          </a:ext>
                        </a:extLst>
                      </p:cNvPr>
                      <p:cNvPicPr>
                        <a:picLocks noChangeAspect="1"/>
                      </p:cNvPicPr>
                      <p:nvPr/>
                    </p:nvPicPr>
                    <p:blipFill rotWithShape="1">
                      <a:blip r:embed="rId5">
                        <a:extLst>
                          <a:ext uri="{28A0092B-C50C-407E-A947-70E740481C1C}">
                            <a14:useLocalDpi xmlns:a14="http://schemas.microsoft.com/office/drawing/2010/main" val="0"/>
                          </a:ext>
                        </a:extLst>
                      </a:blip>
                      <a:srcRect l="18863" t="14937" r="19139" b="16489"/>
                      <a:stretch/>
                    </p:blipFill>
                    <p:spPr>
                      <a:xfrm>
                        <a:off x="817717" y="2630599"/>
                        <a:ext cx="2329949" cy="2687739"/>
                      </a:xfrm>
                      <a:prstGeom prst="rect">
                        <a:avLst/>
                      </a:prstGeom>
                    </p:spPr>
                  </p:pic>
                  <p:sp>
                    <p:nvSpPr>
                      <p:cNvPr id="41" name="화살표: 위쪽 40">
                        <a:extLst>
                          <a:ext uri="{FF2B5EF4-FFF2-40B4-BE49-F238E27FC236}">
                            <a16:creationId xmlns:a16="http://schemas.microsoft.com/office/drawing/2014/main" id="{29238F45-9713-4725-D3BB-65F849E9888D}"/>
                          </a:ext>
                        </a:extLst>
                      </p:cNvPr>
                      <p:cNvSpPr/>
                      <p:nvPr/>
                    </p:nvSpPr>
                    <p:spPr>
                      <a:xfrm>
                        <a:off x="996607" y="2676330"/>
                        <a:ext cx="1967187" cy="2617584"/>
                      </a:xfrm>
                      <a:prstGeom prst="upArrow">
                        <a:avLst>
                          <a:gd name="adj1" fmla="val 100000"/>
                          <a:gd name="adj2" fmla="val 13189"/>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4" name="그림 33">
                      <a:extLst>
                        <a:ext uri="{FF2B5EF4-FFF2-40B4-BE49-F238E27FC236}">
                          <a16:creationId xmlns:a16="http://schemas.microsoft.com/office/drawing/2014/main" id="{62D0D45F-5A99-3352-E8AB-9F9DDA6A1F72}"/>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tretch>
                      <a:fillRect/>
                    </a:stretch>
                  </p:blipFill>
                  <p:spPr>
                    <a:xfrm>
                      <a:off x="5257332" y="2318109"/>
                      <a:ext cx="1758548" cy="2066566"/>
                    </a:xfrm>
                    <a:prstGeom prst="rect">
                      <a:avLst/>
                    </a:prstGeom>
                  </p:spPr>
                </p:pic>
                <p:pic>
                  <p:nvPicPr>
                    <p:cNvPr id="35" name="그림 34">
                      <a:extLst>
                        <a:ext uri="{FF2B5EF4-FFF2-40B4-BE49-F238E27FC236}">
                          <a16:creationId xmlns:a16="http://schemas.microsoft.com/office/drawing/2014/main" id="{ADF7F306-8FD7-199F-492C-36E5B6C0CB96}"/>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val="0"/>
                        </a:ext>
                      </a:extLst>
                    </a:blip>
                    <a:stretch>
                      <a:fillRect/>
                    </a:stretch>
                  </p:blipFill>
                  <p:spPr>
                    <a:xfrm>
                      <a:off x="7206370" y="2318109"/>
                      <a:ext cx="1766690" cy="2087027"/>
                    </a:xfrm>
                    <a:prstGeom prst="rect">
                      <a:avLst/>
                    </a:prstGeom>
                    <a:noFill/>
                  </p:spPr>
                </p:pic>
                <p:sp>
                  <p:nvSpPr>
                    <p:cNvPr id="36" name="TextBox 35">
                      <a:extLst>
                        <a:ext uri="{FF2B5EF4-FFF2-40B4-BE49-F238E27FC236}">
                          <a16:creationId xmlns:a16="http://schemas.microsoft.com/office/drawing/2014/main" id="{82E3B58D-105D-7A84-2B18-93C9872FF38F}"/>
                        </a:ext>
                      </a:extLst>
                    </p:cNvPr>
                    <p:cNvSpPr txBox="1"/>
                    <p:nvPr/>
                  </p:nvSpPr>
                  <p:spPr>
                    <a:xfrm>
                      <a:off x="2012111" y="2106739"/>
                      <a:ext cx="567890" cy="414881"/>
                    </a:xfrm>
                    <a:prstGeom prst="rect">
                      <a:avLst/>
                    </a:prstGeom>
                    <a:noFill/>
                  </p:spPr>
                  <p:txBody>
                    <a:bodyPr wrap="square" rtlCol="0">
                      <a:spAutoFit/>
                    </a:bodyPr>
                    <a:lstStyle/>
                    <a:p>
                      <a:pPr algn="ctr"/>
                      <a:r>
                        <a:rPr lang="en-US" altLang="ko-KR"/>
                        <a:t>(a)</a:t>
                      </a:r>
                      <a:endParaRPr lang="ko-KR" altLang="en-US"/>
                    </a:p>
                  </p:txBody>
                </p:sp>
                <p:sp>
                  <p:nvSpPr>
                    <p:cNvPr id="37" name="TextBox 36">
                      <a:extLst>
                        <a:ext uri="{FF2B5EF4-FFF2-40B4-BE49-F238E27FC236}">
                          <a16:creationId xmlns:a16="http://schemas.microsoft.com/office/drawing/2014/main" id="{B6169BC4-13A5-4F45-9767-5E8A78A41825}"/>
                        </a:ext>
                      </a:extLst>
                    </p:cNvPr>
                    <p:cNvSpPr txBox="1"/>
                    <p:nvPr/>
                  </p:nvSpPr>
                  <p:spPr>
                    <a:xfrm>
                      <a:off x="4696665" y="2110669"/>
                      <a:ext cx="567890" cy="414881"/>
                    </a:xfrm>
                    <a:prstGeom prst="rect">
                      <a:avLst/>
                    </a:prstGeom>
                    <a:noFill/>
                  </p:spPr>
                  <p:txBody>
                    <a:bodyPr wrap="square" rtlCol="0">
                      <a:spAutoFit/>
                    </a:bodyPr>
                    <a:lstStyle/>
                    <a:p>
                      <a:pPr algn="ctr"/>
                      <a:r>
                        <a:rPr lang="en-US" altLang="ko-KR"/>
                        <a:t>(b)</a:t>
                      </a:r>
                      <a:endParaRPr lang="ko-KR" altLang="en-US"/>
                    </a:p>
                  </p:txBody>
                </p:sp>
                <p:sp>
                  <p:nvSpPr>
                    <p:cNvPr id="38" name="화살표: 위쪽 37">
                      <a:extLst>
                        <a:ext uri="{FF2B5EF4-FFF2-40B4-BE49-F238E27FC236}">
                          <a16:creationId xmlns:a16="http://schemas.microsoft.com/office/drawing/2014/main" id="{88F03EE5-0834-BB6D-FABA-C66274FB13F3}"/>
                        </a:ext>
                      </a:extLst>
                    </p:cNvPr>
                    <p:cNvSpPr/>
                    <p:nvPr/>
                  </p:nvSpPr>
                  <p:spPr>
                    <a:xfrm>
                      <a:off x="5403876" y="2383826"/>
                      <a:ext cx="1463588" cy="1973591"/>
                    </a:xfrm>
                    <a:prstGeom prst="upArrow">
                      <a:avLst>
                        <a:gd name="adj1" fmla="val 100000"/>
                        <a:gd name="adj2" fmla="val 52664"/>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화살표: 위쪽 38">
                      <a:extLst>
                        <a:ext uri="{FF2B5EF4-FFF2-40B4-BE49-F238E27FC236}">
                          <a16:creationId xmlns:a16="http://schemas.microsoft.com/office/drawing/2014/main" id="{BA7870BA-E3BA-8B37-94E0-1BE2BA822406}"/>
                        </a:ext>
                      </a:extLst>
                    </p:cNvPr>
                    <p:cNvSpPr/>
                    <p:nvPr/>
                  </p:nvSpPr>
                  <p:spPr>
                    <a:xfrm>
                      <a:off x="7357921" y="2374826"/>
                      <a:ext cx="1463588" cy="1973591"/>
                    </a:xfrm>
                    <a:prstGeom prst="upArrow">
                      <a:avLst>
                        <a:gd name="adj1" fmla="val 100000"/>
                        <a:gd name="adj2" fmla="val 52664"/>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1" name="그림 30">
                    <a:extLst>
                      <a:ext uri="{FF2B5EF4-FFF2-40B4-BE49-F238E27FC236}">
                        <a16:creationId xmlns:a16="http://schemas.microsoft.com/office/drawing/2014/main" id="{BC3F36AE-117D-0A94-0769-790094C9F8BF}"/>
                      </a:ext>
                    </a:extLst>
                  </p:cNvPr>
                  <p:cNvPicPr>
                    <a:picLocks noChangeAspect="1"/>
                  </p:cNvPicPr>
                  <p:nvPr/>
                </p:nvPicPr>
                <p:blipFill>
                  <a:blip r:embed="rId10"/>
                  <a:stretch>
                    <a:fillRect/>
                  </a:stretch>
                </p:blipFill>
                <p:spPr>
                  <a:xfrm>
                    <a:off x="4412888" y="3111567"/>
                    <a:ext cx="691698" cy="1360154"/>
                  </a:xfrm>
                  <a:prstGeom prst="rect">
                    <a:avLst/>
                  </a:prstGeom>
                </p:spPr>
              </p:pic>
              <p:pic>
                <p:nvPicPr>
                  <p:cNvPr id="32" name="그림 31">
                    <a:extLst>
                      <a:ext uri="{FF2B5EF4-FFF2-40B4-BE49-F238E27FC236}">
                        <a16:creationId xmlns:a16="http://schemas.microsoft.com/office/drawing/2014/main" id="{825E830D-332A-D5F2-5382-9C497A71BA3A}"/>
                      </a:ext>
                    </a:extLst>
                  </p:cNvPr>
                  <p:cNvPicPr>
                    <a:picLocks noChangeAspect="1"/>
                  </p:cNvPicPr>
                  <p:nvPr/>
                </p:nvPicPr>
                <p:blipFill>
                  <a:blip r:embed="rId11"/>
                  <a:stretch>
                    <a:fillRect/>
                  </a:stretch>
                </p:blipFill>
                <p:spPr>
                  <a:xfrm>
                    <a:off x="9043971" y="3111567"/>
                    <a:ext cx="650910" cy="1293568"/>
                  </a:xfrm>
                  <a:prstGeom prst="rect">
                    <a:avLst/>
                  </a:prstGeom>
                </p:spPr>
              </p:pic>
            </p:grpSp>
            <p:sp>
              <p:nvSpPr>
                <p:cNvPr id="29" name="타원 28">
                  <a:extLst>
                    <a:ext uri="{FF2B5EF4-FFF2-40B4-BE49-F238E27FC236}">
                      <a16:creationId xmlns:a16="http://schemas.microsoft.com/office/drawing/2014/main" id="{FA852A0D-035D-6177-B2D3-0D87B5ADA28F}"/>
                    </a:ext>
                  </a:extLst>
                </p:cNvPr>
                <p:cNvSpPr/>
                <p:nvPr/>
              </p:nvSpPr>
              <p:spPr>
                <a:xfrm>
                  <a:off x="4479052" y="3635498"/>
                  <a:ext cx="121523" cy="112590"/>
                </a:xfrm>
                <a:prstGeom prst="ellipse">
                  <a:avLst/>
                </a:prstGeom>
                <a:solidFill>
                  <a:schemeClr val="bg1"/>
                </a:solidFill>
                <a:ln w="12700">
                  <a:solidFill>
                    <a:srgbClr val="52525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9CD5AD4F-90BB-B561-91CF-5D1AA8A1BC51}"/>
                  </a:ext>
                </a:extLst>
              </p:cNvPr>
              <p:cNvSpPr txBox="1"/>
              <p:nvPr/>
            </p:nvSpPr>
            <p:spPr>
              <a:xfrm>
                <a:off x="7705828" y="2226084"/>
                <a:ext cx="1215801" cy="246221"/>
              </a:xfrm>
              <a:prstGeom prst="rect">
                <a:avLst/>
              </a:prstGeom>
              <a:noFill/>
            </p:spPr>
            <p:txBody>
              <a:bodyPr wrap="square" rtlCol="0">
                <a:spAutoFit/>
              </a:bodyPr>
              <a:lstStyle/>
              <a:p>
                <a:r>
                  <a:rPr lang="en-US" altLang="ko-KR" sz="1000" b="1"/>
                  <a:t>: Dipole source</a:t>
                </a:r>
                <a:endParaRPr lang="ko-KR" altLang="en-US" sz="1000" b="1"/>
              </a:p>
            </p:txBody>
          </p:sp>
        </p:grpSp>
        <p:sp>
          <p:nvSpPr>
            <p:cNvPr id="6" name="타원 5">
              <a:extLst>
                <a:ext uri="{FF2B5EF4-FFF2-40B4-BE49-F238E27FC236}">
                  <a16:creationId xmlns:a16="http://schemas.microsoft.com/office/drawing/2014/main" id="{3EA7F6C4-D560-753B-BB25-5C6322551F5D}"/>
                </a:ext>
              </a:extLst>
            </p:cNvPr>
            <p:cNvSpPr/>
            <p:nvPr/>
          </p:nvSpPr>
          <p:spPr>
            <a:xfrm>
              <a:off x="6332410" y="3120293"/>
              <a:ext cx="121523" cy="112590"/>
            </a:xfrm>
            <a:prstGeom prst="ellipse">
              <a:avLst/>
            </a:prstGeom>
            <a:solidFill>
              <a:schemeClr val="bg1"/>
            </a:solidFill>
            <a:ln w="12700">
              <a:solidFill>
                <a:srgbClr val="52525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타원 6">
              <a:extLst>
                <a:ext uri="{FF2B5EF4-FFF2-40B4-BE49-F238E27FC236}">
                  <a16:creationId xmlns:a16="http://schemas.microsoft.com/office/drawing/2014/main" id="{E577C1E5-13FD-3B11-9C55-77A0FE94A08C}"/>
                </a:ext>
              </a:extLst>
            </p:cNvPr>
            <p:cNvSpPr/>
            <p:nvPr/>
          </p:nvSpPr>
          <p:spPr>
            <a:xfrm>
              <a:off x="8079287" y="2650371"/>
              <a:ext cx="121523" cy="112590"/>
            </a:xfrm>
            <a:prstGeom prst="ellipse">
              <a:avLst/>
            </a:prstGeom>
            <a:solidFill>
              <a:schemeClr val="bg1"/>
            </a:solidFill>
            <a:ln w="12700">
              <a:solidFill>
                <a:srgbClr val="52525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타원 8">
              <a:extLst>
                <a:ext uri="{FF2B5EF4-FFF2-40B4-BE49-F238E27FC236}">
                  <a16:creationId xmlns:a16="http://schemas.microsoft.com/office/drawing/2014/main" id="{39278AAB-4FAD-A453-CD10-2FD4423FE2CA}"/>
                </a:ext>
              </a:extLst>
            </p:cNvPr>
            <p:cNvSpPr/>
            <p:nvPr/>
          </p:nvSpPr>
          <p:spPr>
            <a:xfrm>
              <a:off x="7615737" y="2291603"/>
              <a:ext cx="121523" cy="112590"/>
            </a:xfrm>
            <a:prstGeom prst="ellipse">
              <a:avLst/>
            </a:prstGeom>
            <a:solidFill>
              <a:schemeClr val="bg1"/>
            </a:solidFill>
            <a:ln w="12700">
              <a:solidFill>
                <a:srgbClr val="52525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319511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26B2BB-23EC-61EA-0A18-110803CC939D}"/>
              </a:ext>
            </a:extLst>
          </p:cNvPr>
          <p:cNvSpPr txBox="1"/>
          <p:nvPr/>
        </p:nvSpPr>
        <p:spPr>
          <a:xfrm>
            <a:off x="1285398" y="216915"/>
            <a:ext cx="6097604" cy="738664"/>
          </a:xfrm>
          <a:prstGeom prst="rect">
            <a:avLst/>
          </a:prstGeom>
          <a:noFill/>
        </p:spPr>
        <p:txBody>
          <a:bodyPr wrap="square">
            <a:spAutoFit/>
          </a:bodyPr>
          <a:lstStyle/>
          <a:p>
            <a:r>
              <a:rPr lang="en-US" altLang="ko-KR" sz="1400" b="1"/>
              <a:t>3. Results and Discussion (Fig.2~4 +a)</a:t>
            </a:r>
          </a:p>
          <a:p>
            <a:pPr marL="800100" lvl="1" indent="-342900">
              <a:buAutoNum type="arabicPeriod"/>
            </a:pPr>
            <a:r>
              <a:rPr lang="ko-KR" altLang="en-US" sz="1400"/>
              <a:t>그래프 결과 설명</a:t>
            </a:r>
            <a:endParaRPr lang="en-US" altLang="ko-KR" sz="1400"/>
          </a:p>
          <a:p>
            <a:pPr marL="800100" lvl="1" indent="-342900">
              <a:buAutoNum type="arabicPeriod"/>
            </a:pPr>
            <a:r>
              <a:rPr lang="ko-KR" altLang="en-US" sz="1400"/>
              <a:t>결과가 나오게 된 원인 설명</a:t>
            </a:r>
            <a:endParaRPr lang="en-US" altLang="ko-KR" sz="1400"/>
          </a:p>
        </p:txBody>
      </p:sp>
      <p:sp>
        <p:nvSpPr>
          <p:cNvPr id="4" name="TextBox 3">
            <a:extLst>
              <a:ext uri="{FF2B5EF4-FFF2-40B4-BE49-F238E27FC236}">
                <a16:creationId xmlns:a16="http://schemas.microsoft.com/office/drawing/2014/main" id="{903E3B3F-2053-3F05-2F34-E980F663A7C8}"/>
              </a:ext>
            </a:extLst>
          </p:cNvPr>
          <p:cNvSpPr txBox="1"/>
          <p:nvPr/>
        </p:nvSpPr>
        <p:spPr>
          <a:xfrm>
            <a:off x="729514" y="1362766"/>
            <a:ext cx="10732972" cy="16730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a:latin typeface="noto"/>
              </a:rPr>
              <a:t>구조를 이루는 물질인 </a:t>
            </a:r>
            <a:r>
              <a:rPr lang="en-US" altLang="ko-KR" sz="1400" err="1">
                <a:latin typeface="noto"/>
              </a:rPr>
              <a:t>GaN</a:t>
            </a:r>
            <a:r>
              <a:rPr lang="ko-KR" altLang="en-US" sz="1400">
                <a:latin typeface="noto"/>
              </a:rPr>
              <a:t>의 굴절률은 외부 공기의 굴절률보다 크다</a:t>
            </a:r>
            <a:r>
              <a:rPr lang="en-US" altLang="ko-KR" sz="1400">
                <a:latin typeface="noto"/>
              </a:rPr>
              <a:t>.</a:t>
            </a:r>
          </a:p>
          <a:p>
            <a:pPr marL="285750" indent="-285750">
              <a:lnSpc>
                <a:spcPct val="150000"/>
              </a:lnSpc>
              <a:buFont typeface="Arial" panose="020B0604020202020204" pitchFamily="34" charset="0"/>
              <a:buChar char="•"/>
            </a:pPr>
            <a:r>
              <a:rPr lang="ko-KR" altLang="en-US" sz="1400">
                <a:latin typeface="noto"/>
              </a:rPr>
              <a:t>이로 인해 </a:t>
            </a:r>
            <a:r>
              <a:rPr lang="en-US" altLang="ko-KR" sz="1400">
                <a:latin typeface="noto"/>
              </a:rPr>
              <a:t>LED </a:t>
            </a:r>
            <a:r>
              <a:rPr lang="ko-KR" altLang="en-US" sz="1400">
                <a:latin typeface="noto"/>
              </a:rPr>
              <a:t>구조가 마치  </a:t>
            </a:r>
            <a:r>
              <a:rPr lang="en-US" altLang="ko-KR" sz="1400">
                <a:latin typeface="noto"/>
              </a:rPr>
              <a:t>waveguide</a:t>
            </a:r>
            <a:r>
              <a:rPr lang="ko-KR" altLang="en-US" sz="1400">
                <a:latin typeface="noto"/>
              </a:rPr>
              <a:t>처럼 작용하게 되어</a:t>
            </a:r>
            <a:r>
              <a:rPr lang="en-US" altLang="ko-KR" sz="1400">
                <a:latin typeface="noto"/>
              </a:rPr>
              <a:t>, </a:t>
            </a:r>
            <a:r>
              <a:rPr lang="ko-KR" altLang="en-US" sz="1400">
                <a:latin typeface="noto"/>
              </a:rPr>
              <a:t>다중모드를 발생 시키게 된다</a:t>
            </a:r>
            <a:r>
              <a:rPr lang="en-US" altLang="ko-KR" sz="1400">
                <a:latin typeface="noto"/>
              </a:rPr>
              <a:t>.</a:t>
            </a:r>
          </a:p>
          <a:p>
            <a:pPr marL="285750" indent="-285750">
              <a:lnSpc>
                <a:spcPct val="150000"/>
              </a:lnSpc>
              <a:buFont typeface="Arial" panose="020B0604020202020204" pitchFamily="34" charset="0"/>
              <a:buChar char="•"/>
            </a:pPr>
            <a:r>
              <a:rPr lang="ko-KR" altLang="en-US" sz="1400">
                <a:latin typeface="noto"/>
              </a:rPr>
              <a:t>이러한 다중모드들은 서로 간의 속도 차로 인해 특정한 </a:t>
            </a:r>
            <a:r>
              <a:rPr lang="en-US" altLang="ko-KR" sz="1400">
                <a:latin typeface="noto"/>
              </a:rPr>
              <a:t>propagation mode</a:t>
            </a:r>
            <a:r>
              <a:rPr lang="ko-KR" altLang="en-US" sz="1400">
                <a:latin typeface="noto"/>
              </a:rPr>
              <a:t>를 형성하게 된다</a:t>
            </a:r>
            <a:r>
              <a:rPr lang="en-US" altLang="ko-KR" sz="1400">
                <a:latin typeface="noto"/>
              </a:rPr>
              <a:t>.</a:t>
            </a:r>
          </a:p>
          <a:p>
            <a:pPr marL="285750" indent="-285750">
              <a:lnSpc>
                <a:spcPct val="150000"/>
              </a:lnSpc>
              <a:buFont typeface="Arial" panose="020B0604020202020204" pitchFamily="34" charset="0"/>
              <a:buChar char="•"/>
            </a:pPr>
            <a:r>
              <a:rPr lang="ko-KR" altLang="en-US" sz="1400">
                <a:latin typeface="noto"/>
              </a:rPr>
              <a:t>빛이 형성된 </a:t>
            </a:r>
            <a:r>
              <a:rPr lang="en-US" altLang="ko-KR" sz="1400">
                <a:latin typeface="noto"/>
              </a:rPr>
              <a:t>propagation mode</a:t>
            </a:r>
            <a:r>
              <a:rPr lang="ko-KR" altLang="en-US" sz="1400">
                <a:latin typeface="noto"/>
              </a:rPr>
              <a:t>와 결합하면 </a:t>
            </a:r>
            <a:r>
              <a:rPr lang="ko-KR" altLang="en-US" sz="1400" err="1">
                <a:latin typeface="noto"/>
              </a:rPr>
              <a:t>나노로드</a:t>
            </a:r>
            <a:r>
              <a:rPr lang="ko-KR" altLang="en-US" sz="1400">
                <a:latin typeface="noto"/>
              </a:rPr>
              <a:t> 구조를 비교적 쉽게 빠져나갈 수 있다</a:t>
            </a:r>
            <a:r>
              <a:rPr lang="en-US" altLang="ko-KR" sz="1400">
                <a:latin typeface="noto"/>
              </a:rPr>
              <a:t>.</a:t>
            </a:r>
          </a:p>
          <a:p>
            <a:pPr marL="285750" indent="-285750">
              <a:lnSpc>
                <a:spcPct val="150000"/>
              </a:lnSpc>
              <a:buFont typeface="Arial" panose="020B0604020202020204" pitchFamily="34" charset="0"/>
              <a:buChar char="•"/>
            </a:pPr>
            <a:r>
              <a:rPr lang="ko-KR" altLang="en-US" sz="1400" err="1">
                <a:latin typeface="noto"/>
              </a:rPr>
              <a:t>다시말해</a:t>
            </a:r>
            <a:r>
              <a:rPr lang="en-US" altLang="ko-KR" sz="1400">
                <a:latin typeface="noto"/>
              </a:rPr>
              <a:t>, Dipole</a:t>
            </a:r>
            <a:r>
              <a:rPr lang="ko-KR" altLang="en-US" sz="1400">
                <a:latin typeface="noto"/>
              </a:rPr>
              <a:t>이 형성된 </a:t>
            </a:r>
            <a:r>
              <a:rPr lang="en-US" altLang="ko-KR" sz="1400">
                <a:latin typeface="noto"/>
              </a:rPr>
              <a:t>mode</a:t>
            </a:r>
            <a:r>
              <a:rPr lang="ko-KR" altLang="en-US" sz="1400">
                <a:latin typeface="noto"/>
              </a:rPr>
              <a:t>의 높은</a:t>
            </a:r>
            <a:r>
              <a:rPr lang="en-US" altLang="ko-KR" sz="1400">
                <a:latin typeface="noto"/>
              </a:rPr>
              <a:t>(or </a:t>
            </a:r>
            <a:r>
              <a:rPr lang="ko-KR" altLang="en-US" sz="1400">
                <a:latin typeface="noto"/>
              </a:rPr>
              <a:t>낮은</a:t>
            </a:r>
            <a:r>
              <a:rPr lang="en-US" altLang="ko-KR" sz="1400">
                <a:latin typeface="noto"/>
              </a:rPr>
              <a:t>) </a:t>
            </a:r>
            <a:r>
              <a:rPr lang="ko-KR" altLang="en-US" sz="1400">
                <a:latin typeface="noto"/>
              </a:rPr>
              <a:t>강도와 일치할 때</a:t>
            </a:r>
            <a:r>
              <a:rPr lang="en-US" altLang="ko-KR" sz="1400">
                <a:latin typeface="noto"/>
              </a:rPr>
              <a:t>, </a:t>
            </a:r>
            <a:r>
              <a:rPr lang="ko-KR" altLang="en-US" sz="1400">
                <a:latin typeface="noto"/>
              </a:rPr>
              <a:t>높은</a:t>
            </a:r>
            <a:r>
              <a:rPr lang="en-US" altLang="ko-KR" sz="1400">
                <a:latin typeface="noto"/>
              </a:rPr>
              <a:t>(or </a:t>
            </a:r>
            <a:r>
              <a:rPr lang="ko-KR" altLang="en-US" sz="1400">
                <a:latin typeface="noto"/>
              </a:rPr>
              <a:t>낮은</a:t>
            </a:r>
            <a:r>
              <a:rPr lang="en-US" altLang="ko-KR" sz="1400">
                <a:latin typeface="noto"/>
              </a:rPr>
              <a:t>) LEE</a:t>
            </a:r>
            <a:r>
              <a:rPr lang="ko-KR" altLang="en-US" sz="1400">
                <a:latin typeface="noto"/>
              </a:rPr>
              <a:t>가 나타나게 된다</a:t>
            </a:r>
            <a:r>
              <a:rPr lang="en-US" altLang="ko-KR" sz="1400">
                <a:latin typeface="noto"/>
              </a:rPr>
              <a:t>.</a:t>
            </a:r>
          </a:p>
        </p:txBody>
      </p:sp>
      <p:sp>
        <p:nvSpPr>
          <p:cNvPr id="5" name="TextBox 4">
            <a:extLst>
              <a:ext uri="{FF2B5EF4-FFF2-40B4-BE49-F238E27FC236}">
                <a16:creationId xmlns:a16="http://schemas.microsoft.com/office/drawing/2014/main" id="{12F4F97D-B1BA-7E3B-3274-D2E346E9066D}"/>
              </a:ext>
            </a:extLst>
          </p:cNvPr>
          <p:cNvSpPr txBox="1"/>
          <p:nvPr/>
        </p:nvSpPr>
        <p:spPr>
          <a:xfrm>
            <a:off x="69850" y="88900"/>
            <a:ext cx="1071704" cy="369332"/>
          </a:xfrm>
          <a:prstGeom prst="rect">
            <a:avLst/>
          </a:prstGeom>
          <a:solidFill>
            <a:srgbClr val="FF0000"/>
          </a:solidFill>
        </p:spPr>
        <p:txBody>
          <a:bodyPr wrap="none" rtlCol="0">
            <a:spAutoFit/>
          </a:bodyPr>
          <a:lstStyle/>
          <a:p>
            <a:r>
              <a:rPr lang="en-US" altLang="ko-KR" b="1"/>
              <a:t>Confirm</a:t>
            </a:r>
            <a:endParaRPr lang="ko-KR" altLang="en-US" b="1"/>
          </a:p>
        </p:txBody>
      </p:sp>
      <p:sp>
        <p:nvSpPr>
          <p:cNvPr id="6" name="TextBox 5">
            <a:extLst>
              <a:ext uri="{FF2B5EF4-FFF2-40B4-BE49-F238E27FC236}">
                <a16:creationId xmlns:a16="http://schemas.microsoft.com/office/drawing/2014/main" id="{53AB9882-3CAB-1606-DCAB-199C0DF37613}"/>
              </a:ext>
            </a:extLst>
          </p:cNvPr>
          <p:cNvSpPr txBox="1"/>
          <p:nvPr/>
        </p:nvSpPr>
        <p:spPr>
          <a:xfrm>
            <a:off x="563573" y="3329293"/>
            <a:ext cx="10866922" cy="167475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a:latin typeface="noto"/>
              </a:rPr>
              <a:t>The variation of the refractive index between </a:t>
            </a:r>
            <a:r>
              <a:rPr lang="en-US" altLang="ko-KR" sz="1400" err="1">
                <a:latin typeface="noto"/>
              </a:rPr>
              <a:t>GaN</a:t>
            </a:r>
            <a:r>
              <a:rPr lang="en-US" altLang="ko-KR" sz="1400">
                <a:latin typeface="noto"/>
              </a:rPr>
              <a:t> and air is significantly large so that multi modes are induced in core-shell nanorod structure as if to be applied from a waveguide. </a:t>
            </a:r>
          </a:p>
          <a:p>
            <a:pPr marL="285750" indent="-285750">
              <a:lnSpc>
                <a:spcPct val="150000"/>
              </a:lnSpc>
              <a:buFont typeface="Arial" panose="020B0604020202020204" pitchFamily="34" charset="0"/>
              <a:buChar char="•"/>
            </a:pPr>
            <a:r>
              <a:rPr lang="en-US" altLang="ko-KR" sz="1400">
                <a:latin typeface="noto"/>
              </a:rPr>
              <a:t>These multi modes lead to the formation of a specific propagating mode owing to the difference in inherent speed.</a:t>
            </a:r>
          </a:p>
          <a:p>
            <a:pPr marL="285750" indent="-285750">
              <a:lnSpc>
                <a:spcPct val="150000"/>
              </a:lnSpc>
              <a:buFont typeface="Arial" panose="020B0604020202020204" pitchFamily="34" charset="0"/>
              <a:buChar char="•"/>
            </a:pPr>
            <a:r>
              <a:rPr lang="en-US" altLang="ko-KR" sz="1400">
                <a:latin typeface="noto"/>
              </a:rPr>
              <a:t>When light is coupled with the propagating mode, it can escape the core-shell nanorod structure relatively easily.</a:t>
            </a:r>
          </a:p>
          <a:p>
            <a:pPr marL="285750" indent="-285750">
              <a:lnSpc>
                <a:spcPct val="150000"/>
              </a:lnSpc>
              <a:buFont typeface="Arial" panose="020B0604020202020204" pitchFamily="34" charset="0"/>
              <a:buChar char="•"/>
            </a:pPr>
            <a:r>
              <a:rPr lang="en-US" altLang="ko-KR" sz="1400">
                <a:latin typeface="noto"/>
              </a:rPr>
              <a:t>In other words, a high(or low) LEE will be measured when the dipole source position coincides with the high or low magnitude of the mode. </a:t>
            </a:r>
          </a:p>
        </p:txBody>
      </p:sp>
    </p:spTree>
    <p:extLst>
      <p:ext uri="{BB962C8B-B14F-4D97-AF65-F5344CB8AC3E}">
        <p14:creationId xmlns:p14="http://schemas.microsoft.com/office/powerpoint/2010/main" val="4033134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26B2BB-23EC-61EA-0A18-110803CC939D}"/>
              </a:ext>
            </a:extLst>
          </p:cNvPr>
          <p:cNvSpPr txBox="1"/>
          <p:nvPr/>
        </p:nvSpPr>
        <p:spPr>
          <a:xfrm>
            <a:off x="1285398" y="216915"/>
            <a:ext cx="6097604" cy="738664"/>
          </a:xfrm>
          <a:prstGeom prst="rect">
            <a:avLst/>
          </a:prstGeom>
          <a:noFill/>
        </p:spPr>
        <p:txBody>
          <a:bodyPr wrap="square">
            <a:spAutoFit/>
          </a:bodyPr>
          <a:lstStyle/>
          <a:p>
            <a:r>
              <a:rPr lang="en-US" altLang="ko-KR" sz="1400" b="1"/>
              <a:t>3. Results and Discussion (Fig.2~4 +a)</a:t>
            </a:r>
          </a:p>
          <a:p>
            <a:pPr marL="800100" lvl="1" indent="-342900">
              <a:buAutoNum type="arabicPeriod"/>
            </a:pPr>
            <a:r>
              <a:rPr lang="ko-KR" altLang="en-US" sz="1400"/>
              <a:t>그래프 결과 설명</a:t>
            </a:r>
            <a:endParaRPr lang="en-US" altLang="ko-KR" sz="1400"/>
          </a:p>
          <a:p>
            <a:pPr marL="800100" lvl="1" indent="-342900">
              <a:buAutoNum type="arabicPeriod"/>
            </a:pPr>
            <a:r>
              <a:rPr lang="ko-KR" altLang="en-US" sz="1400"/>
              <a:t>결과가 나오게 된 원인 설명</a:t>
            </a:r>
            <a:endParaRPr lang="en-US" altLang="ko-KR" sz="1400"/>
          </a:p>
        </p:txBody>
      </p:sp>
      <p:sp>
        <p:nvSpPr>
          <p:cNvPr id="4" name="TextBox 3">
            <a:extLst>
              <a:ext uri="{FF2B5EF4-FFF2-40B4-BE49-F238E27FC236}">
                <a16:creationId xmlns:a16="http://schemas.microsoft.com/office/drawing/2014/main" id="{903E3B3F-2053-3F05-2F34-E980F663A7C8}"/>
              </a:ext>
            </a:extLst>
          </p:cNvPr>
          <p:cNvSpPr txBox="1"/>
          <p:nvPr/>
        </p:nvSpPr>
        <p:spPr>
          <a:xfrm>
            <a:off x="729514" y="1061106"/>
            <a:ext cx="10732972" cy="2321085"/>
          </a:xfrm>
          <a:prstGeom prst="rect">
            <a:avLst/>
          </a:prstGeom>
          <a:noFill/>
        </p:spPr>
        <p:txBody>
          <a:bodyPr wrap="square" rtlCol="0">
            <a:spAutoFit/>
          </a:bodyPr>
          <a:lstStyle/>
          <a:p>
            <a:pPr>
              <a:lnSpc>
                <a:spcPct val="150000"/>
              </a:lnSpc>
            </a:pPr>
            <a:endParaRPr lang="en-US" altLang="ko-KR" sz="1400">
              <a:latin typeface="noto"/>
            </a:endParaRPr>
          </a:p>
          <a:p>
            <a:pPr marL="285750" indent="-285750">
              <a:lnSpc>
                <a:spcPct val="150000"/>
              </a:lnSpc>
              <a:buFont typeface="Arial" panose="020B0604020202020204" pitchFamily="34" charset="0"/>
              <a:buChar char="•"/>
            </a:pPr>
            <a:r>
              <a:rPr lang="en-US" altLang="ko-KR" sz="1400">
                <a:solidFill>
                  <a:srgbClr val="FF0000"/>
                </a:solidFill>
                <a:latin typeface="noto"/>
              </a:rPr>
              <a:t>Fig5.a</a:t>
            </a:r>
            <a:r>
              <a:rPr lang="ko-KR" altLang="en-US" sz="1400">
                <a:latin typeface="noto"/>
              </a:rPr>
              <a:t>는 </a:t>
            </a:r>
            <a:r>
              <a:rPr lang="en-US" altLang="ko-KR" sz="1400">
                <a:latin typeface="noto"/>
              </a:rPr>
              <a:t>dipole</a:t>
            </a:r>
            <a:r>
              <a:rPr lang="ko-KR" altLang="en-US" sz="1400">
                <a:latin typeface="noto"/>
              </a:rPr>
              <a:t>이 </a:t>
            </a:r>
            <a:r>
              <a:rPr lang="en-US" altLang="ko-KR" sz="1400">
                <a:latin typeface="noto"/>
              </a:rPr>
              <a:t>sidewall</a:t>
            </a:r>
            <a:r>
              <a:rPr lang="ko-KR" altLang="en-US" sz="1400">
                <a:latin typeface="noto"/>
              </a:rPr>
              <a:t>에 있을 때 형성된 전기장 세기 분포를 </a:t>
            </a:r>
            <a:r>
              <a:rPr lang="en-US" altLang="ko-KR" sz="1400">
                <a:latin typeface="noto"/>
              </a:rPr>
              <a:t>YZ </a:t>
            </a:r>
            <a:r>
              <a:rPr lang="ko-KR" altLang="en-US" sz="1400">
                <a:latin typeface="noto"/>
              </a:rPr>
              <a:t>평면에서 바라본 모습으로</a:t>
            </a:r>
            <a:r>
              <a:rPr lang="en-US" altLang="ko-KR" sz="1400">
                <a:latin typeface="noto"/>
              </a:rPr>
              <a:t>, z</a:t>
            </a:r>
            <a:r>
              <a:rPr lang="ko-KR" altLang="en-US" sz="1400">
                <a:latin typeface="noto"/>
              </a:rPr>
              <a:t>축 방향을 따라 형성된 </a:t>
            </a:r>
            <a:r>
              <a:rPr lang="en-US" altLang="ko-KR" sz="1400">
                <a:latin typeface="noto"/>
              </a:rPr>
              <a:t>propagation</a:t>
            </a:r>
            <a:r>
              <a:rPr lang="ko-KR" altLang="en-US" sz="1400">
                <a:latin typeface="noto"/>
              </a:rPr>
              <a:t> </a:t>
            </a:r>
            <a:r>
              <a:rPr lang="en-US" altLang="ko-KR" sz="1400">
                <a:latin typeface="noto"/>
              </a:rPr>
              <a:t>mode</a:t>
            </a:r>
            <a:r>
              <a:rPr lang="ko-KR" altLang="en-US" sz="1400">
                <a:latin typeface="noto"/>
              </a:rPr>
              <a:t>의 모습을 나타낸다</a:t>
            </a:r>
            <a:r>
              <a:rPr lang="en-US" altLang="ko-KR" sz="1400">
                <a:latin typeface="noto"/>
              </a:rPr>
              <a:t>.</a:t>
            </a:r>
          </a:p>
          <a:p>
            <a:pPr marL="285750" indent="-285750">
              <a:lnSpc>
                <a:spcPct val="150000"/>
              </a:lnSpc>
              <a:buFont typeface="Arial" panose="020B0604020202020204" pitchFamily="34" charset="0"/>
              <a:buChar char="•"/>
            </a:pPr>
            <a:r>
              <a:rPr lang="ko-KR" altLang="en-US" sz="1400">
                <a:latin typeface="noto"/>
              </a:rPr>
              <a:t>이 </a:t>
            </a:r>
            <a:r>
              <a:rPr lang="en-US" altLang="ko-KR" sz="1400">
                <a:latin typeface="noto"/>
              </a:rPr>
              <a:t>propagation mode</a:t>
            </a:r>
            <a:r>
              <a:rPr lang="ko-KR" altLang="en-US" sz="1400">
                <a:latin typeface="noto"/>
              </a:rPr>
              <a:t>는 </a:t>
            </a:r>
            <a:r>
              <a:rPr lang="en-US" altLang="ko-KR" sz="1400">
                <a:latin typeface="noto"/>
              </a:rPr>
              <a:t>z</a:t>
            </a:r>
            <a:r>
              <a:rPr lang="ko-KR" altLang="en-US" sz="1400">
                <a:latin typeface="noto"/>
              </a:rPr>
              <a:t>축 방향을 따라 세기가 강한 영역과 세기가 약한 영역이 반복적으로 나타나는 특징을 가진다</a:t>
            </a:r>
            <a:r>
              <a:rPr lang="en-US" altLang="ko-KR" sz="1400">
                <a:latin typeface="noto"/>
              </a:rPr>
              <a:t>.</a:t>
            </a:r>
          </a:p>
          <a:p>
            <a:pPr marL="285750" indent="-285750">
              <a:lnSpc>
                <a:spcPct val="150000"/>
              </a:lnSpc>
              <a:buFont typeface="Arial" panose="020B0604020202020204" pitchFamily="34" charset="0"/>
              <a:buChar char="•"/>
            </a:pPr>
            <a:r>
              <a:rPr lang="ko-KR" altLang="en-US" sz="1400">
                <a:latin typeface="noto"/>
              </a:rPr>
              <a:t>이로 인해 </a:t>
            </a:r>
            <a:r>
              <a:rPr lang="en-US" altLang="ko-KR" sz="1400">
                <a:solidFill>
                  <a:srgbClr val="FF0000"/>
                </a:solidFill>
                <a:latin typeface="noto"/>
              </a:rPr>
              <a:t>Fig4.a</a:t>
            </a:r>
            <a:r>
              <a:rPr lang="ko-KR" altLang="en-US" sz="1400">
                <a:latin typeface="noto"/>
              </a:rPr>
              <a:t>에서 </a:t>
            </a:r>
            <a:r>
              <a:rPr lang="en-US" altLang="ko-KR" sz="1400">
                <a:latin typeface="noto"/>
              </a:rPr>
              <a:t>dipole</a:t>
            </a:r>
            <a:r>
              <a:rPr lang="ko-KR" altLang="en-US" sz="1400">
                <a:latin typeface="noto"/>
              </a:rPr>
              <a:t>의 위치 변화에 따라 </a:t>
            </a:r>
            <a:r>
              <a:rPr lang="en-US" altLang="ko-KR" sz="1400">
                <a:latin typeface="noto"/>
              </a:rPr>
              <a:t>LEE</a:t>
            </a:r>
            <a:r>
              <a:rPr lang="ko-KR" altLang="en-US" sz="1400">
                <a:latin typeface="noto"/>
              </a:rPr>
              <a:t>가 증가와 감소를 반복하게 되었다</a:t>
            </a:r>
            <a:r>
              <a:rPr lang="en-US" altLang="ko-KR" sz="1400">
                <a:latin typeface="noto"/>
              </a:rPr>
              <a:t>.</a:t>
            </a:r>
            <a:endParaRPr lang="en-US" altLang="ko-KR" sz="1400">
              <a:solidFill>
                <a:srgbClr val="FF0000"/>
              </a:solidFill>
              <a:latin typeface="noto"/>
            </a:endParaRPr>
          </a:p>
          <a:p>
            <a:pPr marL="285750" indent="-285750">
              <a:lnSpc>
                <a:spcPct val="150000"/>
              </a:lnSpc>
              <a:buFont typeface="Arial" panose="020B0604020202020204" pitchFamily="34" charset="0"/>
              <a:buChar char="•"/>
            </a:pPr>
            <a:r>
              <a:rPr lang="ko-KR" altLang="en-US" sz="1400" strike="sngStrike">
                <a:latin typeface="noto"/>
              </a:rPr>
              <a:t>그러나 </a:t>
            </a:r>
            <a:r>
              <a:rPr lang="en-US" altLang="ko-KR" sz="1400" strike="sngStrike" err="1">
                <a:latin typeface="noto"/>
              </a:rPr>
              <a:t>GaN</a:t>
            </a:r>
            <a:r>
              <a:rPr lang="ko-KR" altLang="en-US" sz="1400" strike="sngStrike">
                <a:latin typeface="noto"/>
              </a:rPr>
              <a:t>와 공기 사이의 굴절률 차이가 실제 </a:t>
            </a:r>
            <a:r>
              <a:rPr lang="en-US" altLang="ko-KR" sz="1400" strike="sngStrike">
                <a:latin typeface="noto"/>
              </a:rPr>
              <a:t>waveguide</a:t>
            </a:r>
            <a:r>
              <a:rPr lang="ko-KR" altLang="en-US" sz="1400" strike="sngStrike">
                <a:latin typeface="noto"/>
              </a:rPr>
              <a:t>보다는 작기 때문에 </a:t>
            </a:r>
            <a:r>
              <a:rPr lang="en-US" altLang="ko-KR" sz="1400" strike="sngStrike">
                <a:latin typeface="noto"/>
              </a:rPr>
              <a:t>LEE</a:t>
            </a:r>
            <a:r>
              <a:rPr lang="ko-KR" altLang="en-US" sz="1400" strike="sngStrike">
                <a:latin typeface="noto"/>
              </a:rPr>
              <a:t>의 차이가 크게 나타나지는 않는다</a:t>
            </a:r>
            <a:r>
              <a:rPr lang="en-US" altLang="ko-KR" sz="1400" strike="sngStrike">
                <a:latin typeface="noto"/>
              </a:rPr>
              <a:t>.</a:t>
            </a:r>
          </a:p>
          <a:p>
            <a:pPr marL="285750" indent="-285750">
              <a:lnSpc>
                <a:spcPct val="150000"/>
              </a:lnSpc>
              <a:buFont typeface="Arial" panose="020B0604020202020204" pitchFamily="34" charset="0"/>
              <a:buChar char="•"/>
            </a:pPr>
            <a:endParaRPr lang="en-US" altLang="ko-KR" sz="1400">
              <a:latin typeface="noto"/>
            </a:endParaRPr>
          </a:p>
        </p:txBody>
      </p:sp>
      <p:sp>
        <p:nvSpPr>
          <p:cNvPr id="5" name="TextBox 4">
            <a:extLst>
              <a:ext uri="{FF2B5EF4-FFF2-40B4-BE49-F238E27FC236}">
                <a16:creationId xmlns:a16="http://schemas.microsoft.com/office/drawing/2014/main" id="{12F4F97D-B1BA-7E3B-3274-D2E346E9066D}"/>
              </a:ext>
            </a:extLst>
          </p:cNvPr>
          <p:cNvSpPr txBox="1"/>
          <p:nvPr/>
        </p:nvSpPr>
        <p:spPr>
          <a:xfrm>
            <a:off x="69850" y="88900"/>
            <a:ext cx="1071704" cy="369332"/>
          </a:xfrm>
          <a:prstGeom prst="rect">
            <a:avLst/>
          </a:prstGeom>
          <a:solidFill>
            <a:srgbClr val="FF0000"/>
          </a:solidFill>
        </p:spPr>
        <p:txBody>
          <a:bodyPr wrap="none" rtlCol="0">
            <a:spAutoFit/>
          </a:bodyPr>
          <a:lstStyle/>
          <a:p>
            <a:r>
              <a:rPr lang="en-US" altLang="ko-KR" b="1"/>
              <a:t>Confirm</a:t>
            </a:r>
            <a:endParaRPr lang="ko-KR" altLang="en-US" b="1"/>
          </a:p>
        </p:txBody>
      </p:sp>
      <p:sp>
        <p:nvSpPr>
          <p:cNvPr id="6" name="TextBox 5">
            <a:extLst>
              <a:ext uri="{FF2B5EF4-FFF2-40B4-BE49-F238E27FC236}">
                <a16:creationId xmlns:a16="http://schemas.microsoft.com/office/drawing/2014/main" id="{18B5DC4D-8A7F-DE52-062C-DE407385AD4D}"/>
              </a:ext>
            </a:extLst>
          </p:cNvPr>
          <p:cNvSpPr txBox="1"/>
          <p:nvPr/>
        </p:nvSpPr>
        <p:spPr>
          <a:xfrm>
            <a:off x="563573" y="3329293"/>
            <a:ext cx="10866922" cy="199791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a:latin typeface="noto"/>
              </a:rPr>
              <a:t>For Fig5.a, a profile of the electric field distribution on the YZ plane is to emerge with the propagation mode when the dipole is situated in the sidewall.</a:t>
            </a:r>
          </a:p>
          <a:p>
            <a:pPr marL="285750" indent="-285750">
              <a:lnSpc>
                <a:spcPct val="150000"/>
              </a:lnSpc>
              <a:buFont typeface="Arial" panose="020B0604020202020204" pitchFamily="34" charset="0"/>
              <a:buChar char="•"/>
            </a:pPr>
            <a:r>
              <a:rPr lang="en-US" altLang="ko-KR" sz="1400">
                <a:latin typeface="noto"/>
              </a:rPr>
              <a:t>The propagation mode tends to characterize a periodical configuration with intense domains and vague domains, resulting in the fluctuation of the averaged LEE for the z-direction as above mentioned in Fig4.a.</a:t>
            </a:r>
          </a:p>
          <a:p>
            <a:pPr marL="285750" indent="-285750">
              <a:lnSpc>
                <a:spcPct val="150000"/>
              </a:lnSpc>
              <a:buFont typeface="Arial" panose="020B0604020202020204" pitchFamily="34" charset="0"/>
              <a:buChar char="•"/>
            </a:pPr>
            <a:r>
              <a:rPr lang="en-US" altLang="ko-KR" sz="1400" strike="sngStrike">
                <a:latin typeface="noto"/>
              </a:rPr>
              <a:t>However, the propagation mode cannot influence the measured LEE considerably because of the lower difference between the </a:t>
            </a:r>
            <a:r>
              <a:rPr lang="en-US" altLang="ko-KR" sz="1400" strike="sngStrike" err="1">
                <a:latin typeface="noto"/>
              </a:rPr>
              <a:t>GaN</a:t>
            </a:r>
            <a:r>
              <a:rPr lang="en-US" altLang="ko-KR" sz="1400" strike="sngStrike">
                <a:latin typeface="noto"/>
              </a:rPr>
              <a:t> and air than in a real waveguide.</a:t>
            </a:r>
          </a:p>
        </p:txBody>
      </p:sp>
    </p:spTree>
    <p:extLst>
      <p:ext uri="{BB962C8B-B14F-4D97-AF65-F5344CB8AC3E}">
        <p14:creationId xmlns:p14="http://schemas.microsoft.com/office/powerpoint/2010/main" val="4169373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5A614B0-77EE-0C56-F27C-F82812B9D439}"/>
              </a:ext>
            </a:extLst>
          </p:cNvPr>
          <p:cNvSpPr txBox="1"/>
          <p:nvPr/>
        </p:nvSpPr>
        <p:spPr>
          <a:xfrm>
            <a:off x="505366" y="20608"/>
            <a:ext cx="9410218" cy="307777"/>
          </a:xfrm>
          <a:prstGeom prst="rect">
            <a:avLst/>
          </a:prstGeom>
          <a:noFill/>
        </p:spPr>
        <p:txBody>
          <a:bodyPr wrap="square" rtlCol="0">
            <a:spAutoFit/>
          </a:bodyPr>
          <a:lstStyle/>
          <a:p>
            <a:pPr marL="285750" indent="-285750">
              <a:buFont typeface="Arial" panose="020B0604020202020204" pitchFamily="34" charset="0"/>
              <a:buChar char="•"/>
            </a:pPr>
            <a:r>
              <a:rPr lang="en-US" altLang="ko-KR" sz="1400" b="1"/>
              <a:t>Abstract</a:t>
            </a:r>
            <a:endParaRPr lang="en-US" altLang="ko-KR" sz="1400"/>
          </a:p>
        </p:txBody>
      </p:sp>
      <p:sp>
        <p:nvSpPr>
          <p:cNvPr id="4" name="TextBox 3">
            <a:extLst>
              <a:ext uri="{FF2B5EF4-FFF2-40B4-BE49-F238E27FC236}">
                <a16:creationId xmlns:a16="http://schemas.microsoft.com/office/drawing/2014/main" id="{B6944967-EFFD-32EF-499E-C3C4762F600B}"/>
              </a:ext>
            </a:extLst>
          </p:cNvPr>
          <p:cNvSpPr txBox="1"/>
          <p:nvPr/>
        </p:nvSpPr>
        <p:spPr>
          <a:xfrm>
            <a:off x="505366" y="2889243"/>
            <a:ext cx="11879086" cy="1674754"/>
          </a:xfrm>
          <a:prstGeom prst="rect">
            <a:avLst/>
          </a:prstGeom>
          <a:noFill/>
        </p:spPr>
        <p:txBody>
          <a:bodyPr wrap="square" rtlCol="0">
            <a:spAutoFit/>
          </a:bodyPr>
          <a:lstStyle/>
          <a:p>
            <a:pPr>
              <a:lnSpc>
                <a:spcPct val="150000"/>
              </a:lnSpc>
            </a:pPr>
            <a:r>
              <a:rPr lang="en-US" altLang="ko-KR" sz="1400">
                <a:latin typeface="noto"/>
              </a:rPr>
              <a:t>We present a detailed analysis of the light extraction efficiency (LEE) of the core-shell nanorod LED using finite-difference time-domain (FDTD) simulations. The LEE was found to have a deep dependence on source positions and polarization directions as the LEE is calculated  for every x and z position inside the core-shell nanorod structure. In particular, based on the upper part (Pyramid) and the lower part (Sidewall) of the core-shell nanorod, the LEE is different in a Pyramid or Sidewall owing to total internal reflection (TIR) and the creation of modes. </a:t>
            </a:r>
            <a:r>
              <a:rPr lang="en-US" altLang="ko-KR" sz="1400" b="0" i="0">
                <a:effectLst/>
                <a:latin typeface="noto"/>
              </a:rPr>
              <a:t>The averaged LEE of core-shell nanorod LED is also simulated as the varied p-</a:t>
            </a:r>
            <a:r>
              <a:rPr lang="en-US" altLang="ko-KR" sz="1400" b="0" i="0" err="1">
                <a:effectLst/>
                <a:latin typeface="noto"/>
              </a:rPr>
              <a:t>GaN</a:t>
            </a:r>
            <a:r>
              <a:rPr lang="en-US" altLang="ko-KR" sz="1400" b="0" i="0">
                <a:effectLst/>
                <a:latin typeface="noto"/>
              </a:rPr>
              <a:t> thickness, n-</a:t>
            </a:r>
            <a:r>
              <a:rPr lang="en-US" altLang="ko-KR" sz="1400" b="0" i="0" err="1">
                <a:effectLst/>
                <a:latin typeface="noto"/>
              </a:rPr>
              <a:t>GaN</a:t>
            </a:r>
            <a:r>
              <a:rPr lang="en-US" altLang="ko-KR" sz="1400" b="0" i="0">
                <a:effectLst/>
                <a:latin typeface="noto"/>
              </a:rPr>
              <a:t> thickness, and height, implying that the optimum structural parameters can be obtained.</a:t>
            </a:r>
          </a:p>
        </p:txBody>
      </p:sp>
    </p:spTree>
    <p:extLst>
      <p:ext uri="{BB962C8B-B14F-4D97-AF65-F5344CB8AC3E}">
        <p14:creationId xmlns:p14="http://schemas.microsoft.com/office/powerpoint/2010/main" val="6400039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26B2BB-23EC-61EA-0A18-110803CC939D}"/>
              </a:ext>
            </a:extLst>
          </p:cNvPr>
          <p:cNvSpPr txBox="1"/>
          <p:nvPr/>
        </p:nvSpPr>
        <p:spPr>
          <a:xfrm>
            <a:off x="276726" y="216915"/>
            <a:ext cx="6097604" cy="738664"/>
          </a:xfrm>
          <a:prstGeom prst="rect">
            <a:avLst/>
          </a:prstGeom>
          <a:noFill/>
        </p:spPr>
        <p:txBody>
          <a:bodyPr wrap="square">
            <a:spAutoFit/>
          </a:bodyPr>
          <a:lstStyle/>
          <a:p>
            <a:r>
              <a:rPr lang="en-US" altLang="ko-KR" sz="1400" b="1"/>
              <a:t>3. Results and Discussion (Fig.2~4 +a)</a:t>
            </a:r>
          </a:p>
          <a:p>
            <a:pPr marL="800100" lvl="1" indent="-342900">
              <a:buAutoNum type="arabicPeriod"/>
            </a:pPr>
            <a:r>
              <a:rPr lang="ko-KR" altLang="en-US" sz="1400"/>
              <a:t>그래프 결과 설명</a:t>
            </a:r>
            <a:endParaRPr lang="en-US" altLang="ko-KR" sz="1400"/>
          </a:p>
          <a:p>
            <a:pPr marL="800100" lvl="1" indent="-342900">
              <a:buAutoNum type="arabicPeriod"/>
            </a:pPr>
            <a:r>
              <a:rPr lang="ko-KR" altLang="en-US" sz="1400"/>
              <a:t>결과가 나오게 된 원인 설명</a:t>
            </a:r>
            <a:endParaRPr lang="en-US" altLang="ko-KR" sz="140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03E3B3F-2053-3F05-2F34-E980F663A7C8}"/>
                  </a:ext>
                </a:extLst>
              </p:cNvPr>
              <p:cNvSpPr txBox="1"/>
              <p:nvPr/>
            </p:nvSpPr>
            <p:spPr>
              <a:xfrm>
                <a:off x="591953" y="1446024"/>
                <a:ext cx="11008094" cy="16730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a:solidFill>
                      <a:srgbClr val="FF0000"/>
                    </a:solidFill>
                    <a:latin typeface="noto"/>
                  </a:rPr>
                  <a:t>Fig5.b</a:t>
                </a:r>
                <a:r>
                  <a:rPr lang="ko-KR" altLang="en-US" sz="1400">
                    <a:latin typeface="noto"/>
                  </a:rPr>
                  <a:t>는 각각 </a:t>
                </a:r>
                <a:r>
                  <a:rPr lang="en-US" altLang="ko-KR" sz="1400">
                    <a:latin typeface="noto"/>
                  </a:rPr>
                  <a:t>dipole</a:t>
                </a:r>
                <a:r>
                  <a:rPr lang="ko-KR" altLang="en-US" sz="1400">
                    <a:latin typeface="noto"/>
                  </a:rPr>
                  <a:t>의 위치가 </a:t>
                </a:r>
                <a:r>
                  <a:rPr lang="en-US" altLang="ko-KR" sz="1400">
                    <a:latin typeface="noto"/>
                  </a:rPr>
                  <a:t>pyramid</a:t>
                </a:r>
                <a:r>
                  <a:rPr lang="ko-KR" altLang="en-US" sz="1400">
                    <a:latin typeface="noto"/>
                  </a:rPr>
                  <a:t>의 아래부분</a:t>
                </a:r>
                <a:r>
                  <a:rPr lang="en-US" altLang="ko-KR" sz="1400">
                    <a:latin typeface="noto"/>
                  </a:rPr>
                  <a:t>(z=4.22</a:t>
                </a:r>
                <a14:m>
                  <m:oMath xmlns:m="http://schemas.openxmlformats.org/officeDocument/2006/math">
                    <m:r>
                      <a:rPr lang="ko-KR" altLang="en-US" sz="1400" i="1" smtClean="0">
                        <a:latin typeface="Cambria Math" panose="02040503050406030204" pitchFamily="18" charset="0"/>
                      </a:rPr>
                      <m:t>𝜇</m:t>
                    </m:r>
                  </m:oMath>
                </a14:m>
                <a:r>
                  <a:rPr lang="en-US" altLang="ko-KR" sz="1400">
                    <a:latin typeface="noto"/>
                  </a:rPr>
                  <a:t>m)</a:t>
                </a:r>
                <a:r>
                  <a:rPr lang="ko-KR" altLang="en-US" sz="1400">
                    <a:latin typeface="noto"/>
                  </a:rPr>
                  <a:t>에 위치할 때와 꼭대기 부근</a:t>
                </a:r>
                <a:r>
                  <a:rPr lang="en-US" altLang="ko-KR" sz="1400">
                    <a:latin typeface="noto"/>
                  </a:rPr>
                  <a:t>(z=4.49</a:t>
                </a:r>
                <a14:m>
                  <m:oMath xmlns:m="http://schemas.openxmlformats.org/officeDocument/2006/math">
                    <m:r>
                      <a:rPr lang="ko-KR" altLang="en-US" sz="1400" i="1">
                        <a:latin typeface="Cambria Math" panose="02040503050406030204" pitchFamily="18" charset="0"/>
                      </a:rPr>
                      <m:t>𝜇</m:t>
                    </m:r>
                  </m:oMath>
                </a14:m>
                <a:r>
                  <a:rPr lang="en-US" altLang="ko-KR" sz="1400">
                    <a:latin typeface="noto"/>
                  </a:rPr>
                  <a:t>m)</a:t>
                </a:r>
                <a:r>
                  <a:rPr lang="ko-KR" altLang="en-US" sz="1400">
                    <a:latin typeface="noto"/>
                  </a:rPr>
                  <a:t>에 위치할 때 전기장 강도 분포를 </a:t>
                </a:r>
                <a:r>
                  <a:rPr lang="en-US" altLang="ko-KR" sz="1400" err="1">
                    <a:latin typeface="noto"/>
                  </a:rPr>
                  <a:t>xz</a:t>
                </a:r>
                <a:r>
                  <a:rPr lang="ko-KR" altLang="en-US" sz="1400">
                    <a:latin typeface="noto"/>
                  </a:rPr>
                  <a:t>평면 방향에서 바라본 모습이다</a:t>
                </a:r>
                <a:r>
                  <a:rPr lang="en-US" altLang="ko-KR" sz="1400">
                    <a:latin typeface="noto"/>
                  </a:rPr>
                  <a:t>.</a:t>
                </a:r>
                <a:endParaRPr lang="en-US" altLang="ko-KR" sz="1400">
                  <a:solidFill>
                    <a:srgbClr val="FF0000"/>
                  </a:solidFill>
                  <a:latin typeface="noto"/>
                </a:endParaRPr>
              </a:p>
              <a:p>
                <a:pPr marL="285750" indent="-285750">
                  <a:lnSpc>
                    <a:spcPct val="150000"/>
                  </a:lnSpc>
                  <a:buFont typeface="Arial" panose="020B0604020202020204" pitchFamily="34" charset="0"/>
                  <a:buChar char="•"/>
                </a:pPr>
                <a:r>
                  <a:rPr lang="en-US" altLang="ko-KR" sz="1400">
                    <a:latin typeface="noto"/>
                  </a:rPr>
                  <a:t>Dipole</a:t>
                </a:r>
                <a:r>
                  <a:rPr lang="ko-KR" altLang="en-US" sz="1400">
                    <a:latin typeface="noto"/>
                  </a:rPr>
                  <a:t>의 위치가 아래에 위치할 때에는 빛이 </a:t>
                </a:r>
                <a:r>
                  <a:rPr lang="en-US" altLang="ko-KR" sz="1400">
                    <a:latin typeface="noto"/>
                  </a:rPr>
                  <a:t>pyramid</a:t>
                </a:r>
                <a:r>
                  <a:rPr lang="ko-KR" altLang="en-US" sz="1400">
                    <a:latin typeface="noto"/>
                  </a:rPr>
                  <a:t>구조 전체와 </a:t>
                </a:r>
                <a:r>
                  <a:rPr lang="en-US" altLang="ko-KR" sz="1400">
                    <a:latin typeface="noto"/>
                  </a:rPr>
                  <a:t>sidewall</a:t>
                </a:r>
                <a:r>
                  <a:rPr lang="ko-KR" altLang="en-US" sz="1400">
                    <a:latin typeface="noto"/>
                  </a:rPr>
                  <a:t>의 윗부분을 통해 빠져나감을 확인할 수 있지만</a:t>
                </a:r>
                <a:r>
                  <a:rPr lang="en-US" altLang="ko-KR" sz="1400">
                    <a:latin typeface="noto"/>
                  </a:rPr>
                  <a:t>, </a:t>
                </a:r>
                <a:r>
                  <a:rPr lang="ko-KR" altLang="en-US" sz="1400">
                    <a:latin typeface="noto"/>
                  </a:rPr>
                  <a:t>꼭대기 부근에 위치할 때에는 </a:t>
                </a:r>
                <a:r>
                  <a:rPr lang="en-US" altLang="ko-KR" sz="1400">
                    <a:latin typeface="noto"/>
                  </a:rPr>
                  <a:t>pyramid </a:t>
                </a:r>
                <a:r>
                  <a:rPr lang="ko-KR" altLang="en-US" sz="1400">
                    <a:latin typeface="noto"/>
                  </a:rPr>
                  <a:t>구조의 꼭대기 부근을 통해서만 빠져나가고 그 아래는 대부분 구조 내에 갇히게 됨을 볼 수 있다</a:t>
                </a:r>
                <a:r>
                  <a:rPr lang="en-US" altLang="ko-KR" sz="1400">
                    <a:latin typeface="noto"/>
                  </a:rPr>
                  <a:t>.</a:t>
                </a:r>
              </a:p>
              <a:p>
                <a:pPr marL="285750" indent="-285750">
                  <a:lnSpc>
                    <a:spcPct val="150000"/>
                  </a:lnSpc>
                  <a:buFont typeface="Arial" panose="020B0604020202020204" pitchFamily="34" charset="0"/>
                  <a:buChar char="•"/>
                </a:pPr>
                <a:r>
                  <a:rPr lang="ko-KR" altLang="en-US" sz="1400">
                    <a:latin typeface="noto"/>
                  </a:rPr>
                  <a:t>그 이유는 </a:t>
                </a:r>
                <a:r>
                  <a:rPr lang="en-US" altLang="ko-KR" sz="1400">
                    <a:latin typeface="noto"/>
                  </a:rPr>
                  <a:t>dipole</a:t>
                </a:r>
                <a:r>
                  <a:rPr lang="ko-KR" altLang="en-US" sz="1400">
                    <a:latin typeface="noto"/>
                  </a:rPr>
                  <a:t>의 위치가 </a:t>
                </a:r>
                <a:r>
                  <a:rPr lang="en-US" altLang="ko-KR" sz="1400">
                    <a:latin typeface="noto"/>
                  </a:rPr>
                  <a:t>pyramid</a:t>
                </a:r>
                <a:r>
                  <a:rPr lang="ko-KR" altLang="en-US" sz="1400">
                    <a:latin typeface="noto"/>
                  </a:rPr>
                  <a:t>의 꼭대기로 올라갈수록 전반사 면적이 넓어져 빛이 구조 외부로 전파하지 못하기 때문이다</a:t>
                </a:r>
                <a:r>
                  <a:rPr lang="en-US" altLang="ko-KR" sz="1400">
                    <a:latin typeface="noto"/>
                  </a:rPr>
                  <a:t>.</a:t>
                </a:r>
              </a:p>
            </p:txBody>
          </p:sp>
        </mc:Choice>
        <mc:Fallback xmlns="">
          <p:sp>
            <p:nvSpPr>
              <p:cNvPr id="4" name="TextBox 3">
                <a:extLst>
                  <a:ext uri="{FF2B5EF4-FFF2-40B4-BE49-F238E27FC236}">
                    <a16:creationId xmlns:a16="http://schemas.microsoft.com/office/drawing/2014/main" id="{903E3B3F-2053-3F05-2F34-E980F663A7C8}"/>
                  </a:ext>
                </a:extLst>
              </p:cNvPr>
              <p:cNvSpPr txBox="1">
                <a:spLocks noRot="1" noChangeAspect="1" noMove="1" noResize="1" noEditPoints="1" noAdjustHandles="1" noChangeArrowheads="1" noChangeShapeType="1" noTextEdit="1"/>
              </p:cNvSpPr>
              <p:nvPr/>
            </p:nvSpPr>
            <p:spPr>
              <a:xfrm>
                <a:off x="591953" y="1446024"/>
                <a:ext cx="11008094" cy="1673022"/>
              </a:xfrm>
              <a:prstGeom prst="rect">
                <a:avLst/>
              </a:prstGeom>
              <a:blipFill>
                <a:blip r:embed="rId3"/>
                <a:stretch>
                  <a:fillRect l="-55" b="-2909"/>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D2F196D-56CC-A9E0-1F13-74EAEE2CF796}"/>
              </a:ext>
            </a:extLst>
          </p:cNvPr>
          <p:cNvSpPr txBox="1"/>
          <p:nvPr/>
        </p:nvSpPr>
        <p:spPr>
          <a:xfrm>
            <a:off x="491654" y="3653094"/>
            <a:ext cx="10866922" cy="167475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a:latin typeface="noto"/>
              </a:rPr>
              <a:t>In order to investigate the lower averaged LEE in the pyramid, the electric field intensity profiles viewed from the XZ plane were analyzed as the dipole source is located on a bottom (z=4.22um) of the pyramid and a top (z=4.49um) of the pyramid, respectively.</a:t>
            </a:r>
          </a:p>
          <a:p>
            <a:pPr marL="285750" indent="-285750">
              <a:lnSpc>
                <a:spcPct val="150000"/>
              </a:lnSpc>
              <a:buFont typeface="Arial" panose="020B0604020202020204" pitchFamily="34" charset="0"/>
              <a:buChar char="•"/>
            </a:pPr>
            <a:r>
              <a:rPr lang="en-US" altLang="ko-KR" sz="1400">
                <a:latin typeface="noto"/>
              </a:rPr>
              <a:t>It reveals that the light could escape the structure through the pyramid and top of the sidewall in the left-hand distribution, while the light tended to be confined inside the nanorod except in adjacent regions of the peak of the pyramid from the right-hand distribution.</a:t>
            </a:r>
          </a:p>
          <a:p>
            <a:pPr marL="285750" indent="-285750">
              <a:lnSpc>
                <a:spcPct val="150000"/>
              </a:lnSpc>
              <a:buFont typeface="Arial" panose="020B0604020202020204" pitchFamily="34" charset="0"/>
              <a:buChar char="•"/>
            </a:pPr>
            <a:r>
              <a:rPr lang="en-US" altLang="ko-KR" sz="1400">
                <a:latin typeface="noto"/>
              </a:rPr>
              <a:t>This behavior could be explained by the expanded region affected by Total internal reflection (TIR) as the dipole source’s z-position increased.</a:t>
            </a:r>
          </a:p>
        </p:txBody>
      </p:sp>
    </p:spTree>
    <p:extLst>
      <p:ext uri="{BB962C8B-B14F-4D97-AF65-F5344CB8AC3E}">
        <p14:creationId xmlns:p14="http://schemas.microsoft.com/office/powerpoint/2010/main" val="42189935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26B2BB-23EC-61EA-0A18-110803CC939D}"/>
              </a:ext>
            </a:extLst>
          </p:cNvPr>
          <p:cNvSpPr txBox="1"/>
          <p:nvPr/>
        </p:nvSpPr>
        <p:spPr>
          <a:xfrm>
            <a:off x="276726" y="216915"/>
            <a:ext cx="6097604" cy="307777"/>
          </a:xfrm>
          <a:prstGeom prst="rect">
            <a:avLst/>
          </a:prstGeom>
          <a:noFill/>
        </p:spPr>
        <p:txBody>
          <a:bodyPr wrap="square">
            <a:spAutoFit/>
          </a:bodyPr>
          <a:lstStyle/>
          <a:p>
            <a:r>
              <a:rPr lang="en-US" altLang="ko-KR" sz="1400" b="1"/>
              <a:t>3. Results and Discussion (Fig.2~4 +a)</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03E3B3F-2053-3F05-2F34-E980F663A7C8}"/>
                  </a:ext>
                </a:extLst>
              </p:cNvPr>
              <p:cNvSpPr txBox="1"/>
              <p:nvPr/>
            </p:nvSpPr>
            <p:spPr>
              <a:xfrm>
                <a:off x="475409" y="602533"/>
                <a:ext cx="11008094" cy="296741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a:latin typeface="noto"/>
                  </a:rPr>
                  <a:t>전반사각</a:t>
                </a:r>
                <a:r>
                  <a:rPr lang="en-US" altLang="ko-KR" sz="1400">
                    <a:latin typeface="noto"/>
                  </a:rPr>
                  <a:t>(</a:t>
                </a:r>
                <a14:m>
                  <m:oMath xmlns:m="http://schemas.openxmlformats.org/officeDocument/2006/math">
                    <m:sSub>
                      <m:sSubPr>
                        <m:ctrlPr>
                          <a:rPr lang="en-US" altLang="ko-KR" sz="1400" i="1" smtClean="0">
                            <a:latin typeface="Cambria Math" panose="02040503050406030204" pitchFamily="18" charset="0"/>
                          </a:rPr>
                        </m:ctrlPr>
                      </m:sSubPr>
                      <m:e>
                        <m:r>
                          <a:rPr lang="ko-KR" altLang="en-US" sz="1400" i="1">
                            <a:latin typeface="Cambria Math" panose="02040503050406030204" pitchFamily="18" charset="0"/>
                          </a:rPr>
                          <m:t>𝜃</m:t>
                        </m:r>
                      </m:e>
                      <m:sub>
                        <m:r>
                          <a:rPr lang="en-US" altLang="ko-KR" sz="1400" b="0" i="1" smtClean="0">
                            <a:latin typeface="Cambria Math" panose="02040503050406030204" pitchFamily="18" charset="0"/>
                          </a:rPr>
                          <m:t>𝑐</m:t>
                        </m:r>
                      </m:sub>
                    </m:sSub>
                  </m:oMath>
                </a14:m>
                <a:r>
                  <a:rPr lang="en-US" altLang="ko-KR" sz="1400">
                    <a:latin typeface="noto"/>
                  </a:rPr>
                  <a:t>)</a:t>
                </a:r>
                <a:r>
                  <a:rPr lang="ko-KR" altLang="en-US" sz="1400">
                    <a:latin typeface="noto"/>
                  </a:rPr>
                  <a:t>을 </a:t>
                </a:r>
                <a:r>
                  <a:rPr lang="ko-KR" altLang="en-US" sz="1400">
                    <a:solidFill>
                      <a:srgbClr val="FF0000"/>
                    </a:solidFill>
                    <a:latin typeface="noto"/>
                  </a:rPr>
                  <a:t>아래 식</a:t>
                </a:r>
                <a:r>
                  <a:rPr lang="en-US" altLang="ko-KR" sz="1400">
                    <a:solidFill>
                      <a:srgbClr val="FF0000"/>
                    </a:solidFill>
                    <a:latin typeface="noto"/>
                  </a:rPr>
                  <a:t>(2)</a:t>
                </a:r>
                <a:r>
                  <a:rPr lang="ko-KR" altLang="en-US" sz="1400">
                    <a:latin typeface="noto"/>
                  </a:rPr>
                  <a:t>를 통해 구해보면</a:t>
                </a:r>
                <a:r>
                  <a:rPr lang="en-US" altLang="ko-KR" sz="1400">
                    <a:latin typeface="noto"/>
                  </a:rPr>
                  <a:t>, </a:t>
                </a:r>
                <a:r>
                  <a:rPr lang="ko-KR" altLang="en-US" sz="1400">
                    <a:latin typeface="noto"/>
                  </a:rPr>
                  <a:t>약</a:t>
                </a:r>
                <a:r>
                  <a:rPr lang="en-US" altLang="ko-KR" sz="1400"/>
                  <a:t> </a:t>
                </a:r>
                <a14:m>
                  <m:oMath xmlns:m="http://schemas.openxmlformats.org/officeDocument/2006/math">
                    <m:sSup>
                      <m:sSupPr>
                        <m:ctrlPr>
                          <a:rPr lang="en-US" altLang="ko-KR" sz="1400" i="1">
                            <a:latin typeface="Cambria Math" panose="02040503050406030204" pitchFamily="18" charset="0"/>
                          </a:rPr>
                        </m:ctrlPr>
                      </m:sSupPr>
                      <m:e>
                        <m:r>
                          <a:rPr lang="en-US" altLang="ko-KR" sz="1400" i="1">
                            <a:latin typeface="Cambria Math" panose="02040503050406030204" pitchFamily="18" charset="0"/>
                          </a:rPr>
                          <m:t>24.4</m:t>
                        </m:r>
                      </m:e>
                      <m:sup>
                        <m:r>
                          <a:rPr lang="en-US" altLang="ko-KR" sz="1400" i="1">
                            <a:latin typeface="Cambria Math" panose="02040503050406030204" pitchFamily="18" charset="0"/>
                          </a:rPr>
                          <m:t>𝑜</m:t>
                        </m:r>
                      </m:sup>
                    </m:sSup>
                  </m:oMath>
                </a14:m>
                <a:r>
                  <a:rPr lang="ko-KR" altLang="en-US" sz="1400"/>
                  <a:t> 가 나온다</a:t>
                </a:r>
                <a:r>
                  <a:rPr lang="en-US" altLang="ko-KR" sz="1400"/>
                  <a:t>.</a:t>
                </a:r>
                <a:endParaRPr lang="en-US" altLang="ko-KR" sz="1400">
                  <a:latin typeface="noto"/>
                </a:endParaRPr>
              </a:p>
              <a:p>
                <a:pPr marL="285750" indent="-285750">
                  <a:lnSpc>
                    <a:spcPct val="150000"/>
                  </a:lnSpc>
                  <a:buFont typeface="Arial" panose="020B0604020202020204" pitchFamily="34" charset="0"/>
                  <a:buChar char="•"/>
                </a:pPr>
                <a:r>
                  <a:rPr lang="en-US" altLang="ko-KR" sz="1400">
                    <a:latin typeface="noto"/>
                  </a:rPr>
                  <a:t>Pyramid</a:t>
                </a:r>
                <a:r>
                  <a:rPr lang="ko-KR" altLang="en-US" sz="1400">
                    <a:latin typeface="noto"/>
                  </a:rPr>
                  <a:t>에 </a:t>
                </a:r>
                <a:r>
                  <a:rPr lang="en-US" altLang="ko-KR" sz="1400">
                    <a:latin typeface="noto"/>
                  </a:rPr>
                  <a:t>dipole</a:t>
                </a:r>
                <a:r>
                  <a:rPr lang="ko-KR" altLang="en-US" sz="1400">
                    <a:latin typeface="noto"/>
                  </a:rPr>
                  <a:t>이 위치할 때 </a:t>
                </a:r>
                <a:r>
                  <a:rPr lang="en-US" altLang="ko-KR" sz="1400" err="1">
                    <a:latin typeface="noto"/>
                  </a:rPr>
                  <a:t>GaN</a:t>
                </a:r>
                <a:r>
                  <a:rPr lang="ko-KR" altLang="en-US" sz="1400">
                    <a:latin typeface="noto"/>
                  </a:rPr>
                  <a:t>의 굴절률은 </a:t>
                </a:r>
                <a14:m>
                  <m:oMath xmlns:m="http://schemas.openxmlformats.org/officeDocument/2006/math">
                    <m:sSub>
                      <m:sSubPr>
                        <m:ctrlPr>
                          <a:rPr lang="en-US" altLang="ko-KR" sz="1400" i="1" smtClean="0">
                            <a:latin typeface="Cambria Math" panose="02040503050406030204" pitchFamily="18" charset="0"/>
                          </a:rPr>
                        </m:ctrlPr>
                      </m:sSubPr>
                      <m:e>
                        <m:r>
                          <a:rPr lang="en-US" altLang="ko-KR" sz="1400" b="0" i="1" smtClean="0">
                            <a:latin typeface="Cambria Math" panose="02040503050406030204" pitchFamily="18" charset="0"/>
                          </a:rPr>
                          <m:t>𝑛</m:t>
                        </m:r>
                      </m:e>
                      <m:sub>
                        <m:r>
                          <a:rPr lang="en-US" altLang="ko-KR" sz="1400" b="0" i="1" smtClean="0">
                            <a:latin typeface="Cambria Math" panose="02040503050406030204" pitchFamily="18" charset="0"/>
                          </a:rPr>
                          <m:t>𝑖</m:t>
                        </m:r>
                      </m:sub>
                    </m:sSub>
                  </m:oMath>
                </a14:m>
                <a:r>
                  <a:rPr lang="en-US" altLang="ko-KR" sz="1400">
                    <a:latin typeface="noto"/>
                  </a:rPr>
                  <a:t>=2.42</a:t>
                </a:r>
                <a:r>
                  <a:rPr lang="ko-KR" altLang="en-US" sz="1400">
                    <a:latin typeface="noto"/>
                  </a:rPr>
                  <a:t>이고</a:t>
                </a:r>
                <a:r>
                  <a:rPr lang="en-US" altLang="ko-KR" sz="1400">
                    <a:latin typeface="noto"/>
                  </a:rPr>
                  <a:t>, </a:t>
                </a:r>
                <a:r>
                  <a:rPr lang="ko-KR" altLang="en-US" sz="1400">
                    <a:latin typeface="noto"/>
                  </a:rPr>
                  <a:t>외부 공기의 굴절률은 </a:t>
                </a:r>
                <a14:m>
                  <m:oMath xmlns:m="http://schemas.openxmlformats.org/officeDocument/2006/math">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𝑛</m:t>
                        </m:r>
                      </m:e>
                      <m:sub>
                        <m:r>
                          <a:rPr lang="en-US" altLang="ko-KR" sz="1400" b="0" i="1" smtClean="0">
                            <a:latin typeface="Cambria Math" panose="02040503050406030204" pitchFamily="18" charset="0"/>
                          </a:rPr>
                          <m:t>𝑡</m:t>
                        </m:r>
                      </m:sub>
                    </m:sSub>
                  </m:oMath>
                </a14:m>
                <a:r>
                  <a:rPr lang="en-US" altLang="ko-KR" sz="1400">
                    <a:latin typeface="noto"/>
                  </a:rPr>
                  <a:t>=1</a:t>
                </a:r>
                <a:r>
                  <a:rPr lang="ko-KR" altLang="en-US" sz="1400">
                    <a:latin typeface="noto"/>
                  </a:rPr>
                  <a:t>이다</a:t>
                </a:r>
                <a:r>
                  <a:rPr lang="en-US" altLang="ko-KR" sz="1400">
                    <a:latin typeface="noto"/>
                  </a:rPr>
                  <a:t>.</a:t>
                </a:r>
              </a:p>
              <a:p>
                <a:pPr marL="285750" indent="-285750">
                  <a:lnSpc>
                    <a:spcPct val="150000"/>
                  </a:lnSpc>
                  <a:buFont typeface="Arial" panose="020B0604020202020204" pitchFamily="34" charset="0"/>
                  <a:buChar char="•"/>
                </a:pPr>
                <a:r>
                  <a:rPr lang="en-US" altLang="ko-KR" sz="1400" err="1">
                    <a:latin typeface="noto"/>
                  </a:rPr>
                  <a:t>InGaN</a:t>
                </a:r>
                <a:r>
                  <a:rPr lang="ko-KR" altLang="en-US" sz="1400">
                    <a:latin typeface="noto"/>
                  </a:rPr>
                  <a:t>의 두께는 </a:t>
                </a:r>
                <a:r>
                  <a:rPr lang="en-US" altLang="ko-KR" sz="1400" err="1">
                    <a:latin typeface="noto"/>
                  </a:rPr>
                  <a:t>GaN</a:t>
                </a:r>
                <a:r>
                  <a:rPr lang="ko-KR" altLang="en-US" sz="1400">
                    <a:latin typeface="noto"/>
                  </a:rPr>
                  <a:t>에 비해 작고</a:t>
                </a:r>
                <a:r>
                  <a:rPr lang="en-US" altLang="ko-KR" sz="1400">
                    <a:latin typeface="noto"/>
                  </a:rPr>
                  <a:t>, </a:t>
                </a:r>
                <a:r>
                  <a:rPr lang="ko-KR" altLang="en-US" sz="1400">
                    <a:latin typeface="noto"/>
                  </a:rPr>
                  <a:t>두 </a:t>
                </a:r>
                <a:r>
                  <a:rPr lang="ko-KR" altLang="en-US" sz="1400" err="1">
                    <a:latin typeface="noto"/>
                  </a:rPr>
                  <a:t>물질간의</a:t>
                </a:r>
                <a:r>
                  <a:rPr lang="ko-KR" altLang="en-US" sz="1400">
                    <a:latin typeface="noto"/>
                  </a:rPr>
                  <a:t> 굴절률 차이가 크지 않기 때문에 계산과정에서 없다고 가정하였다</a:t>
                </a:r>
                <a:r>
                  <a:rPr lang="en-US" altLang="ko-KR" sz="1400">
                    <a:latin typeface="noto"/>
                  </a:rPr>
                  <a:t>.</a:t>
                </a:r>
              </a:p>
              <a:p>
                <a:pPr marL="285750" indent="-285750">
                  <a:lnSpc>
                    <a:spcPct val="150000"/>
                  </a:lnSpc>
                  <a:buFont typeface="Arial" panose="020B0604020202020204" pitchFamily="34" charset="0"/>
                  <a:buChar char="•"/>
                </a:pPr>
                <a:r>
                  <a:rPr lang="ko-KR" altLang="en-US" sz="1400">
                    <a:latin typeface="noto"/>
                  </a:rPr>
                  <a:t>여기서 구한 전반사각을 바탕으로 전반사 면적을 분석하여 보면</a:t>
                </a:r>
                <a:r>
                  <a:rPr lang="en-US" altLang="ko-KR" sz="1400">
                    <a:latin typeface="noto"/>
                  </a:rPr>
                  <a:t>, dipole</a:t>
                </a:r>
                <a:r>
                  <a:rPr lang="ko-KR" altLang="en-US" sz="1400">
                    <a:latin typeface="noto"/>
                  </a:rPr>
                  <a:t>의 위치가 높이를 따라 증가함에 따라 </a:t>
                </a:r>
                <a:r>
                  <a:rPr lang="en-US" altLang="ko-KR" sz="1400">
                    <a:latin typeface="noto"/>
                  </a:rPr>
                  <a:t>sidewall</a:t>
                </a:r>
                <a:r>
                  <a:rPr lang="ko-KR" altLang="en-US" sz="1400">
                    <a:latin typeface="noto"/>
                  </a:rPr>
                  <a:t>에서 외부로 향하는 전반사 면적이 크게 증가한다</a:t>
                </a:r>
                <a:r>
                  <a:rPr lang="en-US" altLang="ko-KR" sz="1400">
                    <a:latin typeface="noto"/>
                  </a:rPr>
                  <a:t>.</a:t>
                </a:r>
              </a:p>
              <a:p>
                <a:pPr marL="285750" indent="-285750">
                  <a:lnSpc>
                    <a:spcPct val="150000"/>
                  </a:lnSpc>
                  <a:buFont typeface="Arial" panose="020B0604020202020204" pitchFamily="34" charset="0"/>
                  <a:buChar char="•"/>
                </a:pPr>
                <a:r>
                  <a:rPr lang="ko-KR" altLang="en-US" sz="1400">
                    <a:solidFill>
                      <a:schemeClr val="accent6"/>
                    </a:solidFill>
                    <a:latin typeface="noto"/>
                  </a:rPr>
                  <a:t>입사각이 감소하여 상부로는 빛이 더 잘 빠져나가고</a:t>
                </a:r>
                <a:r>
                  <a:rPr lang="en-US" altLang="ko-KR" sz="1400">
                    <a:solidFill>
                      <a:schemeClr val="accent6"/>
                    </a:solidFill>
                    <a:latin typeface="noto"/>
                  </a:rPr>
                  <a:t> </a:t>
                </a:r>
                <a:r>
                  <a:rPr lang="ko-KR" altLang="en-US" sz="1400">
                    <a:solidFill>
                      <a:schemeClr val="accent6"/>
                    </a:solidFill>
                    <a:latin typeface="noto"/>
                  </a:rPr>
                  <a:t>아래로 가면 전반사 각보다 커져서 전반사 많이 된다</a:t>
                </a:r>
                <a:r>
                  <a:rPr lang="en-US" altLang="ko-KR" sz="1400">
                    <a:solidFill>
                      <a:schemeClr val="accent6"/>
                    </a:solidFill>
                    <a:latin typeface="noto"/>
                  </a:rPr>
                  <a:t>.</a:t>
                </a:r>
              </a:p>
              <a:p>
                <a:pPr marL="285750" indent="-285750">
                  <a:lnSpc>
                    <a:spcPct val="150000"/>
                  </a:lnSpc>
                  <a:buFont typeface="Arial" panose="020B0604020202020204" pitchFamily="34" charset="0"/>
                  <a:buChar char="•"/>
                </a:pPr>
                <a:r>
                  <a:rPr lang="ko-KR" altLang="en-US" sz="1400">
                    <a:latin typeface="noto"/>
                  </a:rPr>
                  <a:t>이와 같은 결과는 </a:t>
                </a:r>
                <a:r>
                  <a:rPr lang="en-US" altLang="ko-KR" sz="1400">
                    <a:solidFill>
                      <a:srgbClr val="FF0000"/>
                    </a:solidFill>
                    <a:latin typeface="noto"/>
                  </a:rPr>
                  <a:t>Fig5.b</a:t>
                </a:r>
                <a:r>
                  <a:rPr lang="ko-KR" altLang="en-US" sz="1400">
                    <a:latin typeface="noto"/>
                  </a:rPr>
                  <a:t>에서 나타난 </a:t>
                </a:r>
                <a:r>
                  <a:rPr lang="en-US" altLang="ko-KR" sz="1400">
                    <a:latin typeface="noto"/>
                  </a:rPr>
                  <a:t>profile </a:t>
                </a:r>
                <a:r>
                  <a:rPr lang="ko-KR" altLang="en-US" sz="1400">
                    <a:latin typeface="noto"/>
                  </a:rPr>
                  <a:t>분석 결과와 동일한 결과를 나타내고</a:t>
                </a:r>
                <a:r>
                  <a:rPr lang="en-US" altLang="ko-KR" sz="1400">
                    <a:latin typeface="noto"/>
                  </a:rPr>
                  <a:t>, </a:t>
                </a:r>
                <a:r>
                  <a:rPr lang="ko-KR" altLang="en-US" sz="1400">
                    <a:latin typeface="noto"/>
                  </a:rPr>
                  <a:t>따라서 </a:t>
                </a:r>
                <a:r>
                  <a:rPr lang="en-US" altLang="ko-KR" sz="1400">
                    <a:latin typeface="noto"/>
                  </a:rPr>
                  <a:t>LEE</a:t>
                </a:r>
                <a:r>
                  <a:rPr lang="ko-KR" altLang="en-US" sz="1400">
                    <a:latin typeface="noto"/>
                  </a:rPr>
                  <a:t>가 높이에 따라 </a:t>
                </a:r>
                <a:r>
                  <a:rPr lang="ko-KR" altLang="en-US" sz="1400" err="1">
                    <a:latin typeface="noto"/>
                  </a:rPr>
                  <a:t>다이폴이</a:t>
                </a:r>
                <a:r>
                  <a:rPr lang="ko-KR" altLang="en-US" sz="1400">
                    <a:latin typeface="noto"/>
                  </a:rPr>
                  <a:t> 올라갈수록 감소한다</a:t>
                </a:r>
                <a:r>
                  <a:rPr lang="en-US" altLang="ko-KR" sz="1400">
                    <a:latin typeface="noto"/>
                  </a:rPr>
                  <a:t>.</a:t>
                </a:r>
              </a:p>
              <a:p>
                <a:pPr marL="285750" indent="-285750">
                  <a:lnSpc>
                    <a:spcPct val="150000"/>
                  </a:lnSpc>
                  <a:buFont typeface="Arial" panose="020B0604020202020204" pitchFamily="34" charset="0"/>
                  <a:buChar char="•"/>
                </a:pPr>
                <a:endParaRPr lang="en-US" altLang="ko-KR" sz="1400">
                  <a:latin typeface="noto"/>
                </a:endParaRPr>
              </a:p>
            </p:txBody>
          </p:sp>
        </mc:Choice>
        <mc:Fallback xmlns="">
          <p:sp>
            <p:nvSpPr>
              <p:cNvPr id="4" name="TextBox 3">
                <a:extLst>
                  <a:ext uri="{FF2B5EF4-FFF2-40B4-BE49-F238E27FC236}">
                    <a16:creationId xmlns:a16="http://schemas.microsoft.com/office/drawing/2014/main" id="{903E3B3F-2053-3F05-2F34-E980F663A7C8}"/>
                  </a:ext>
                </a:extLst>
              </p:cNvPr>
              <p:cNvSpPr txBox="1">
                <a:spLocks noRot="1" noChangeAspect="1" noMove="1" noResize="1" noEditPoints="1" noAdjustHandles="1" noChangeArrowheads="1" noChangeShapeType="1" noTextEdit="1"/>
              </p:cNvSpPr>
              <p:nvPr/>
            </p:nvSpPr>
            <p:spPr>
              <a:xfrm>
                <a:off x="475409" y="602533"/>
                <a:ext cx="11008094" cy="2967415"/>
              </a:xfrm>
              <a:prstGeom prst="rect">
                <a:avLst/>
              </a:prstGeom>
              <a:blipFill>
                <a:blip r:embed="rId3"/>
                <a:stretch>
                  <a:fillRect l="-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E21C2ED-0153-70EB-B138-F87CCF779700}"/>
                  </a:ext>
                </a:extLst>
              </p:cNvPr>
              <p:cNvSpPr txBox="1"/>
              <p:nvPr/>
            </p:nvSpPr>
            <p:spPr>
              <a:xfrm>
                <a:off x="6605037" y="2929824"/>
                <a:ext cx="2543476" cy="499176"/>
              </a:xfrm>
              <a:prstGeom prst="rect">
                <a:avLst/>
              </a:prstGeom>
              <a:noFill/>
            </p:spPr>
            <p:txBody>
              <a:bodyPr wrap="square">
                <a:spAutoFit/>
              </a:bodyPr>
              <a:lstStyle/>
              <a:p>
                <a14:m>
                  <m:oMath xmlns:m="http://schemas.openxmlformats.org/officeDocument/2006/math">
                    <m:sSub>
                      <m:sSubPr>
                        <m:ctrlPr>
                          <a:rPr lang="en-US" altLang="ko-KR" sz="1800" i="1" smtClean="0">
                            <a:latin typeface="Cambria Math" panose="02040503050406030204" pitchFamily="18" charset="0"/>
                          </a:rPr>
                        </m:ctrlPr>
                      </m:sSubPr>
                      <m:e>
                        <m:r>
                          <a:rPr lang="ko-KR" altLang="en-US" i="1">
                            <a:latin typeface="Cambria Math" panose="02040503050406030204" pitchFamily="18" charset="0"/>
                          </a:rPr>
                          <m:t>𝜃</m:t>
                        </m:r>
                      </m:e>
                      <m:sub>
                        <m:r>
                          <a:rPr lang="en-US" altLang="ko-KR" sz="1800" b="0" i="1" smtClean="0">
                            <a:latin typeface="Cambria Math" panose="02040503050406030204" pitchFamily="18" charset="0"/>
                          </a:rPr>
                          <m:t>𝑐</m:t>
                        </m:r>
                      </m:sub>
                    </m:sSub>
                    <m:r>
                      <a:rPr lang="en-US" altLang="ko-KR" sz="1800" b="0" i="1" smtClean="0">
                        <a:latin typeface="Cambria Math" panose="02040503050406030204" pitchFamily="18" charset="0"/>
                      </a:rPr>
                      <m:t>=</m:t>
                    </m:r>
                    <m:func>
                      <m:funcPr>
                        <m:ctrlPr>
                          <a:rPr lang="en-US" altLang="ko-KR" sz="1800" b="0" i="1" smtClean="0">
                            <a:latin typeface="Cambria Math" panose="02040503050406030204" pitchFamily="18" charset="0"/>
                          </a:rPr>
                        </m:ctrlPr>
                      </m:funcPr>
                      <m:fName>
                        <m:sSup>
                          <m:sSupPr>
                            <m:ctrlPr>
                              <a:rPr lang="en-US" altLang="ko-KR" sz="1800" b="0" i="1" smtClean="0">
                                <a:latin typeface="Cambria Math" panose="02040503050406030204" pitchFamily="18" charset="0"/>
                              </a:rPr>
                            </m:ctrlPr>
                          </m:sSupPr>
                          <m:e>
                            <m:r>
                              <m:rPr>
                                <m:sty m:val="p"/>
                              </m:rPr>
                              <a:rPr lang="en-US" altLang="ko-KR" sz="1800" b="0" i="0" smtClean="0">
                                <a:latin typeface="Cambria Math" panose="02040503050406030204" pitchFamily="18" charset="0"/>
                              </a:rPr>
                              <m:t>sin</m:t>
                            </m:r>
                          </m:e>
                          <m:sup>
                            <m:r>
                              <a:rPr lang="en-US" altLang="ko-KR" sz="1800" b="0" i="1" smtClean="0">
                                <a:latin typeface="Cambria Math" panose="02040503050406030204" pitchFamily="18" charset="0"/>
                              </a:rPr>
                              <m:t>−1</m:t>
                            </m:r>
                          </m:sup>
                        </m:sSup>
                      </m:fName>
                      <m:e>
                        <m:r>
                          <a:rPr lang="en-US" altLang="ko-KR" sz="1800" b="0" i="1" smtClean="0">
                            <a:latin typeface="Cambria Math" panose="02040503050406030204" pitchFamily="18" charset="0"/>
                          </a:rPr>
                          <m:t>(</m:t>
                        </m:r>
                        <m:f>
                          <m:fPr>
                            <m:ctrlPr>
                              <a:rPr lang="en-US" altLang="ko-KR" sz="1800" b="0" i="1" smtClean="0">
                                <a:latin typeface="Cambria Math" panose="02040503050406030204" pitchFamily="18" charset="0"/>
                              </a:rPr>
                            </m:ctrlPr>
                          </m:fPr>
                          <m:num>
                            <m:sSub>
                              <m:sSubPr>
                                <m:ctrlPr>
                                  <a:rPr lang="en-US" altLang="ko-KR" sz="1800" b="0" i="1" smtClean="0">
                                    <a:latin typeface="Cambria Math" panose="02040503050406030204" pitchFamily="18" charset="0"/>
                                  </a:rPr>
                                </m:ctrlPr>
                              </m:sSubPr>
                              <m:e>
                                <m:r>
                                  <a:rPr lang="en-US" altLang="ko-KR" sz="1800" b="0" i="1" smtClean="0">
                                    <a:latin typeface="Cambria Math" panose="02040503050406030204" pitchFamily="18" charset="0"/>
                                  </a:rPr>
                                  <m:t>𝑛</m:t>
                                </m:r>
                              </m:e>
                              <m:sub>
                                <m:r>
                                  <a:rPr lang="en-US" altLang="ko-KR" sz="1800" b="0" i="1" smtClean="0">
                                    <a:latin typeface="Cambria Math" panose="02040503050406030204" pitchFamily="18" charset="0"/>
                                  </a:rPr>
                                  <m:t>𝑡</m:t>
                                </m:r>
                              </m:sub>
                            </m:sSub>
                          </m:num>
                          <m:den>
                            <m:sSub>
                              <m:sSubPr>
                                <m:ctrlPr>
                                  <a:rPr lang="en-US" altLang="ko-KR" sz="1800" b="0" i="1" smtClean="0">
                                    <a:latin typeface="Cambria Math" panose="02040503050406030204" pitchFamily="18" charset="0"/>
                                  </a:rPr>
                                </m:ctrlPr>
                              </m:sSubPr>
                              <m:e>
                                <m:r>
                                  <a:rPr lang="en-US" altLang="ko-KR" sz="1800" b="0" i="1" smtClean="0">
                                    <a:latin typeface="Cambria Math" panose="02040503050406030204" pitchFamily="18" charset="0"/>
                                  </a:rPr>
                                  <m:t>𝑛</m:t>
                                </m:r>
                              </m:e>
                              <m:sub>
                                <m:r>
                                  <a:rPr lang="en-US" altLang="ko-KR" sz="1800" b="0" i="1" smtClean="0">
                                    <a:latin typeface="Cambria Math" panose="02040503050406030204" pitchFamily="18" charset="0"/>
                                  </a:rPr>
                                  <m:t>𝑖</m:t>
                                </m:r>
                              </m:sub>
                            </m:sSub>
                          </m:den>
                        </m:f>
                      </m:e>
                    </m:func>
                    <m:r>
                      <a:rPr lang="en-US" altLang="ko-KR" sz="1800" b="0" i="1" smtClean="0">
                        <a:latin typeface="Cambria Math" panose="02040503050406030204" pitchFamily="18" charset="0"/>
                      </a:rPr>
                      <m:t>)</m:t>
                    </m:r>
                  </m:oMath>
                </a14:m>
                <a:r>
                  <a:rPr lang="en-US" altLang="ko-KR" sz="1800"/>
                  <a:t> = </a:t>
                </a:r>
                <a14:m>
                  <m:oMath xmlns:m="http://schemas.openxmlformats.org/officeDocument/2006/math">
                    <m:sSup>
                      <m:sSupPr>
                        <m:ctrlPr>
                          <a:rPr lang="en-US" altLang="ko-KR" sz="1800" i="1">
                            <a:latin typeface="Cambria Math" panose="02040503050406030204" pitchFamily="18" charset="0"/>
                          </a:rPr>
                        </m:ctrlPr>
                      </m:sSupPr>
                      <m:e>
                        <m:r>
                          <a:rPr lang="en-US" altLang="ko-KR" sz="1800" i="1">
                            <a:latin typeface="Cambria Math" panose="02040503050406030204" pitchFamily="18" charset="0"/>
                          </a:rPr>
                          <m:t>2</m:t>
                        </m:r>
                        <m:r>
                          <a:rPr lang="en-US" altLang="ko-KR" sz="1800" b="0" i="1" smtClean="0">
                            <a:latin typeface="Cambria Math" panose="02040503050406030204" pitchFamily="18" charset="0"/>
                          </a:rPr>
                          <m:t>4.4</m:t>
                        </m:r>
                      </m:e>
                      <m:sup>
                        <m:r>
                          <a:rPr lang="en-US" altLang="ko-KR" sz="1800" i="1">
                            <a:latin typeface="Cambria Math" panose="02040503050406030204" pitchFamily="18" charset="0"/>
                          </a:rPr>
                          <m:t>𝑜</m:t>
                        </m:r>
                      </m:sup>
                    </m:sSup>
                  </m:oMath>
                </a14:m>
                <a:r>
                  <a:rPr lang="ko-KR" altLang="en-US" sz="1800"/>
                  <a:t> </a:t>
                </a:r>
              </a:p>
            </p:txBody>
          </p:sp>
        </mc:Choice>
        <mc:Fallback xmlns="">
          <p:sp>
            <p:nvSpPr>
              <p:cNvPr id="5" name="TextBox 4">
                <a:extLst>
                  <a:ext uri="{FF2B5EF4-FFF2-40B4-BE49-F238E27FC236}">
                    <a16:creationId xmlns:a16="http://schemas.microsoft.com/office/drawing/2014/main" id="{EE21C2ED-0153-70EB-B138-F87CCF779700}"/>
                  </a:ext>
                </a:extLst>
              </p:cNvPr>
              <p:cNvSpPr txBox="1">
                <a:spLocks noRot="1" noChangeAspect="1" noMove="1" noResize="1" noEditPoints="1" noAdjustHandles="1" noChangeArrowheads="1" noChangeShapeType="1" noTextEdit="1"/>
              </p:cNvSpPr>
              <p:nvPr/>
            </p:nvSpPr>
            <p:spPr>
              <a:xfrm>
                <a:off x="6605037" y="2929824"/>
                <a:ext cx="2543476" cy="499176"/>
              </a:xfrm>
              <a:prstGeom prst="rect">
                <a:avLst/>
              </a:prstGeom>
              <a:blipFill>
                <a:blip r:embed="rId4"/>
                <a:stretch>
                  <a:fillRect t="-2439"/>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835AE42C-84B3-E826-F6E3-246FCCAF73C6}"/>
              </a:ext>
            </a:extLst>
          </p:cNvPr>
          <p:cNvSpPr txBox="1"/>
          <p:nvPr/>
        </p:nvSpPr>
        <p:spPr>
          <a:xfrm>
            <a:off x="616581" y="3429000"/>
            <a:ext cx="10866922" cy="329058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a:latin typeface="noto"/>
              </a:rPr>
              <a:t>Using the formula of the TIR (2), the angle is obtained to 24.4-degree.</a:t>
            </a:r>
          </a:p>
          <a:p>
            <a:pPr marL="285750" indent="-285750">
              <a:lnSpc>
                <a:spcPct val="150000"/>
              </a:lnSpc>
              <a:buFont typeface="Arial" panose="020B0604020202020204" pitchFamily="34" charset="0"/>
              <a:buChar char="•"/>
            </a:pPr>
            <a:r>
              <a:rPr lang="en-US" altLang="ko-KR" sz="1400">
                <a:latin typeface="noto"/>
              </a:rPr>
              <a:t>The refraction indices of </a:t>
            </a:r>
            <a:r>
              <a:rPr lang="en-US" altLang="ko-KR" sz="1400" err="1">
                <a:latin typeface="noto"/>
              </a:rPr>
              <a:t>GaN</a:t>
            </a:r>
            <a:r>
              <a:rPr lang="en-US" altLang="ko-KR" sz="1400">
                <a:latin typeface="noto"/>
              </a:rPr>
              <a:t> and air were set at 2.42 and 1, assuming that the thickness of </a:t>
            </a:r>
            <a:r>
              <a:rPr lang="en-US" altLang="ko-KR" sz="1400" err="1">
                <a:latin typeface="noto"/>
              </a:rPr>
              <a:t>InGaN</a:t>
            </a:r>
            <a:r>
              <a:rPr lang="en-US" altLang="ko-KR" sz="1400">
                <a:latin typeface="noto"/>
              </a:rPr>
              <a:t> didn’t be considered due to the small size of </a:t>
            </a:r>
            <a:r>
              <a:rPr lang="en-US" altLang="ko-KR" sz="1400" err="1">
                <a:latin typeface="noto"/>
              </a:rPr>
              <a:t>InGaN</a:t>
            </a:r>
            <a:r>
              <a:rPr lang="en-US" altLang="ko-KR" sz="1400">
                <a:latin typeface="noto"/>
              </a:rPr>
              <a:t> and the low difference between the two materials. </a:t>
            </a:r>
          </a:p>
          <a:p>
            <a:pPr marL="285750" indent="-285750">
              <a:lnSpc>
                <a:spcPct val="150000"/>
              </a:lnSpc>
              <a:buFont typeface="Arial" panose="020B0604020202020204" pitchFamily="34" charset="0"/>
              <a:buChar char="•"/>
            </a:pPr>
            <a:r>
              <a:rPr lang="en-US" altLang="ko-KR" sz="1400">
                <a:latin typeface="noto"/>
              </a:rPr>
              <a:t>In the case of the investigation below the area influenced by TIR based on the calculated angle, the area under the TIR in the sidewall increased greatly as the dipole source was elevated in the pyramid.</a:t>
            </a:r>
          </a:p>
          <a:p>
            <a:pPr marL="285750" indent="-285750">
              <a:lnSpc>
                <a:spcPct val="150000"/>
              </a:lnSpc>
              <a:buFont typeface="Arial" panose="020B0604020202020204" pitchFamily="34" charset="0"/>
              <a:buChar char="•"/>
            </a:pPr>
            <a:r>
              <a:rPr lang="en-US" altLang="ko-KR" sz="1400">
                <a:solidFill>
                  <a:schemeClr val="accent6"/>
                </a:solidFill>
                <a:latin typeface="noto"/>
              </a:rPr>
              <a:t>A higher dipole source induce a shortage of the incident angle, resulting in more upward light.</a:t>
            </a:r>
          </a:p>
          <a:p>
            <a:pPr marL="285750" indent="-285750">
              <a:lnSpc>
                <a:spcPct val="150000"/>
              </a:lnSpc>
              <a:buFont typeface="Arial" panose="020B0604020202020204" pitchFamily="34" charset="0"/>
              <a:buChar char="•"/>
            </a:pPr>
            <a:r>
              <a:rPr lang="en-US" altLang="ko-KR" sz="1400">
                <a:solidFill>
                  <a:schemeClr val="accent6"/>
                </a:solidFill>
                <a:latin typeface="noto"/>
              </a:rPr>
              <a:t>The gradually lowered position of the dipole source makes the widened incident angle than the angle of the TIR, reflecting most light inside the structure. </a:t>
            </a:r>
          </a:p>
          <a:p>
            <a:pPr marL="285750" indent="-285750">
              <a:lnSpc>
                <a:spcPct val="150000"/>
              </a:lnSpc>
              <a:buFont typeface="Arial" panose="020B0604020202020204" pitchFamily="34" charset="0"/>
              <a:buChar char="•"/>
            </a:pPr>
            <a:r>
              <a:rPr lang="en-US" altLang="ko-KR" sz="1400">
                <a:latin typeface="noto"/>
              </a:rPr>
              <a:t>The results is identical to the profile analysis as seen in Fig5.b, thus, resulting in the decline of the averaged LEE in accordance with the height of the pyramid.</a:t>
            </a:r>
          </a:p>
        </p:txBody>
      </p:sp>
    </p:spTree>
    <p:extLst>
      <p:ext uri="{BB962C8B-B14F-4D97-AF65-F5344CB8AC3E}">
        <p14:creationId xmlns:p14="http://schemas.microsoft.com/office/powerpoint/2010/main" val="19628412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1EF6E85-5817-32E3-ED41-ED1F9757AFAE}"/>
              </a:ext>
            </a:extLst>
          </p:cNvPr>
          <p:cNvSpPr txBox="1"/>
          <p:nvPr/>
        </p:nvSpPr>
        <p:spPr>
          <a:xfrm>
            <a:off x="208673" y="142196"/>
            <a:ext cx="2432037" cy="523220"/>
          </a:xfrm>
          <a:prstGeom prst="rect">
            <a:avLst/>
          </a:prstGeom>
          <a:noFill/>
        </p:spPr>
        <p:txBody>
          <a:bodyPr wrap="square" rtlCol="0">
            <a:spAutoFit/>
          </a:bodyPr>
          <a:lstStyle/>
          <a:p>
            <a:r>
              <a:rPr lang="en-US" altLang="ko-KR" sz="2800" b="1">
                <a:solidFill>
                  <a:srgbClr val="FF0000"/>
                </a:solidFill>
              </a:rPr>
              <a:t>Fig.6</a:t>
            </a:r>
            <a:endParaRPr lang="ko-KR" altLang="en-US" sz="2800" b="1">
              <a:solidFill>
                <a:srgbClr val="FF0000"/>
              </a:solidFill>
            </a:endParaRPr>
          </a:p>
        </p:txBody>
      </p:sp>
      <p:grpSp>
        <p:nvGrpSpPr>
          <p:cNvPr id="10" name="그룹 9">
            <a:extLst>
              <a:ext uri="{FF2B5EF4-FFF2-40B4-BE49-F238E27FC236}">
                <a16:creationId xmlns:a16="http://schemas.microsoft.com/office/drawing/2014/main" id="{54C0ADDB-3FCB-F60B-A924-CEDFEED3C42D}"/>
              </a:ext>
            </a:extLst>
          </p:cNvPr>
          <p:cNvGrpSpPr/>
          <p:nvPr/>
        </p:nvGrpSpPr>
        <p:grpSpPr>
          <a:xfrm>
            <a:off x="821707" y="1270808"/>
            <a:ext cx="10548585" cy="3267747"/>
            <a:chOff x="40244" y="1771322"/>
            <a:chExt cx="10548585" cy="3267747"/>
          </a:xfrm>
        </p:grpSpPr>
        <p:grpSp>
          <p:nvGrpSpPr>
            <p:cNvPr id="11" name="그룹 10">
              <a:extLst>
                <a:ext uri="{FF2B5EF4-FFF2-40B4-BE49-F238E27FC236}">
                  <a16:creationId xmlns:a16="http://schemas.microsoft.com/office/drawing/2014/main" id="{BA9D8D60-1DDB-3732-A84B-60DBE20F0545}"/>
                </a:ext>
              </a:extLst>
            </p:cNvPr>
            <p:cNvGrpSpPr/>
            <p:nvPr/>
          </p:nvGrpSpPr>
          <p:grpSpPr>
            <a:xfrm>
              <a:off x="7383314" y="2298267"/>
              <a:ext cx="3205515" cy="2406314"/>
              <a:chOff x="7692744" y="1370920"/>
              <a:chExt cx="3953282" cy="2581652"/>
            </a:xfrm>
          </p:grpSpPr>
          <p:pic>
            <p:nvPicPr>
              <p:cNvPr id="28" name="그림 27">
                <a:extLst>
                  <a:ext uri="{FF2B5EF4-FFF2-40B4-BE49-F238E27FC236}">
                    <a16:creationId xmlns:a16="http://schemas.microsoft.com/office/drawing/2014/main" id="{D27D9AA8-E15B-ECB0-BA91-0884EFACEC53}"/>
                  </a:ext>
                </a:extLst>
              </p:cNvPr>
              <p:cNvPicPr>
                <a:picLocks noChangeAspect="1"/>
              </p:cNvPicPr>
              <p:nvPr/>
            </p:nvPicPr>
            <p:blipFill rotWithShape="1">
              <a:blip r:embed="rId3"/>
              <a:srcRect l="80606" r="1"/>
              <a:stretch/>
            </p:blipFill>
            <p:spPr>
              <a:xfrm>
                <a:off x="10662637" y="1370920"/>
                <a:ext cx="983389" cy="2581652"/>
              </a:xfrm>
              <a:prstGeom prst="rect">
                <a:avLst/>
              </a:prstGeom>
            </p:spPr>
          </p:pic>
          <p:sp>
            <p:nvSpPr>
              <p:cNvPr id="29" name="타원 28">
                <a:extLst>
                  <a:ext uri="{FF2B5EF4-FFF2-40B4-BE49-F238E27FC236}">
                    <a16:creationId xmlns:a16="http://schemas.microsoft.com/office/drawing/2014/main" id="{5D419D50-65EA-22ED-82F6-BEFFC584E4BD}"/>
                  </a:ext>
                </a:extLst>
              </p:cNvPr>
              <p:cNvSpPr/>
              <p:nvPr/>
            </p:nvSpPr>
            <p:spPr>
              <a:xfrm>
                <a:off x="8792082" y="1949530"/>
                <a:ext cx="151001" cy="15816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육각형 29">
                <a:extLst>
                  <a:ext uri="{FF2B5EF4-FFF2-40B4-BE49-F238E27FC236}">
                    <a16:creationId xmlns:a16="http://schemas.microsoft.com/office/drawing/2014/main" id="{2747B69F-3A83-0B28-688C-8E5202DE02CD}"/>
                  </a:ext>
                </a:extLst>
              </p:cNvPr>
              <p:cNvSpPr/>
              <p:nvPr/>
            </p:nvSpPr>
            <p:spPr>
              <a:xfrm>
                <a:off x="7692744" y="1827581"/>
                <a:ext cx="2349675" cy="1347310"/>
              </a:xfrm>
              <a:prstGeom prst="hex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2" name="그룹 11">
              <a:extLst>
                <a:ext uri="{FF2B5EF4-FFF2-40B4-BE49-F238E27FC236}">
                  <a16:creationId xmlns:a16="http://schemas.microsoft.com/office/drawing/2014/main" id="{562E62C9-98CF-C4F3-AFAC-9CE413DBFCAC}"/>
                </a:ext>
              </a:extLst>
            </p:cNvPr>
            <p:cNvGrpSpPr/>
            <p:nvPr/>
          </p:nvGrpSpPr>
          <p:grpSpPr>
            <a:xfrm>
              <a:off x="415087" y="1951756"/>
              <a:ext cx="2996816" cy="2752825"/>
              <a:chOff x="387266" y="3831662"/>
              <a:chExt cx="3601889" cy="2084536"/>
            </a:xfrm>
          </p:grpSpPr>
          <p:pic>
            <p:nvPicPr>
              <p:cNvPr id="25" name="그림 24">
                <a:extLst>
                  <a:ext uri="{FF2B5EF4-FFF2-40B4-BE49-F238E27FC236}">
                    <a16:creationId xmlns:a16="http://schemas.microsoft.com/office/drawing/2014/main" id="{0D67DB26-E017-CEB3-D2A7-AE69C848EF2C}"/>
                  </a:ext>
                </a:extLst>
              </p:cNvPr>
              <p:cNvPicPr>
                <a:picLocks noChangeAspect="1"/>
              </p:cNvPicPr>
              <p:nvPr/>
            </p:nvPicPr>
            <p:blipFill rotWithShape="1">
              <a:blip r:embed="rId4"/>
              <a:srcRect l="8456" b="14794"/>
              <a:stretch/>
            </p:blipFill>
            <p:spPr>
              <a:xfrm>
                <a:off x="387266" y="3831662"/>
                <a:ext cx="3601889" cy="2084536"/>
              </a:xfrm>
              <a:prstGeom prst="rect">
                <a:avLst/>
              </a:prstGeom>
            </p:spPr>
          </p:pic>
          <p:sp>
            <p:nvSpPr>
              <p:cNvPr id="26" name="타원 25">
                <a:extLst>
                  <a:ext uri="{FF2B5EF4-FFF2-40B4-BE49-F238E27FC236}">
                    <a16:creationId xmlns:a16="http://schemas.microsoft.com/office/drawing/2014/main" id="{D519AD92-6700-57F6-3B24-91BEED97E6A3}"/>
                  </a:ext>
                </a:extLst>
              </p:cNvPr>
              <p:cNvSpPr/>
              <p:nvPr/>
            </p:nvSpPr>
            <p:spPr>
              <a:xfrm>
                <a:off x="2150010" y="4234574"/>
                <a:ext cx="170064" cy="12569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육각형 26">
                <a:extLst>
                  <a:ext uri="{FF2B5EF4-FFF2-40B4-BE49-F238E27FC236}">
                    <a16:creationId xmlns:a16="http://schemas.microsoft.com/office/drawing/2014/main" id="{CF6C79DA-D232-93CE-77E0-7AB032B45259}"/>
                  </a:ext>
                </a:extLst>
              </p:cNvPr>
              <p:cNvSpPr/>
              <p:nvPr/>
            </p:nvSpPr>
            <p:spPr>
              <a:xfrm>
                <a:off x="1108033" y="4136530"/>
                <a:ext cx="2349675" cy="1347310"/>
              </a:xfrm>
              <a:prstGeom prst="hex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3" name="그룹 12">
              <a:extLst>
                <a:ext uri="{FF2B5EF4-FFF2-40B4-BE49-F238E27FC236}">
                  <a16:creationId xmlns:a16="http://schemas.microsoft.com/office/drawing/2014/main" id="{5EED424F-2496-5494-5361-36910BBF6263}"/>
                </a:ext>
              </a:extLst>
            </p:cNvPr>
            <p:cNvGrpSpPr/>
            <p:nvPr/>
          </p:nvGrpSpPr>
          <p:grpSpPr>
            <a:xfrm>
              <a:off x="3488294" y="1771322"/>
              <a:ext cx="3028804" cy="2945330"/>
              <a:chOff x="3854727" y="1646466"/>
              <a:chExt cx="3601888" cy="2242140"/>
            </a:xfrm>
          </p:grpSpPr>
          <p:pic>
            <p:nvPicPr>
              <p:cNvPr id="23" name="그림 22">
                <a:extLst>
                  <a:ext uri="{FF2B5EF4-FFF2-40B4-BE49-F238E27FC236}">
                    <a16:creationId xmlns:a16="http://schemas.microsoft.com/office/drawing/2014/main" id="{2DC4747D-B8CD-0673-80AA-F2DF6E7CB3CB}"/>
                  </a:ext>
                </a:extLst>
              </p:cNvPr>
              <p:cNvPicPr>
                <a:picLocks noChangeAspect="1"/>
              </p:cNvPicPr>
              <p:nvPr/>
            </p:nvPicPr>
            <p:blipFill rotWithShape="1">
              <a:blip r:embed="rId5"/>
              <a:srcRect l="9420" b="13426"/>
              <a:stretch/>
            </p:blipFill>
            <p:spPr>
              <a:xfrm>
                <a:off x="3854727" y="1646466"/>
                <a:ext cx="3601888" cy="2242140"/>
              </a:xfrm>
              <a:prstGeom prst="rect">
                <a:avLst/>
              </a:prstGeom>
            </p:spPr>
          </p:pic>
          <p:sp>
            <p:nvSpPr>
              <p:cNvPr id="24" name="육각형 23">
                <a:extLst>
                  <a:ext uri="{FF2B5EF4-FFF2-40B4-BE49-F238E27FC236}">
                    <a16:creationId xmlns:a16="http://schemas.microsoft.com/office/drawing/2014/main" id="{6C2CB0E4-85CF-7F40-5CCF-7D0AF952C0F2}"/>
                  </a:ext>
                </a:extLst>
              </p:cNvPr>
              <p:cNvSpPr/>
              <p:nvPr/>
            </p:nvSpPr>
            <p:spPr>
              <a:xfrm>
                <a:off x="4596303" y="2086349"/>
                <a:ext cx="2349675" cy="1347310"/>
              </a:xfrm>
              <a:prstGeom prst="hex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4" name="그룹 13">
              <a:extLst>
                <a:ext uri="{FF2B5EF4-FFF2-40B4-BE49-F238E27FC236}">
                  <a16:creationId xmlns:a16="http://schemas.microsoft.com/office/drawing/2014/main" id="{45CEE9E0-5635-C0C8-DB5C-CD9042585C9E}"/>
                </a:ext>
              </a:extLst>
            </p:cNvPr>
            <p:cNvGrpSpPr/>
            <p:nvPr/>
          </p:nvGrpSpPr>
          <p:grpSpPr>
            <a:xfrm>
              <a:off x="6688851" y="1771322"/>
              <a:ext cx="2932874" cy="2945330"/>
              <a:chOff x="6945747" y="1370921"/>
              <a:chExt cx="3582595" cy="2207821"/>
            </a:xfrm>
          </p:grpSpPr>
          <p:pic>
            <p:nvPicPr>
              <p:cNvPr id="21" name="그림 20">
                <a:extLst>
                  <a:ext uri="{FF2B5EF4-FFF2-40B4-BE49-F238E27FC236}">
                    <a16:creationId xmlns:a16="http://schemas.microsoft.com/office/drawing/2014/main" id="{0BA8C394-82D6-176B-1640-7A868F945877}"/>
                  </a:ext>
                </a:extLst>
              </p:cNvPr>
              <p:cNvPicPr>
                <a:picLocks noChangeAspect="1"/>
              </p:cNvPicPr>
              <p:nvPr/>
            </p:nvPicPr>
            <p:blipFill rotWithShape="1">
              <a:blip r:embed="rId3"/>
              <a:srcRect l="7304" r="22043" b="14480"/>
              <a:stretch/>
            </p:blipFill>
            <p:spPr>
              <a:xfrm>
                <a:off x="6945747" y="1370921"/>
                <a:ext cx="3582595" cy="2207821"/>
              </a:xfrm>
              <a:prstGeom prst="rect">
                <a:avLst/>
              </a:prstGeom>
            </p:spPr>
          </p:pic>
          <p:sp>
            <p:nvSpPr>
              <p:cNvPr id="22" name="육각형 21">
                <a:extLst>
                  <a:ext uri="{FF2B5EF4-FFF2-40B4-BE49-F238E27FC236}">
                    <a16:creationId xmlns:a16="http://schemas.microsoft.com/office/drawing/2014/main" id="{964AD786-8F44-10D3-5553-C562E1A139EC}"/>
                  </a:ext>
                </a:extLst>
              </p:cNvPr>
              <p:cNvSpPr/>
              <p:nvPr/>
            </p:nvSpPr>
            <p:spPr>
              <a:xfrm>
                <a:off x="7692744" y="1827581"/>
                <a:ext cx="2349675" cy="1347310"/>
              </a:xfrm>
              <a:prstGeom prst="hex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5" name="그림 14">
              <a:extLst>
                <a:ext uri="{FF2B5EF4-FFF2-40B4-BE49-F238E27FC236}">
                  <a16:creationId xmlns:a16="http://schemas.microsoft.com/office/drawing/2014/main" id="{E11ED15C-94BE-E321-055B-E9139E8AE730}"/>
                </a:ext>
              </a:extLst>
            </p:cNvPr>
            <p:cNvPicPr>
              <a:picLocks noChangeAspect="1"/>
            </p:cNvPicPr>
            <p:nvPr/>
          </p:nvPicPr>
          <p:blipFill rotWithShape="1">
            <a:blip r:embed="rId4"/>
            <a:srcRect l="-245" t="10205" r="90490" b="30230"/>
            <a:stretch/>
          </p:blipFill>
          <p:spPr>
            <a:xfrm>
              <a:off x="40244" y="2599557"/>
              <a:ext cx="383838" cy="1457222"/>
            </a:xfrm>
            <a:prstGeom prst="rect">
              <a:avLst/>
            </a:prstGeom>
          </p:spPr>
        </p:pic>
        <p:sp>
          <p:nvSpPr>
            <p:cNvPr id="16" name="타원 15">
              <a:extLst>
                <a:ext uri="{FF2B5EF4-FFF2-40B4-BE49-F238E27FC236}">
                  <a16:creationId xmlns:a16="http://schemas.microsoft.com/office/drawing/2014/main" id="{26B6335B-8A34-F482-24E2-89C70C2B40CC}"/>
                </a:ext>
              </a:extLst>
            </p:cNvPr>
            <p:cNvSpPr/>
            <p:nvPr/>
          </p:nvSpPr>
          <p:spPr>
            <a:xfrm>
              <a:off x="5025182" y="2476007"/>
              <a:ext cx="141495" cy="15616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타원 16">
              <a:extLst>
                <a:ext uri="{FF2B5EF4-FFF2-40B4-BE49-F238E27FC236}">
                  <a16:creationId xmlns:a16="http://schemas.microsoft.com/office/drawing/2014/main" id="{DE35F98D-C301-3440-921C-CFF343EB62F7}"/>
                </a:ext>
              </a:extLst>
            </p:cNvPr>
            <p:cNvSpPr/>
            <p:nvPr/>
          </p:nvSpPr>
          <p:spPr>
            <a:xfrm>
              <a:off x="8197464" y="2506093"/>
              <a:ext cx="141495" cy="15616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a16="http://schemas.microsoft.com/office/drawing/2014/main" id="{BC7C005D-3572-75C8-8A39-56C1AB499CEC}"/>
                </a:ext>
              </a:extLst>
            </p:cNvPr>
            <p:cNvPicPr>
              <a:picLocks noChangeAspect="1"/>
            </p:cNvPicPr>
            <p:nvPr/>
          </p:nvPicPr>
          <p:blipFill rotWithShape="1">
            <a:blip r:embed="rId4"/>
            <a:srcRect l="39314" t="86000" r="22984"/>
            <a:stretch/>
          </p:blipFill>
          <p:spPr>
            <a:xfrm>
              <a:off x="1277249" y="4694629"/>
              <a:ext cx="1491916" cy="344440"/>
            </a:xfrm>
            <a:prstGeom prst="rect">
              <a:avLst/>
            </a:prstGeom>
          </p:spPr>
        </p:pic>
        <p:pic>
          <p:nvPicPr>
            <p:cNvPr id="19" name="그림 18">
              <a:extLst>
                <a:ext uri="{FF2B5EF4-FFF2-40B4-BE49-F238E27FC236}">
                  <a16:creationId xmlns:a16="http://schemas.microsoft.com/office/drawing/2014/main" id="{3BD2C0F9-F1A0-22D3-52DC-08FB995017EC}"/>
                </a:ext>
              </a:extLst>
            </p:cNvPr>
            <p:cNvPicPr>
              <a:picLocks noChangeAspect="1"/>
            </p:cNvPicPr>
            <p:nvPr/>
          </p:nvPicPr>
          <p:blipFill rotWithShape="1">
            <a:blip r:embed="rId4"/>
            <a:srcRect l="39314" t="86000" r="22984"/>
            <a:stretch/>
          </p:blipFill>
          <p:spPr>
            <a:xfrm>
              <a:off x="4349971" y="4694629"/>
              <a:ext cx="1491916" cy="344440"/>
            </a:xfrm>
            <a:prstGeom prst="rect">
              <a:avLst/>
            </a:prstGeom>
          </p:spPr>
        </p:pic>
        <p:pic>
          <p:nvPicPr>
            <p:cNvPr id="20" name="그림 19">
              <a:extLst>
                <a:ext uri="{FF2B5EF4-FFF2-40B4-BE49-F238E27FC236}">
                  <a16:creationId xmlns:a16="http://schemas.microsoft.com/office/drawing/2014/main" id="{16875A21-1776-1EA1-59D0-D43869FA0016}"/>
                </a:ext>
              </a:extLst>
            </p:cNvPr>
            <p:cNvPicPr>
              <a:picLocks noChangeAspect="1"/>
            </p:cNvPicPr>
            <p:nvPr/>
          </p:nvPicPr>
          <p:blipFill rotWithShape="1">
            <a:blip r:embed="rId4"/>
            <a:srcRect l="39314" t="86000" r="22984"/>
            <a:stretch/>
          </p:blipFill>
          <p:spPr>
            <a:xfrm>
              <a:off x="7528757" y="4694629"/>
              <a:ext cx="1491916" cy="344440"/>
            </a:xfrm>
            <a:prstGeom prst="rect">
              <a:avLst/>
            </a:prstGeom>
          </p:spPr>
        </p:pic>
      </p:grpSp>
      <p:sp>
        <p:nvSpPr>
          <p:cNvPr id="31" name="TextBox 30">
            <a:extLst>
              <a:ext uri="{FF2B5EF4-FFF2-40B4-BE49-F238E27FC236}">
                <a16:creationId xmlns:a16="http://schemas.microsoft.com/office/drawing/2014/main" id="{3576C4C3-E5A4-2BE8-CD9D-FB1C0D94AF21}"/>
              </a:ext>
            </a:extLst>
          </p:cNvPr>
          <p:cNvSpPr txBox="1"/>
          <p:nvPr/>
        </p:nvSpPr>
        <p:spPr>
          <a:xfrm>
            <a:off x="1820858" y="4671453"/>
            <a:ext cx="9304342" cy="307777"/>
          </a:xfrm>
          <a:prstGeom prst="rect">
            <a:avLst/>
          </a:prstGeom>
          <a:noFill/>
        </p:spPr>
        <p:txBody>
          <a:bodyPr wrap="square" rtlCol="0">
            <a:spAutoFit/>
          </a:bodyPr>
          <a:lstStyle/>
          <a:p>
            <a:r>
              <a:rPr lang="en-US" altLang="ko-KR" sz="1400" b="1"/>
              <a:t>Fig. 6. </a:t>
            </a:r>
            <a:r>
              <a:rPr lang="en-US" altLang="ko-KR" sz="1400" b="1" err="1"/>
              <a:t>xy</a:t>
            </a:r>
            <a:r>
              <a:rPr lang="ko-KR" altLang="en-US" sz="1400" b="1"/>
              <a:t> 평면에서 바라볼</a:t>
            </a:r>
            <a:r>
              <a:rPr lang="en-US" altLang="ko-KR" sz="1400" b="1"/>
              <a:t> </a:t>
            </a:r>
            <a:r>
              <a:rPr lang="ko-KR" altLang="en-US" sz="1400" b="1"/>
              <a:t>때 구조로부터 추출된 전기장 세기 분포 </a:t>
            </a:r>
            <a:r>
              <a:rPr lang="en-US" altLang="ko-KR" sz="1400" b="1"/>
              <a:t>(a) x-dipole (b) y-dipole (c) z-dipole</a:t>
            </a:r>
            <a:r>
              <a:rPr lang="ko-KR" altLang="en-US" sz="1400" b="1"/>
              <a:t> </a:t>
            </a:r>
            <a:endParaRPr lang="ko-KR" altLang="en-US" sz="1400"/>
          </a:p>
        </p:txBody>
      </p:sp>
      <p:sp>
        <p:nvSpPr>
          <p:cNvPr id="33" name="TextBox 32">
            <a:extLst>
              <a:ext uri="{FF2B5EF4-FFF2-40B4-BE49-F238E27FC236}">
                <a16:creationId xmlns:a16="http://schemas.microsoft.com/office/drawing/2014/main" id="{6B2EDC64-7805-5117-DF2A-54440632D8D5}"/>
              </a:ext>
            </a:extLst>
          </p:cNvPr>
          <p:cNvSpPr txBox="1"/>
          <p:nvPr/>
        </p:nvSpPr>
        <p:spPr>
          <a:xfrm>
            <a:off x="3517482" y="1634687"/>
            <a:ext cx="567891" cy="461665"/>
          </a:xfrm>
          <a:prstGeom prst="rect">
            <a:avLst/>
          </a:prstGeom>
          <a:noFill/>
        </p:spPr>
        <p:txBody>
          <a:bodyPr wrap="square" rtlCol="0">
            <a:spAutoFit/>
          </a:bodyPr>
          <a:lstStyle/>
          <a:p>
            <a:pPr algn="ctr"/>
            <a:r>
              <a:rPr lang="en-US" altLang="ko-KR" sz="2400">
                <a:solidFill>
                  <a:schemeClr val="bg1"/>
                </a:solidFill>
              </a:rPr>
              <a:t>(a)</a:t>
            </a:r>
            <a:endParaRPr lang="ko-KR" altLang="en-US" sz="2400">
              <a:solidFill>
                <a:schemeClr val="bg1"/>
              </a:solidFill>
            </a:endParaRPr>
          </a:p>
        </p:txBody>
      </p:sp>
      <p:sp>
        <p:nvSpPr>
          <p:cNvPr id="34" name="TextBox 33">
            <a:extLst>
              <a:ext uri="{FF2B5EF4-FFF2-40B4-BE49-F238E27FC236}">
                <a16:creationId xmlns:a16="http://schemas.microsoft.com/office/drawing/2014/main" id="{4A230915-2FDC-5F3E-994D-88B2385D5490}"/>
              </a:ext>
            </a:extLst>
          </p:cNvPr>
          <p:cNvSpPr txBox="1"/>
          <p:nvPr/>
        </p:nvSpPr>
        <p:spPr>
          <a:xfrm>
            <a:off x="6628981" y="1626220"/>
            <a:ext cx="567891" cy="461665"/>
          </a:xfrm>
          <a:prstGeom prst="rect">
            <a:avLst/>
          </a:prstGeom>
          <a:noFill/>
        </p:spPr>
        <p:txBody>
          <a:bodyPr wrap="square" rtlCol="0">
            <a:spAutoFit/>
          </a:bodyPr>
          <a:lstStyle/>
          <a:p>
            <a:pPr algn="ctr"/>
            <a:r>
              <a:rPr lang="en-US" altLang="ko-KR" sz="2400">
                <a:solidFill>
                  <a:schemeClr val="bg1"/>
                </a:solidFill>
              </a:rPr>
              <a:t>(b)</a:t>
            </a:r>
            <a:endParaRPr lang="ko-KR" altLang="en-US" sz="2400">
              <a:solidFill>
                <a:schemeClr val="bg1"/>
              </a:solidFill>
            </a:endParaRPr>
          </a:p>
        </p:txBody>
      </p:sp>
      <p:sp>
        <p:nvSpPr>
          <p:cNvPr id="35" name="TextBox 34">
            <a:extLst>
              <a:ext uri="{FF2B5EF4-FFF2-40B4-BE49-F238E27FC236}">
                <a16:creationId xmlns:a16="http://schemas.microsoft.com/office/drawing/2014/main" id="{B26D5DC2-2C1C-151B-CF00-F2CC74DE96B6}"/>
              </a:ext>
            </a:extLst>
          </p:cNvPr>
          <p:cNvSpPr txBox="1"/>
          <p:nvPr/>
        </p:nvSpPr>
        <p:spPr>
          <a:xfrm>
            <a:off x="9786063" y="1604653"/>
            <a:ext cx="567891" cy="461665"/>
          </a:xfrm>
          <a:prstGeom prst="rect">
            <a:avLst/>
          </a:prstGeom>
          <a:noFill/>
        </p:spPr>
        <p:txBody>
          <a:bodyPr wrap="square" rtlCol="0">
            <a:spAutoFit/>
          </a:bodyPr>
          <a:lstStyle/>
          <a:p>
            <a:pPr algn="ctr"/>
            <a:r>
              <a:rPr lang="en-US" altLang="ko-KR" sz="2400">
                <a:solidFill>
                  <a:schemeClr val="bg1"/>
                </a:solidFill>
              </a:rPr>
              <a:t>(c)</a:t>
            </a:r>
            <a:endParaRPr lang="ko-KR" altLang="en-US" sz="2400">
              <a:solidFill>
                <a:schemeClr val="bg1"/>
              </a:solidFill>
            </a:endParaRPr>
          </a:p>
        </p:txBody>
      </p:sp>
    </p:spTree>
    <p:extLst>
      <p:ext uri="{BB962C8B-B14F-4D97-AF65-F5344CB8AC3E}">
        <p14:creationId xmlns:p14="http://schemas.microsoft.com/office/powerpoint/2010/main" val="20469440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26B2BB-23EC-61EA-0A18-110803CC939D}"/>
              </a:ext>
            </a:extLst>
          </p:cNvPr>
          <p:cNvSpPr txBox="1"/>
          <p:nvPr/>
        </p:nvSpPr>
        <p:spPr>
          <a:xfrm>
            <a:off x="276726" y="216915"/>
            <a:ext cx="6097604" cy="738664"/>
          </a:xfrm>
          <a:prstGeom prst="rect">
            <a:avLst/>
          </a:prstGeom>
          <a:noFill/>
        </p:spPr>
        <p:txBody>
          <a:bodyPr wrap="square">
            <a:spAutoFit/>
          </a:bodyPr>
          <a:lstStyle/>
          <a:p>
            <a:r>
              <a:rPr lang="en-US" altLang="ko-KR" sz="1400" b="1"/>
              <a:t>3. Results and Discussion (Fig.2~4 +a)</a:t>
            </a:r>
          </a:p>
          <a:p>
            <a:pPr marL="800100" lvl="1" indent="-342900">
              <a:buAutoNum type="arabicPeriod"/>
            </a:pPr>
            <a:r>
              <a:rPr lang="ko-KR" altLang="en-US" sz="1400"/>
              <a:t>그래프 결과 설명</a:t>
            </a:r>
            <a:endParaRPr lang="en-US" altLang="ko-KR" sz="1400"/>
          </a:p>
          <a:p>
            <a:pPr marL="800100" lvl="1" indent="-342900">
              <a:buAutoNum type="arabicPeriod"/>
            </a:pPr>
            <a:r>
              <a:rPr lang="ko-KR" altLang="en-US" sz="1400"/>
              <a:t>결과가 나오게 된 원인 설명</a:t>
            </a:r>
            <a:endParaRPr lang="en-US" altLang="ko-KR" sz="1400"/>
          </a:p>
        </p:txBody>
      </p:sp>
      <p:sp>
        <p:nvSpPr>
          <p:cNvPr id="4" name="TextBox 3">
            <a:extLst>
              <a:ext uri="{FF2B5EF4-FFF2-40B4-BE49-F238E27FC236}">
                <a16:creationId xmlns:a16="http://schemas.microsoft.com/office/drawing/2014/main" id="{903E3B3F-2053-3F05-2F34-E980F663A7C8}"/>
              </a:ext>
            </a:extLst>
          </p:cNvPr>
          <p:cNvSpPr txBox="1"/>
          <p:nvPr/>
        </p:nvSpPr>
        <p:spPr>
          <a:xfrm>
            <a:off x="609599" y="1931572"/>
            <a:ext cx="11529461" cy="13498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a:solidFill>
                  <a:srgbClr val="FF0000"/>
                </a:solidFill>
                <a:latin typeface="noto"/>
              </a:rPr>
              <a:t>Fig2.a</a:t>
            </a:r>
            <a:r>
              <a:rPr lang="ko-KR" altLang="en-US" sz="1400">
                <a:solidFill>
                  <a:srgbClr val="FF0000"/>
                </a:solidFill>
                <a:latin typeface="noto"/>
              </a:rPr>
              <a:t>와 </a:t>
            </a:r>
            <a:r>
              <a:rPr lang="en-US" altLang="ko-KR" sz="1400">
                <a:solidFill>
                  <a:srgbClr val="FF0000"/>
                </a:solidFill>
                <a:latin typeface="noto"/>
              </a:rPr>
              <a:t>Fig4.a</a:t>
            </a:r>
            <a:r>
              <a:rPr lang="ko-KR" altLang="en-US" sz="1400">
                <a:solidFill>
                  <a:srgbClr val="FF0000"/>
                </a:solidFill>
                <a:latin typeface="noto"/>
              </a:rPr>
              <a:t>에서</a:t>
            </a:r>
            <a:r>
              <a:rPr lang="en-US" altLang="ko-KR" sz="1400">
                <a:solidFill>
                  <a:srgbClr val="FF0000"/>
                </a:solidFill>
                <a:latin typeface="noto"/>
              </a:rPr>
              <a:t> </a:t>
            </a:r>
            <a:r>
              <a:rPr lang="en-US" altLang="ko-KR" sz="1400">
                <a:solidFill>
                  <a:srgbClr val="000000"/>
                </a:solidFill>
                <a:latin typeface="noto"/>
              </a:rPr>
              <a:t>Y-dipole</a:t>
            </a:r>
            <a:r>
              <a:rPr lang="ko-KR" altLang="en-US" sz="1400">
                <a:solidFill>
                  <a:srgbClr val="000000"/>
                </a:solidFill>
                <a:latin typeface="noto"/>
              </a:rPr>
              <a:t>의 </a:t>
            </a:r>
            <a:r>
              <a:rPr lang="en-US" altLang="ko-KR" sz="1400">
                <a:solidFill>
                  <a:srgbClr val="000000"/>
                </a:solidFill>
                <a:latin typeface="noto"/>
              </a:rPr>
              <a:t>LEE</a:t>
            </a:r>
            <a:r>
              <a:rPr lang="ko-KR" altLang="en-US" sz="1400">
                <a:solidFill>
                  <a:srgbClr val="000000"/>
                </a:solidFill>
                <a:latin typeface="noto"/>
              </a:rPr>
              <a:t>가 </a:t>
            </a:r>
            <a:r>
              <a:rPr lang="en-US" altLang="ko-KR" sz="1400">
                <a:solidFill>
                  <a:srgbClr val="000000"/>
                </a:solidFill>
                <a:latin typeface="noto"/>
              </a:rPr>
              <a:t>sidewall</a:t>
            </a:r>
            <a:r>
              <a:rPr lang="ko-KR" altLang="en-US" sz="1400">
                <a:solidFill>
                  <a:srgbClr val="000000"/>
                </a:solidFill>
                <a:latin typeface="noto"/>
              </a:rPr>
              <a:t>의 모든 </a:t>
            </a:r>
            <a:r>
              <a:rPr lang="en-US" altLang="ko-KR" sz="1400" err="1">
                <a:solidFill>
                  <a:srgbClr val="000000"/>
                </a:solidFill>
                <a:latin typeface="noto"/>
              </a:rPr>
              <a:t>x,z</a:t>
            </a:r>
            <a:r>
              <a:rPr lang="en-US" altLang="ko-KR" sz="1400">
                <a:solidFill>
                  <a:srgbClr val="000000"/>
                </a:solidFill>
                <a:latin typeface="noto"/>
              </a:rPr>
              <a:t> </a:t>
            </a:r>
            <a:r>
              <a:rPr lang="ko-KR" altLang="en-US" sz="1400">
                <a:solidFill>
                  <a:srgbClr val="000000"/>
                </a:solidFill>
                <a:latin typeface="noto"/>
              </a:rPr>
              <a:t>위치에서  </a:t>
            </a:r>
            <a:r>
              <a:rPr lang="en-US" altLang="ko-KR" sz="1400">
                <a:solidFill>
                  <a:srgbClr val="000000"/>
                </a:solidFill>
                <a:latin typeface="noto"/>
              </a:rPr>
              <a:t>x-dipole</a:t>
            </a:r>
            <a:r>
              <a:rPr lang="ko-KR" altLang="en-US" sz="1400">
                <a:solidFill>
                  <a:srgbClr val="000000"/>
                </a:solidFill>
                <a:latin typeface="noto"/>
              </a:rPr>
              <a:t>과 </a:t>
            </a:r>
            <a:r>
              <a:rPr lang="en-US" altLang="ko-KR" sz="1400">
                <a:solidFill>
                  <a:srgbClr val="000000"/>
                </a:solidFill>
                <a:latin typeface="noto"/>
              </a:rPr>
              <a:t>z-dipole</a:t>
            </a:r>
            <a:r>
              <a:rPr lang="ko-KR" altLang="en-US" sz="1400">
                <a:solidFill>
                  <a:srgbClr val="000000"/>
                </a:solidFill>
                <a:latin typeface="noto"/>
              </a:rPr>
              <a:t>보다 높게 나타나는 것은 </a:t>
            </a:r>
            <a:r>
              <a:rPr lang="en-US" altLang="ko-KR" sz="1400">
                <a:solidFill>
                  <a:srgbClr val="FF0000"/>
                </a:solidFill>
                <a:latin typeface="noto"/>
              </a:rPr>
              <a:t>Fig6</a:t>
            </a:r>
            <a:r>
              <a:rPr lang="ko-KR" altLang="en-US" sz="1400">
                <a:solidFill>
                  <a:srgbClr val="000000"/>
                </a:solidFill>
                <a:latin typeface="noto"/>
              </a:rPr>
              <a:t>을 통해 확인할 수 있다</a:t>
            </a:r>
            <a:r>
              <a:rPr lang="en-US" altLang="ko-KR" sz="1400">
                <a:solidFill>
                  <a:srgbClr val="000000"/>
                </a:solidFill>
                <a:latin typeface="noto"/>
              </a:rPr>
              <a:t>.</a:t>
            </a:r>
          </a:p>
          <a:p>
            <a:pPr marL="285750" indent="-285750">
              <a:lnSpc>
                <a:spcPct val="150000"/>
              </a:lnSpc>
              <a:buFont typeface="Arial" panose="020B0604020202020204" pitchFamily="34" charset="0"/>
              <a:buChar char="•"/>
            </a:pPr>
            <a:r>
              <a:rPr lang="en-US" altLang="ko-KR" sz="1400">
                <a:solidFill>
                  <a:srgbClr val="FF0000"/>
                </a:solidFill>
                <a:latin typeface="noto"/>
              </a:rPr>
              <a:t>Fig6</a:t>
            </a:r>
            <a:r>
              <a:rPr lang="ko-KR" altLang="en-US" sz="1400">
                <a:solidFill>
                  <a:srgbClr val="000000"/>
                </a:solidFill>
                <a:latin typeface="noto"/>
              </a:rPr>
              <a:t>은 </a:t>
            </a:r>
            <a:r>
              <a:rPr lang="en-US" altLang="ko-KR" sz="1400">
                <a:solidFill>
                  <a:srgbClr val="000000"/>
                </a:solidFill>
                <a:latin typeface="noto"/>
              </a:rPr>
              <a:t>E-field</a:t>
            </a:r>
            <a:r>
              <a:rPr lang="ko-KR" altLang="en-US" sz="1400">
                <a:solidFill>
                  <a:srgbClr val="000000"/>
                </a:solidFill>
                <a:latin typeface="noto"/>
              </a:rPr>
              <a:t>가 </a:t>
            </a:r>
            <a:r>
              <a:rPr lang="en-US" altLang="ko-KR" sz="1400">
                <a:solidFill>
                  <a:srgbClr val="000000"/>
                </a:solidFill>
                <a:latin typeface="noto"/>
              </a:rPr>
              <a:t>pyramid </a:t>
            </a:r>
            <a:r>
              <a:rPr lang="ko-KR" altLang="en-US" sz="1400">
                <a:solidFill>
                  <a:srgbClr val="000000"/>
                </a:solidFill>
                <a:latin typeface="noto"/>
              </a:rPr>
              <a:t>위로 빠져나가는 </a:t>
            </a:r>
            <a:r>
              <a:rPr lang="en-US" altLang="ko-KR" sz="1400">
                <a:solidFill>
                  <a:srgbClr val="000000"/>
                </a:solidFill>
                <a:latin typeface="noto"/>
              </a:rPr>
              <a:t>images</a:t>
            </a:r>
            <a:r>
              <a:rPr lang="ko-KR" altLang="en-US" sz="1400">
                <a:solidFill>
                  <a:srgbClr val="000000"/>
                </a:solidFill>
                <a:latin typeface="noto"/>
              </a:rPr>
              <a:t>이고 </a:t>
            </a:r>
            <a:r>
              <a:rPr lang="en-US" altLang="ko-KR" sz="1400" err="1">
                <a:solidFill>
                  <a:srgbClr val="000000"/>
                </a:solidFill>
                <a:latin typeface="noto"/>
              </a:rPr>
              <a:t>xy</a:t>
            </a:r>
            <a:r>
              <a:rPr lang="en-US" altLang="ko-KR" sz="1400">
                <a:solidFill>
                  <a:srgbClr val="000000"/>
                </a:solidFill>
                <a:latin typeface="noto"/>
              </a:rPr>
              <a:t> plane</a:t>
            </a:r>
            <a:r>
              <a:rPr lang="ko-KR" altLang="en-US" sz="1400">
                <a:solidFill>
                  <a:srgbClr val="000000"/>
                </a:solidFill>
                <a:latin typeface="noto"/>
              </a:rPr>
              <a:t>에서 </a:t>
            </a:r>
            <a:r>
              <a:rPr lang="ko-KR" altLang="en-US" sz="1400" err="1">
                <a:solidFill>
                  <a:srgbClr val="000000"/>
                </a:solidFill>
                <a:latin typeface="noto"/>
              </a:rPr>
              <a:t>다이폴의</a:t>
            </a:r>
            <a:r>
              <a:rPr lang="ko-KR" altLang="en-US" sz="1400">
                <a:solidFill>
                  <a:srgbClr val="000000"/>
                </a:solidFill>
                <a:latin typeface="noto"/>
              </a:rPr>
              <a:t> 위치를 표현하고 있다</a:t>
            </a:r>
            <a:r>
              <a:rPr lang="en-US" altLang="ko-KR" sz="1400">
                <a:solidFill>
                  <a:srgbClr val="000000"/>
                </a:solidFill>
                <a:latin typeface="noto"/>
              </a:rPr>
              <a:t>.</a:t>
            </a:r>
          </a:p>
          <a:p>
            <a:pPr marL="285750" indent="-285750">
              <a:lnSpc>
                <a:spcPct val="150000"/>
              </a:lnSpc>
              <a:buFont typeface="Arial" panose="020B0604020202020204" pitchFamily="34" charset="0"/>
              <a:buChar char="•"/>
            </a:pPr>
            <a:r>
              <a:rPr lang="en-US" altLang="ko-KR" sz="1400">
                <a:solidFill>
                  <a:srgbClr val="000000"/>
                </a:solidFill>
                <a:latin typeface="noto"/>
              </a:rPr>
              <a:t> Y-dipole</a:t>
            </a:r>
            <a:r>
              <a:rPr lang="ko-KR" altLang="en-US" sz="1400">
                <a:solidFill>
                  <a:srgbClr val="000000"/>
                </a:solidFill>
                <a:latin typeface="noto"/>
              </a:rPr>
              <a:t>에서  </a:t>
            </a:r>
            <a:r>
              <a:rPr lang="en-US" altLang="ko-KR" sz="1400">
                <a:solidFill>
                  <a:srgbClr val="000000"/>
                </a:solidFill>
                <a:latin typeface="noto"/>
              </a:rPr>
              <a:t>y-dipole </a:t>
            </a:r>
            <a:r>
              <a:rPr lang="ko-KR" altLang="en-US" sz="1400">
                <a:solidFill>
                  <a:srgbClr val="000000"/>
                </a:solidFill>
                <a:latin typeface="noto"/>
              </a:rPr>
              <a:t>위치에 대칭적인 방향으로 </a:t>
            </a:r>
            <a:r>
              <a:rPr lang="en-US" altLang="ko-KR" sz="1400">
                <a:solidFill>
                  <a:srgbClr val="000000"/>
                </a:solidFill>
                <a:latin typeface="noto"/>
              </a:rPr>
              <a:t>wave</a:t>
            </a:r>
            <a:r>
              <a:rPr lang="ko-KR" altLang="en-US" sz="1400">
                <a:solidFill>
                  <a:srgbClr val="000000"/>
                </a:solidFill>
                <a:latin typeface="noto"/>
              </a:rPr>
              <a:t>가 더 잘 빠져나오고</a:t>
            </a:r>
            <a:r>
              <a:rPr lang="en-US" altLang="ko-KR" sz="1400">
                <a:solidFill>
                  <a:srgbClr val="000000"/>
                </a:solidFill>
                <a:latin typeface="noto"/>
              </a:rPr>
              <a:t>, </a:t>
            </a:r>
            <a:r>
              <a:rPr lang="ko-KR" altLang="en-US" sz="1400">
                <a:solidFill>
                  <a:srgbClr val="000000"/>
                </a:solidFill>
                <a:latin typeface="noto"/>
              </a:rPr>
              <a:t>이러한 차이는 </a:t>
            </a:r>
            <a:r>
              <a:rPr lang="en-US" altLang="ko-KR" sz="1400">
                <a:solidFill>
                  <a:srgbClr val="000000"/>
                </a:solidFill>
                <a:latin typeface="noto"/>
              </a:rPr>
              <a:t>dipole</a:t>
            </a:r>
            <a:r>
              <a:rPr lang="ko-KR" altLang="en-US" sz="1400">
                <a:solidFill>
                  <a:srgbClr val="000000"/>
                </a:solidFill>
                <a:latin typeface="noto"/>
              </a:rPr>
              <a:t>의 진동 방향에 따라 달라지는 특성이다</a:t>
            </a:r>
            <a:r>
              <a:rPr lang="en-US" altLang="ko-KR" sz="1400">
                <a:solidFill>
                  <a:srgbClr val="000000"/>
                </a:solidFill>
                <a:latin typeface="noto"/>
              </a:rPr>
              <a:t>. </a:t>
            </a:r>
          </a:p>
          <a:p>
            <a:pPr marL="285750" indent="-285750">
              <a:lnSpc>
                <a:spcPct val="150000"/>
              </a:lnSpc>
              <a:buFont typeface="Arial" panose="020B0604020202020204" pitchFamily="34" charset="0"/>
              <a:buChar char="•"/>
            </a:pPr>
            <a:r>
              <a:rPr lang="ko-KR" altLang="en-US" sz="1400">
                <a:solidFill>
                  <a:srgbClr val="000000"/>
                </a:solidFill>
                <a:highlight>
                  <a:srgbClr val="FFFF00"/>
                </a:highlight>
                <a:latin typeface="noto"/>
              </a:rPr>
              <a:t> </a:t>
            </a:r>
            <a:r>
              <a:rPr lang="en-US" altLang="ko-KR" sz="1400">
                <a:solidFill>
                  <a:srgbClr val="000000"/>
                </a:solidFill>
                <a:highlight>
                  <a:srgbClr val="FFFF00"/>
                </a:highlight>
                <a:latin typeface="noto"/>
              </a:rPr>
              <a:t>Y dipole</a:t>
            </a:r>
            <a:r>
              <a:rPr lang="ko-KR" altLang="en-US" sz="1400">
                <a:solidFill>
                  <a:srgbClr val="000000"/>
                </a:solidFill>
                <a:highlight>
                  <a:srgbClr val="FFFF00"/>
                </a:highlight>
                <a:latin typeface="noto"/>
              </a:rPr>
              <a:t>은 </a:t>
            </a:r>
            <a:r>
              <a:rPr lang="en-US" altLang="ko-KR" sz="1400" err="1">
                <a:solidFill>
                  <a:srgbClr val="000000"/>
                </a:solidFill>
                <a:highlight>
                  <a:srgbClr val="FFFF00"/>
                </a:highlight>
                <a:latin typeface="noto"/>
              </a:rPr>
              <a:t>x,z</a:t>
            </a:r>
            <a:r>
              <a:rPr lang="en-US" altLang="ko-KR" sz="1400">
                <a:solidFill>
                  <a:srgbClr val="000000"/>
                </a:solidFill>
                <a:highlight>
                  <a:srgbClr val="FFFF00"/>
                </a:highlight>
                <a:latin typeface="noto"/>
              </a:rPr>
              <a:t> dipole</a:t>
            </a:r>
            <a:r>
              <a:rPr lang="ko-KR" altLang="en-US" sz="1400">
                <a:solidFill>
                  <a:srgbClr val="000000"/>
                </a:solidFill>
                <a:highlight>
                  <a:srgbClr val="FFFF00"/>
                </a:highlight>
                <a:latin typeface="noto"/>
              </a:rPr>
              <a:t>과 다르게 면에 수직으로 진동하고</a:t>
            </a:r>
            <a:r>
              <a:rPr lang="en-US" altLang="ko-KR" sz="1400">
                <a:solidFill>
                  <a:srgbClr val="000000"/>
                </a:solidFill>
                <a:highlight>
                  <a:srgbClr val="FFFF00"/>
                </a:highlight>
                <a:latin typeface="noto"/>
              </a:rPr>
              <a:t>, E-field</a:t>
            </a:r>
            <a:r>
              <a:rPr lang="ko-KR" altLang="en-US" sz="1400">
                <a:solidFill>
                  <a:srgbClr val="000000"/>
                </a:solidFill>
                <a:highlight>
                  <a:srgbClr val="FFFF00"/>
                </a:highlight>
                <a:latin typeface="noto"/>
              </a:rPr>
              <a:t>는 면에 평행하게 전파된다</a:t>
            </a:r>
            <a:r>
              <a:rPr lang="en-US" altLang="ko-KR" sz="1400">
                <a:solidFill>
                  <a:srgbClr val="000000"/>
                </a:solidFill>
                <a:highlight>
                  <a:srgbClr val="FFFF00"/>
                </a:highlight>
                <a:latin typeface="noto"/>
              </a:rPr>
              <a:t>.</a:t>
            </a:r>
          </a:p>
        </p:txBody>
      </p:sp>
      <p:sp>
        <p:nvSpPr>
          <p:cNvPr id="5" name="TextBox 4">
            <a:extLst>
              <a:ext uri="{FF2B5EF4-FFF2-40B4-BE49-F238E27FC236}">
                <a16:creationId xmlns:a16="http://schemas.microsoft.com/office/drawing/2014/main" id="{1B0FD179-8375-965F-36E6-AEF7F41ADDA2}"/>
              </a:ext>
            </a:extLst>
          </p:cNvPr>
          <p:cNvSpPr txBox="1"/>
          <p:nvPr/>
        </p:nvSpPr>
        <p:spPr>
          <a:xfrm>
            <a:off x="491654" y="3653094"/>
            <a:ext cx="10866922" cy="38209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a:latin typeface="noto"/>
              </a:rPr>
              <a:t>Additionally, the averaged LEE of y-polarization is generally higher than the LEE of the others polarization as mentioned before can </a:t>
            </a:r>
          </a:p>
        </p:txBody>
      </p:sp>
    </p:spTree>
    <p:extLst>
      <p:ext uri="{BB962C8B-B14F-4D97-AF65-F5344CB8AC3E}">
        <p14:creationId xmlns:p14="http://schemas.microsoft.com/office/powerpoint/2010/main" val="3660727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373003-CEA6-411D-87B2-68978D150722}"/>
              </a:ext>
            </a:extLst>
          </p:cNvPr>
          <p:cNvSpPr txBox="1"/>
          <p:nvPr/>
        </p:nvSpPr>
        <p:spPr>
          <a:xfrm>
            <a:off x="12837413" y="5665244"/>
            <a:ext cx="7259027" cy="307777"/>
          </a:xfrm>
          <a:prstGeom prst="rect">
            <a:avLst/>
          </a:prstGeom>
          <a:noFill/>
        </p:spPr>
        <p:txBody>
          <a:bodyPr wrap="square" rtlCol="0">
            <a:spAutoFit/>
          </a:bodyPr>
          <a:lstStyle/>
          <a:p>
            <a:r>
              <a:rPr lang="en-US" altLang="ko-KR" sz="1400" b="1"/>
              <a:t>Fig. 6. </a:t>
            </a:r>
            <a:r>
              <a:rPr lang="en-US" altLang="ko-KR" sz="1400"/>
              <a:t>LEE contour map at all the source positions. 6</a:t>
            </a:r>
            <a:r>
              <a:rPr lang="ko-KR" altLang="en-US" sz="1400"/>
              <a:t>개의 대칭면 중 한 면을 나타냄</a:t>
            </a:r>
            <a:r>
              <a:rPr lang="en-US" altLang="ko-KR" sz="1400"/>
              <a:t>.</a:t>
            </a:r>
            <a:endParaRPr lang="ko-KR" altLang="en-US" sz="1400"/>
          </a:p>
        </p:txBody>
      </p:sp>
      <p:sp>
        <p:nvSpPr>
          <p:cNvPr id="17" name="TextBox 16">
            <a:extLst>
              <a:ext uri="{FF2B5EF4-FFF2-40B4-BE49-F238E27FC236}">
                <a16:creationId xmlns:a16="http://schemas.microsoft.com/office/drawing/2014/main" id="{F0A8F7C7-F12B-F377-60C1-8104500117F6}"/>
              </a:ext>
            </a:extLst>
          </p:cNvPr>
          <p:cNvSpPr txBox="1"/>
          <p:nvPr/>
        </p:nvSpPr>
        <p:spPr>
          <a:xfrm>
            <a:off x="208673" y="142196"/>
            <a:ext cx="2432037" cy="523220"/>
          </a:xfrm>
          <a:prstGeom prst="rect">
            <a:avLst/>
          </a:prstGeom>
          <a:noFill/>
        </p:spPr>
        <p:txBody>
          <a:bodyPr wrap="square" rtlCol="0">
            <a:spAutoFit/>
          </a:bodyPr>
          <a:lstStyle/>
          <a:p>
            <a:r>
              <a:rPr lang="en-US" altLang="ko-KR" sz="2800" b="1"/>
              <a:t>Fig.6.</a:t>
            </a:r>
            <a:endParaRPr lang="ko-KR" altLang="en-US" sz="2800" b="1"/>
          </a:p>
        </p:txBody>
      </p:sp>
      <p:sp>
        <p:nvSpPr>
          <p:cNvPr id="44" name="TextBox 43">
            <a:extLst>
              <a:ext uri="{FF2B5EF4-FFF2-40B4-BE49-F238E27FC236}">
                <a16:creationId xmlns:a16="http://schemas.microsoft.com/office/drawing/2014/main" id="{4B0071F4-5846-5B18-89AD-4DD98923EBF6}"/>
              </a:ext>
            </a:extLst>
          </p:cNvPr>
          <p:cNvSpPr txBox="1"/>
          <p:nvPr/>
        </p:nvSpPr>
        <p:spPr>
          <a:xfrm>
            <a:off x="12790700" y="6044092"/>
            <a:ext cx="7259027" cy="523220"/>
          </a:xfrm>
          <a:prstGeom prst="rect">
            <a:avLst/>
          </a:prstGeom>
          <a:noFill/>
        </p:spPr>
        <p:txBody>
          <a:bodyPr wrap="square" rtlCol="0">
            <a:spAutoFit/>
          </a:bodyPr>
          <a:lstStyle/>
          <a:p>
            <a:r>
              <a:rPr lang="en-US" altLang="ko-KR" sz="1400" b="1"/>
              <a:t>Fig. 6. </a:t>
            </a:r>
            <a:r>
              <a:rPr lang="en-US" altLang="ko-KR" sz="1400"/>
              <a:t>the averaged LEE dimensional distribution of the whole, x-dipole, y-dipole, and z-dipole from left </a:t>
            </a:r>
            <a:endParaRPr lang="ko-KR" altLang="en-US" sz="1400"/>
          </a:p>
        </p:txBody>
      </p:sp>
      <p:grpSp>
        <p:nvGrpSpPr>
          <p:cNvPr id="8" name="그룹 7">
            <a:extLst>
              <a:ext uri="{FF2B5EF4-FFF2-40B4-BE49-F238E27FC236}">
                <a16:creationId xmlns:a16="http://schemas.microsoft.com/office/drawing/2014/main" id="{C73E3640-31B1-2AAB-F41F-023E904051A6}"/>
              </a:ext>
            </a:extLst>
          </p:cNvPr>
          <p:cNvGrpSpPr>
            <a:grpSpLocks noChangeAspect="1"/>
          </p:cNvGrpSpPr>
          <p:nvPr/>
        </p:nvGrpSpPr>
        <p:grpSpPr>
          <a:xfrm>
            <a:off x="223128" y="1125181"/>
            <a:ext cx="11968872" cy="4321184"/>
            <a:chOff x="1" y="1105941"/>
            <a:chExt cx="12226827" cy="4414315"/>
          </a:xfrm>
        </p:grpSpPr>
        <p:pic>
          <p:nvPicPr>
            <p:cNvPr id="7" name="그림 6">
              <a:extLst>
                <a:ext uri="{FF2B5EF4-FFF2-40B4-BE49-F238E27FC236}">
                  <a16:creationId xmlns:a16="http://schemas.microsoft.com/office/drawing/2014/main" id="{9EADE52D-1D98-B082-A12A-38BB627D2D35}"/>
                </a:ext>
              </a:extLst>
            </p:cNvPr>
            <p:cNvPicPr>
              <a:picLocks noChangeAspect="1"/>
            </p:cNvPicPr>
            <p:nvPr/>
          </p:nvPicPr>
          <p:blipFill>
            <a:blip r:embed="rId2"/>
            <a:stretch>
              <a:fillRect/>
            </a:stretch>
          </p:blipFill>
          <p:spPr>
            <a:xfrm>
              <a:off x="3235441" y="1160157"/>
              <a:ext cx="8991387" cy="4195536"/>
            </a:xfrm>
            <a:prstGeom prst="rect">
              <a:avLst/>
            </a:prstGeom>
          </p:spPr>
        </p:pic>
        <p:grpSp>
          <p:nvGrpSpPr>
            <p:cNvPr id="10" name="그룹 9">
              <a:extLst>
                <a:ext uri="{FF2B5EF4-FFF2-40B4-BE49-F238E27FC236}">
                  <a16:creationId xmlns:a16="http://schemas.microsoft.com/office/drawing/2014/main" id="{844DD0F1-1D30-AFC4-E1D8-816C462C2A24}"/>
                </a:ext>
              </a:extLst>
            </p:cNvPr>
            <p:cNvGrpSpPr/>
            <p:nvPr/>
          </p:nvGrpSpPr>
          <p:grpSpPr>
            <a:xfrm>
              <a:off x="1" y="1105941"/>
              <a:ext cx="11853209" cy="4414315"/>
              <a:chOff x="117696" y="1124048"/>
              <a:chExt cx="11853209" cy="4414315"/>
            </a:xfrm>
          </p:grpSpPr>
          <p:grpSp>
            <p:nvGrpSpPr>
              <p:cNvPr id="9" name="그룹 8">
                <a:extLst>
                  <a:ext uri="{FF2B5EF4-FFF2-40B4-BE49-F238E27FC236}">
                    <a16:creationId xmlns:a16="http://schemas.microsoft.com/office/drawing/2014/main" id="{6BF903F1-190E-A3C1-F9E3-38C4FEF1ECF9}"/>
                  </a:ext>
                </a:extLst>
              </p:cNvPr>
              <p:cNvGrpSpPr/>
              <p:nvPr/>
            </p:nvGrpSpPr>
            <p:grpSpPr>
              <a:xfrm>
                <a:off x="117696" y="1264753"/>
                <a:ext cx="2604965" cy="4273610"/>
                <a:chOff x="6344818" y="1335221"/>
                <a:chExt cx="2369213" cy="3874843"/>
              </a:xfrm>
            </p:grpSpPr>
            <p:pic>
              <p:nvPicPr>
                <p:cNvPr id="41" name="그림 40">
                  <a:extLst>
                    <a:ext uri="{FF2B5EF4-FFF2-40B4-BE49-F238E27FC236}">
                      <a16:creationId xmlns:a16="http://schemas.microsoft.com/office/drawing/2014/main" id="{97820A9B-DB9A-30CF-1A36-295001DDB1CF}"/>
                    </a:ext>
                  </a:extLst>
                </p:cNvPr>
                <p:cNvPicPr>
                  <a:picLocks noChangeAspect="1"/>
                </p:cNvPicPr>
                <p:nvPr/>
              </p:nvPicPr>
              <p:blipFill rotWithShape="1">
                <a:blip r:embed="rId3"/>
                <a:srcRect t="7327"/>
                <a:stretch/>
              </p:blipFill>
              <p:spPr>
                <a:xfrm>
                  <a:off x="6362281" y="1335221"/>
                  <a:ext cx="2351750" cy="1942694"/>
                </a:xfrm>
                <a:prstGeom prst="rect">
                  <a:avLst/>
                </a:prstGeom>
              </p:spPr>
            </p:pic>
            <p:pic>
              <p:nvPicPr>
                <p:cNvPr id="43" name="그림 42">
                  <a:extLst>
                    <a:ext uri="{FF2B5EF4-FFF2-40B4-BE49-F238E27FC236}">
                      <a16:creationId xmlns:a16="http://schemas.microsoft.com/office/drawing/2014/main" id="{3C6EF6B1-41C7-0873-CCB9-26155347444A}"/>
                    </a:ext>
                  </a:extLst>
                </p:cNvPr>
                <p:cNvPicPr>
                  <a:picLocks noChangeAspect="1"/>
                </p:cNvPicPr>
                <p:nvPr/>
              </p:nvPicPr>
              <p:blipFill rotWithShape="1">
                <a:blip r:embed="rId4"/>
                <a:srcRect t="6182" b="-1"/>
                <a:stretch/>
              </p:blipFill>
              <p:spPr>
                <a:xfrm>
                  <a:off x="6344818" y="3182293"/>
                  <a:ext cx="2369213" cy="2027771"/>
                </a:xfrm>
                <a:prstGeom prst="rect">
                  <a:avLst/>
                </a:prstGeom>
              </p:spPr>
            </p:pic>
          </p:grpSp>
          <p:sp>
            <p:nvSpPr>
              <p:cNvPr id="16" name="TextBox 15">
                <a:extLst>
                  <a:ext uri="{FF2B5EF4-FFF2-40B4-BE49-F238E27FC236}">
                    <a16:creationId xmlns:a16="http://schemas.microsoft.com/office/drawing/2014/main" id="{98ACD51A-67CD-21C9-5755-FC0CDF894D6E}"/>
                  </a:ext>
                </a:extLst>
              </p:cNvPr>
              <p:cNvSpPr txBox="1"/>
              <p:nvPr/>
            </p:nvSpPr>
            <p:spPr>
              <a:xfrm>
                <a:off x="1903003" y="1142549"/>
                <a:ext cx="1519141" cy="494494"/>
              </a:xfrm>
              <a:prstGeom prst="rect">
                <a:avLst/>
              </a:prstGeom>
              <a:noFill/>
            </p:spPr>
            <p:txBody>
              <a:bodyPr wrap="square">
                <a:spAutoFit/>
              </a:bodyPr>
              <a:lstStyle/>
              <a:p>
                <a:pPr>
                  <a:lnSpc>
                    <a:spcPct val="150000"/>
                  </a:lnSpc>
                </a:pPr>
                <a:r>
                  <a:rPr lang="en-US" altLang="ko-KR" sz="2000" b="1"/>
                  <a:t>Total</a:t>
                </a:r>
              </a:p>
            </p:txBody>
          </p:sp>
          <p:sp>
            <p:nvSpPr>
              <p:cNvPr id="5" name="TextBox 4">
                <a:extLst>
                  <a:ext uri="{FF2B5EF4-FFF2-40B4-BE49-F238E27FC236}">
                    <a16:creationId xmlns:a16="http://schemas.microsoft.com/office/drawing/2014/main" id="{F31C7640-CE90-23E7-FFB9-A1A6EC9C8248}"/>
                  </a:ext>
                </a:extLst>
              </p:cNvPr>
              <p:cNvSpPr txBox="1"/>
              <p:nvPr/>
            </p:nvSpPr>
            <p:spPr>
              <a:xfrm>
                <a:off x="4772442" y="1128990"/>
                <a:ext cx="1227237" cy="494494"/>
              </a:xfrm>
              <a:prstGeom prst="rect">
                <a:avLst/>
              </a:prstGeom>
              <a:noFill/>
            </p:spPr>
            <p:txBody>
              <a:bodyPr wrap="square">
                <a:spAutoFit/>
              </a:bodyPr>
              <a:lstStyle/>
              <a:p>
                <a:pPr>
                  <a:lnSpc>
                    <a:spcPct val="150000"/>
                  </a:lnSpc>
                </a:pPr>
                <a:r>
                  <a:rPr lang="en-US" altLang="ko-KR" sz="2000" b="1" i="1"/>
                  <a:t>x</a:t>
                </a:r>
                <a:r>
                  <a:rPr lang="en-US" altLang="ko-KR" sz="2000" b="1"/>
                  <a:t>-pol</a:t>
                </a:r>
              </a:p>
            </p:txBody>
          </p:sp>
          <p:sp>
            <p:nvSpPr>
              <p:cNvPr id="28" name="TextBox 27">
                <a:extLst>
                  <a:ext uri="{FF2B5EF4-FFF2-40B4-BE49-F238E27FC236}">
                    <a16:creationId xmlns:a16="http://schemas.microsoft.com/office/drawing/2014/main" id="{9528AC4F-D73C-C35F-03ED-FD59DBCC1294}"/>
                  </a:ext>
                </a:extLst>
              </p:cNvPr>
              <p:cNvSpPr txBox="1"/>
              <p:nvPr/>
            </p:nvSpPr>
            <p:spPr>
              <a:xfrm>
                <a:off x="7801596" y="1124048"/>
                <a:ext cx="1227237" cy="494494"/>
              </a:xfrm>
              <a:prstGeom prst="rect">
                <a:avLst/>
              </a:prstGeom>
              <a:noFill/>
            </p:spPr>
            <p:txBody>
              <a:bodyPr wrap="square">
                <a:spAutoFit/>
              </a:bodyPr>
              <a:lstStyle/>
              <a:p>
                <a:pPr>
                  <a:lnSpc>
                    <a:spcPct val="150000"/>
                  </a:lnSpc>
                </a:pPr>
                <a:r>
                  <a:rPr lang="en-US" altLang="ko-KR" sz="2000" b="1" i="1"/>
                  <a:t>y</a:t>
                </a:r>
                <a:r>
                  <a:rPr lang="en-US" altLang="ko-KR" sz="2000" b="1"/>
                  <a:t>-pol</a:t>
                </a:r>
              </a:p>
            </p:txBody>
          </p:sp>
          <p:sp>
            <p:nvSpPr>
              <p:cNvPr id="45" name="TextBox 44">
                <a:extLst>
                  <a:ext uri="{FF2B5EF4-FFF2-40B4-BE49-F238E27FC236}">
                    <a16:creationId xmlns:a16="http://schemas.microsoft.com/office/drawing/2014/main" id="{21CD7BD4-AEAF-2F59-152A-D790BEB19349}"/>
                  </a:ext>
                </a:extLst>
              </p:cNvPr>
              <p:cNvSpPr txBox="1"/>
              <p:nvPr/>
            </p:nvSpPr>
            <p:spPr>
              <a:xfrm>
                <a:off x="10743668" y="1149926"/>
                <a:ext cx="1227237" cy="494494"/>
              </a:xfrm>
              <a:prstGeom prst="rect">
                <a:avLst/>
              </a:prstGeom>
              <a:noFill/>
            </p:spPr>
            <p:txBody>
              <a:bodyPr wrap="square">
                <a:spAutoFit/>
              </a:bodyPr>
              <a:lstStyle/>
              <a:p>
                <a:pPr>
                  <a:lnSpc>
                    <a:spcPct val="150000"/>
                  </a:lnSpc>
                </a:pPr>
                <a:r>
                  <a:rPr lang="en-US" altLang="ko-KR" sz="2000" b="1" i="1"/>
                  <a:t>z</a:t>
                </a:r>
                <a:r>
                  <a:rPr lang="en-US" altLang="ko-KR" sz="2000" b="1"/>
                  <a:t>-pol</a:t>
                </a:r>
              </a:p>
            </p:txBody>
          </p:sp>
          <p:pic>
            <p:nvPicPr>
              <p:cNvPr id="4" name="그림 3">
                <a:extLst>
                  <a:ext uri="{FF2B5EF4-FFF2-40B4-BE49-F238E27FC236}">
                    <a16:creationId xmlns:a16="http://schemas.microsoft.com/office/drawing/2014/main" id="{9FC731F2-FFFC-9CCE-1218-DEF9C7F40EAA}"/>
                  </a:ext>
                </a:extLst>
              </p:cNvPr>
              <p:cNvPicPr>
                <a:picLocks noChangeAspect="1"/>
              </p:cNvPicPr>
              <p:nvPr/>
            </p:nvPicPr>
            <p:blipFill>
              <a:blip r:embed="rId5"/>
              <a:stretch>
                <a:fillRect/>
              </a:stretch>
            </p:blipFill>
            <p:spPr>
              <a:xfrm>
                <a:off x="2704565" y="1783021"/>
                <a:ext cx="606795" cy="3230776"/>
              </a:xfrm>
              <a:prstGeom prst="rect">
                <a:avLst/>
              </a:prstGeom>
            </p:spPr>
          </p:pic>
        </p:grpSp>
      </p:grpSp>
    </p:spTree>
    <p:extLst>
      <p:ext uri="{BB962C8B-B14F-4D97-AF65-F5344CB8AC3E}">
        <p14:creationId xmlns:p14="http://schemas.microsoft.com/office/powerpoint/2010/main" val="23324888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373003-CEA6-411D-87B2-68978D150722}"/>
              </a:ext>
            </a:extLst>
          </p:cNvPr>
          <p:cNvSpPr txBox="1"/>
          <p:nvPr/>
        </p:nvSpPr>
        <p:spPr>
          <a:xfrm>
            <a:off x="12837413" y="5665244"/>
            <a:ext cx="7259027" cy="307777"/>
          </a:xfrm>
          <a:prstGeom prst="rect">
            <a:avLst/>
          </a:prstGeom>
          <a:noFill/>
        </p:spPr>
        <p:txBody>
          <a:bodyPr wrap="square" rtlCol="0">
            <a:spAutoFit/>
          </a:bodyPr>
          <a:lstStyle/>
          <a:p>
            <a:r>
              <a:rPr lang="en-US" altLang="ko-KR" sz="1400" b="1"/>
              <a:t>Fig. 6. </a:t>
            </a:r>
            <a:r>
              <a:rPr lang="en-US" altLang="ko-KR" sz="1400"/>
              <a:t>LEE contour map at all the source positions. 6</a:t>
            </a:r>
            <a:r>
              <a:rPr lang="ko-KR" altLang="en-US" sz="1400"/>
              <a:t>개의 대칭면 중 한 면을 나타냄</a:t>
            </a:r>
            <a:r>
              <a:rPr lang="en-US" altLang="ko-KR" sz="1400"/>
              <a:t>.</a:t>
            </a:r>
            <a:endParaRPr lang="ko-KR" altLang="en-US" sz="1400"/>
          </a:p>
        </p:txBody>
      </p:sp>
      <p:sp>
        <p:nvSpPr>
          <p:cNvPr id="17" name="TextBox 16">
            <a:extLst>
              <a:ext uri="{FF2B5EF4-FFF2-40B4-BE49-F238E27FC236}">
                <a16:creationId xmlns:a16="http://schemas.microsoft.com/office/drawing/2014/main" id="{F0A8F7C7-F12B-F377-60C1-8104500117F6}"/>
              </a:ext>
            </a:extLst>
          </p:cNvPr>
          <p:cNvSpPr txBox="1"/>
          <p:nvPr/>
        </p:nvSpPr>
        <p:spPr>
          <a:xfrm>
            <a:off x="208673" y="142196"/>
            <a:ext cx="2432037" cy="523220"/>
          </a:xfrm>
          <a:prstGeom prst="rect">
            <a:avLst/>
          </a:prstGeom>
          <a:noFill/>
        </p:spPr>
        <p:txBody>
          <a:bodyPr wrap="square" rtlCol="0">
            <a:spAutoFit/>
          </a:bodyPr>
          <a:lstStyle/>
          <a:p>
            <a:r>
              <a:rPr lang="en-US" altLang="ko-KR" sz="2800" b="1"/>
              <a:t>Fig.6.</a:t>
            </a:r>
            <a:endParaRPr lang="ko-KR" altLang="en-US" sz="2800" b="1"/>
          </a:p>
        </p:txBody>
      </p:sp>
      <p:sp>
        <p:nvSpPr>
          <p:cNvPr id="44" name="TextBox 43">
            <a:extLst>
              <a:ext uri="{FF2B5EF4-FFF2-40B4-BE49-F238E27FC236}">
                <a16:creationId xmlns:a16="http://schemas.microsoft.com/office/drawing/2014/main" id="{4B0071F4-5846-5B18-89AD-4DD98923EBF6}"/>
              </a:ext>
            </a:extLst>
          </p:cNvPr>
          <p:cNvSpPr txBox="1"/>
          <p:nvPr/>
        </p:nvSpPr>
        <p:spPr>
          <a:xfrm>
            <a:off x="12790700" y="6044092"/>
            <a:ext cx="7259027" cy="523220"/>
          </a:xfrm>
          <a:prstGeom prst="rect">
            <a:avLst/>
          </a:prstGeom>
          <a:noFill/>
        </p:spPr>
        <p:txBody>
          <a:bodyPr wrap="square" rtlCol="0">
            <a:spAutoFit/>
          </a:bodyPr>
          <a:lstStyle/>
          <a:p>
            <a:r>
              <a:rPr lang="en-US" altLang="ko-KR" sz="1400" b="1"/>
              <a:t>Fig. 6. </a:t>
            </a:r>
            <a:r>
              <a:rPr lang="en-US" altLang="ko-KR" sz="1400"/>
              <a:t>the averaged LEE dimensional distribution of the whole, x-dipole, y-dipole, and z-dipole from left </a:t>
            </a:r>
            <a:endParaRPr lang="ko-KR" altLang="en-US" sz="1400"/>
          </a:p>
        </p:txBody>
      </p:sp>
      <p:grpSp>
        <p:nvGrpSpPr>
          <p:cNvPr id="19" name="그룹 18">
            <a:extLst>
              <a:ext uri="{FF2B5EF4-FFF2-40B4-BE49-F238E27FC236}">
                <a16:creationId xmlns:a16="http://schemas.microsoft.com/office/drawing/2014/main" id="{1ECD53AB-0EED-3F61-4154-F2C362C3CEBD}"/>
              </a:ext>
            </a:extLst>
          </p:cNvPr>
          <p:cNvGrpSpPr/>
          <p:nvPr/>
        </p:nvGrpSpPr>
        <p:grpSpPr>
          <a:xfrm>
            <a:off x="3142017" y="123146"/>
            <a:ext cx="4559524" cy="6341156"/>
            <a:chOff x="3142017" y="123146"/>
            <a:chExt cx="4559524" cy="6341156"/>
          </a:xfrm>
        </p:grpSpPr>
        <p:pic>
          <p:nvPicPr>
            <p:cNvPr id="6" name="그림 5">
              <a:extLst>
                <a:ext uri="{FF2B5EF4-FFF2-40B4-BE49-F238E27FC236}">
                  <a16:creationId xmlns:a16="http://schemas.microsoft.com/office/drawing/2014/main" id="{2140835F-EC65-09AE-2143-3C6C63CD1616}"/>
                </a:ext>
              </a:extLst>
            </p:cNvPr>
            <p:cNvPicPr>
              <a:picLocks noChangeAspect="1"/>
            </p:cNvPicPr>
            <p:nvPr/>
          </p:nvPicPr>
          <p:blipFill>
            <a:blip r:embed="rId2"/>
            <a:stretch>
              <a:fillRect/>
            </a:stretch>
          </p:blipFill>
          <p:spPr>
            <a:xfrm>
              <a:off x="3142017" y="128176"/>
              <a:ext cx="2325334" cy="3194746"/>
            </a:xfrm>
            <a:prstGeom prst="rect">
              <a:avLst/>
            </a:prstGeom>
          </p:spPr>
        </p:pic>
        <p:pic>
          <p:nvPicPr>
            <p:cNvPr id="12" name="그림 11">
              <a:extLst>
                <a:ext uri="{FF2B5EF4-FFF2-40B4-BE49-F238E27FC236}">
                  <a16:creationId xmlns:a16="http://schemas.microsoft.com/office/drawing/2014/main" id="{AA5EA007-0884-B83B-5176-45B207798D4D}"/>
                </a:ext>
              </a:extLst>
            </p:cNvPr>
            <p:cNvPicPr>
              <a:picLocks noChangeAspect="1"/>
            </p:cNvPicPr>
            <p:nvPr/>
          </p:nvPicPr>
          <p:blipFill>
            <a:blip r:embed="rId3"/>
            <a:stretch>
              <a:fillRect/>
            </a:stretch>
          </p:blipFill>
          <p:spPr>
            <a:xfrm>
              <a:off x="5523266" y="123146"/>
              <a:ext cx="2117030" cy="3044558"/>
            </a:xfrm>
            <a:prstGeom prst="rect">
              <a:avLst/>
            </a:prstGeom>
          </p:spPr>
        </p:pic>
        <p:pic>
          <p:nvPicPr>
            <p:cNvPr id="14" name="그림 13">
              <a:extLst>
                <a:ext uri="{FF2B5EF4-FFF2-40B4-BE49-F238E27FC236}">
                  <a16:creationId xmlns:a16="http://schemas.microsoft.com/office/drawing/2014/main" id="{7AD06F2B-BC82-52B6-87D5-A32BA32775A7}"/>
                </a:ext>
              </a:extLst>
            </p:cNvPr>
            <p:cNvPicPr>
              <a:picLocks noChangeAspect="1"/>
            </p:cNvPicPr>
            <p:nvPr/>
          </p:nvPicPr>
          <p:blipFill>
            <a:blip r:embed="rId4"/>
            <a:stretch>
              <a:fillRect/>
            </a:stretch>
          </p:blipFill>
          <p:spPr>
            <a:xfrm>
              <a:off x="3402884" y="3371850"/>
              <a:ext cx="2117030" cy="3092452"/>
            </a:xfrm>
            <a:prstGeom prst="rect">
              <a:avLst/>
            </a:prstGeom>
          </p:spPr>
        </p:pic>
        <p:pic>
          <p:nvPicPr>
            <p:cNvPr id="18" name="그림 17">
              <a:extLst>
                <a:ext uri="{FF2B5EF4-FFF2-40B4-BE49-F238E27FC236}">
                  <a16:creationId xmlns:a16="http://schemas.microsoft.com/office/drawing/2014/main" id="{AF1A347A-167D-3BB1-B440-1A83401F1414}"/>
                </a:ext>
              </a:extLst>
            </p:cNvPr>
            <p:cNvPicPr>
              <a:picLocks noChangeAspect="1"/>
            </p:cNvPicPr>
            <p:nvPr/>
          </p:nvPicPr>
          <p:blipFill>
            <a:blip r:embed="rId5"/>
            <a:stretch>
              <a:fillRect/>
            </a:stretch>
          </p:blipFill>
          <p:spPr>
            <a:xfrm>
              <a:off x="5523266" y="3352800"/>
              <a:ext cx="2178275" cy="3092452"/>
            </a:xfrm>
            <a:prstGeom prst="rect">
              <a:avLst/>
            </a:prstGeom>
          </p:spPr>
        </p:pic>
      </p:grpSp>
    </p:spTree>
    <p:extLst>
      <p:ext uri="{BB962C8B-B14F-4D97-AF65-F5344CB8AC3E}">
        <p14:creationId xmlns:p14="http://schemas.microsoft.com/office/powerpoint/2010/main" val="15649856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26B2BB-23EC-61EA-0A18-110803CC939D}"/>
              </a:ext>
            </a:extLst>
          </p:cNvPr>
          <p:cNvSpPr txBox="1"/>
          <p:nvPr/>
        </p:nvSpPr>
        <p:spPr>
          <a:xfrm>
            <a:off x="276726" y="216915"/>
            <a:ext cx="6097604" cy="738664"/>
          </a:xfrm>
          <a:prstGeom prst="rect">
            <a:avLst/>
          </a:prstGeom>
          <a:noFill/>
        </p:spPr>
        <p:txBody>
          <a:bodyPr wrap="square">
            <a:spAutoFit/>
          </a:bodyPr>
          <a:lstStyle/>
          <a:p>
            <a:r>
              <a:rPr lang="en-US" altLang="ko-KR" sz="1400" b="1"/>
              <a:t>3. Results and Discussion (Fig.2~4 +a)</a:t>
            </a:r>
          </a:p>
          <a:p>
            <a:pPr marL="800100" lvl="1" indent="-342900">
              <a:buAutoNum type="arabicPeriod"/>
            </a:pPr>
            <a:r>
              <a:rPr lang="ko-KR" altLang="en-US" sz="1400"/>
              <a:t>그래프 결과 설명</a:t>
            </a:r>
            <a:endParaRPr lang="en-US" altLang="ko-KR" sz="1400"/>
          </a:p>
          <a:p>
            <a:pPr marL="800100" lvl="1" indent="-342900">
              <a:buAutoNum type="arabicPeriod"/>
            </a:pPr>
            <a:r>
              <a:rPr lang="ko-KR" altLang="en-US" sz="1400"/>
              <a:t>결과가 나오게 된 원인 설명</a:t>
            </a:r>
            <a:endParaRPr lang="en-US" altLang="ko-KR" sz="1400"/>
          </a:p>
        </p:txBody>
      </p:sp>
      <p:sp>
        <p:nvSpPr>
          <p:cNvPr id="5" name="TextBox 4">
            <a:extLst>
              <a:ext uri="{FF2B5EF4-FFF2-40B4-BE49-F238E27FC236}">
                <a16:creationId xmlns:a16="http://schemas.microsoft.com/office/drawing/2014/main" id="{AE821585-944F-0E68-5B40-E07D1B83E9EE}"/>
              </a:ext>
            </a:extLst>
          </p:cNvPr>
          <p:cNvSpPr txBox="1"/>
          <p:nvPr/>
        </p:nvSpPr>
        <p:spPr>
          <a:xfrm>
            <a:off x="870283" y="1437872"/>
            <a:ext cx="11008094" cy="13498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a:solidFill>
                  <a:srgbClr val="FF0000"/>
                </a:solidFill>
                <a:latin typeface="noto"/>
              </a:rPr>
              <a:t>Fig6</a:t>
            </a:r>
            <a:r>
              <a:rPr lang="ko-KR" altLang="en-US" sz="1400">
                <a:latin typeface="noto"/>
              </a:rPr>
              <a:t>은 육각구조의 한 면에 대하여 구조 전체에서 </a:t>
            </a:r>
            <a:r>
              <a:rPr lang="ko-KR" altLang="en-US" sz="1400" err="1">
                <a:latin typeface="noto"/>
              </a:rPr>
              <a:t>평균낸</a:t>
            </a:r>
            <a:r>
              <a:rPr lang="ko-KR" altLang="en-US" sz="1400">
                <a:latin typeface="noto"/>
              </a:rPr>
              <a:t> </a:t>
            </a:r>
            <a:r>
              <a:rPr lang="en-US" altLang="ko-KR" sz="1400">
                <a:latin typeface="noto"/>
              </a:rPr>
              <a:t>LEE</a:t>
            </a:r>
            <a:r>
              <a:rPr lang="ko-KR" altLang="en-US" sz="1400">
                <a:latin typeface="noto"/>
              </a:rPr>
              <a:t>의 분포도이고</a:t>
            </a:r>
            <a:r>
              <a:rPr lang="en-US" altLang="ko-KR" sz="1400">
                <a:latin typeface="noto"/>
              </a:rPr>
              <a:t>, </a:t>
            </a:r>
            <a:r>
              <a:rPr lang="ko-KR" altLang="en-US" sz="1400">
                <a:latin typeface="noto"/>
              </a:rPr>
              <a:t>각각의 </a:t>
            </a:r>
            <a:r>
              <a:rPr lang="en-US" altLang="ko-KR" sz="1400">
                <a:latin typeface="noto"/>
              </a:rPr>
              <a:t>dipole source</a:t>
            </a:r>
            <a:r>
              <a:rPr lang="ko-KR" altLang="en-US" sz="1400">
                <a:latin typeface="noto"/>
              </a:rPr>
              <a:t>별 분포도도 보여준다</a:t>
            </a:r>
            <a:r>
              <a:rPr lang="en-US" altLang="ko-KR" sz="1400">
                <a:solidFill>
                  <a:srgbClr val="000000"/>
                </a:solidFill>
                <a:latin typeface="noto"/>
              </a:rPr>
              <a:t>.</a:t>
            </a:r>
          </a:p>
          <a:p>
            <a:pPr marL="285750" indent="-285750">
              <a:lnSpc>
                <a:spcPct val="150000"/>
              </a:lnSpc>
              <a:buFont typeface="Arial" panose="020B0604020202020204" pitchFamily="34" charset="0"/>
              <a:buChar char="•"/>
            </a:pPr>
            <a:r>
              <a:rPr lang="ko-KR" altLang="en-US" sz="1400">
                <a:solidFill>
                  <a:srgbClr val="000000"/>
                </a:solidFill>
                <a:latin typeface="noto"/>
              </a:rPr>
              <a:t>각 </a:t>
            </a:r>
            <a:r>
              <a:rPr lang="en-US" altLang="ko-KR" sz="1400">
                <a:solidFill>
                  <a:srgbClr val="000000"/>
                </a:solidFill>
                <a:latin typeface="noto"/>
              </a:rPr>
              <a:t>dipole</a:t>
            </a:r>
            <a:r>
              <a:rPr lang="ko-KR" altLang="en-US" sz="1400">
                <a:solidFill>
                  <a:srgbClr val="000000"/>
                </a:solidFill>
                <a:latin typeface="noto"/>
              </a:rPr>
              <a:t>에 대한 </a:t>
            </a:r>
            <a:r>
              <a:rPr lang="en-US" altLang="ko-KR" sz="1400">
                <a:solidFill>
                  <a:srgbClr val="000000"/>
                </a:solidFill>
                <a:latin typeface="noto"/>
              </a:rPr>
              <a:t>LEE </a:t>
            </a:r>
            <a:r>
              <a:rPr lang="ko-KR" altLang="en-US" sz="1400">
                <a:solidFill>
                  <a:srgbClr val="000000"/>
                </a:solidFill>
                <a:latin typeface="noto"/>
              </a:rPr>
              <a:t>분포도를 살펴봤을 때</a:t>
            </a:r>
            <a:r>
              <a:rPr lang="en-US" altLang="ko-KR" sz="1400">
                <a:solidFill>
                  <a:srgbClr val="000000"/>
                </a:solidFill>
                <a:latin typeface="noto"/>
              </a:rPr>
              <a:t>, x-dipole</a:t>
            </a:r>
            <a:r>
              <a:rPr lang="ko-KR" altLang="en-US" sz="1400">
                <a:solidFill>
                  <a:srgbClr val="000000"/>
                </a:solidFill>
                <a:latin typeface="noto"/>
              </a:rPr>
              <a:t>과 </a:t>
            </a:r>
            <a:r>
              <a:rPr lang="en-US" altLang="ko-KR" sz="1400">
                <a:solidFill>
                  <a:srgbClr val="000000"/>
                </a:solidFill>
                <a:latin typeface="noto"/>
              </a:rPr>
              <a:t>z-dipole</a:t>
            </a:r>
            <a:r>
              <a:rPr lang="ko-KR" altLang="en-US" sz="1400">
                <a:solidFill>
                  <a:srgbClr val="000000"/>
                </a:solidFill>
                <a:latin typeface="noto"/>
              </a:rPr>
              <a:t>은 전반적으로 구조 전체에 고르게 빛이 빠져나가고</a:t>
            </a:r>
            <a:r>
              <a:rPr lang="en-US" altLang="ko-KR" sz="1400">
                <a:solidFill>
                  <a:srgbClr val="000000"/>
                </a:solidFill>
                <a:latin typeface="noto"/>
              </a:rPr>
              <a:t>, y-dipole</a:t>
            </a:r>
            <a:r>
              <a:rPr lang="ko-KR" altLang="en-US" sz="1400">
                <a:solidFill>
                  <a:srgbClr val="000000"/>
                </a:solidFill>
                <a:latin typeface="noto"/>
              </a:rPr>
              <a:t>은 </a:t>
            </a:r>
            <a:r>
              <a:rPr lang="en-US" altLang="ko-KR" sz="1400">
                <a:solidFill>
                  <a:srgbClr val="000000"/>
                </a:solidFill>
                <a:latin typeface="noto"/>
              </a:rPr>
              <a:t>sidewall</a:t>
            </a:r>
            <a:r>
              <a:rPr lang="ko-KR" altLang="en-US" sz="1400">
                <a:solidFill>
                  <a:srgbClr val="000000"/>
                </a:solidFill>
                <a:latin typeface="noto"/>
              </a:rPr>
              <a:t>에서 가장 많이 빠져나간다</a:t>
            </a:r>
            <a:r>
              <a:rPr lang="en-US" altLang="ko-KR" sz="1400">
                <a:solidFill>
                  <a:srgbClr val="000000"/>
                </a:solidFill>
                <a:latin typeface="noto"/>
              </a:rPr>
              <a:t>.</a:t>
            </a:r>
          </a:p>
          <a:p>
            <a:pPr marL="285750" indent="-285750">
              <a:lnSpc>
                <a:spcPct val="150000"/>
              </a:lnSpc>
              <a:buFont typeface="Arial" panose="020B0604020202020204" pitchFamily="34" charset="0"/>
              <a:buChar char="•"/>
            </a:pPr>
            <a:r>
              <a:rPr lang="ko-KR" altLang="en-US" sz="1400">
                <a:solidFill>
                  <a:srgbClr val="000000"/>
                </a:solidFill>
                <a:latin typeface="noto"/>
              </a:rPr>
              <a:t>위 </a:t>
            </a:r>
            <a:r>
              <a:rPr lang="en-US" altLang="ko-KR" sz="1400">
                <a:solidFill>
                  <a:srgbClr val="000000"/>
                </a:solidFill>
                <a:latin typeface="noto"/>
              </a:rPr>
              <a:t>LEE </a:t>
            </a:r>
            <a:r>
              <a:rPr lang="ko-KR" altLang="en-US" sz="1400">
                <a:solidFill>
                  <a:srgbClr val="000000"/>
                </a:solidFill>
                <a:latin typeface="noto"/>
              </a:rPr>
              <a:t>분포도는 </a:t>
            </a:r>
            <a:r>
              <a:rPr lang="en-US" altLang="ko-KR" sz="1400">
                <a:solidFill>
                  <a:srgbClr val="000000"/>
                </a:solidFill>
                <a:latin typeface="noto"/>
              </a:rPr>
              <a:t>y-dipole</a:t>
            </a:r>
            <a:r>
              <a:rPr lang="ko-KR" altLang="en-US" sz="1400">
                <a:solidFill>
                  <a:srgbClr val="000000"/>
                </a:solidFill>
                <a:latin typeface="noto"/>
              </a:rPr>
              <a:t>의 </a:t>
            </a:r>
            <a:r>
              <a:rPr lang="en-US" altLang="ko-KR" sz="1400">
                <a:solidFill>
                  <a:srgbClr val="000000"/>
                </a:solidFill>
                <a:latin typeface="noto"/>
              </a:rPr>
              <a:t>LEE</a:t>
            </a:r>
            <a:r>
              <a:rPr lang="ko-KR" altLang="en-US" sz="1400">
                <a:solidFill>
                  <a:srgbClr val="000000"/>
                </a:solidFill>
                <a:latin typeface="noto"/>
              </a:rPr>
              <a:t>가 전반적으로 크게 나타나고</a:t>
            </a:r>
            <a:r>
              <a:rPr lang="en-US" altLang="ko-KR" sz="1400">
                <a:solidFill>
                  <a:srgbClr val="000000"/>
                </a:solidFill>
                <a:latin typeface="noto"/>
              </a:rPr>
              <a:t>, </a:t>
            </a:r>
            <a:r>
              <a:rPr lang="ko-KR" altLang="en-US" sz="1400">
                <a:solidFill>
                  <a:srgbClr val="000000"/>
                </a:solidFill>
                <a:latin typeface="noto"/>
              </a:rPr>
              <a:t>나아가 </a:t>
            </a:r>
            <a:r>
              <a:rPr lang="en-US" altLang="ko-KR" sz="1400" err="1">
                <a:solidFill>
                  <a:srgbClr val="000000"/>
                </a:solidFill>
                <a:latin typeface="noto"/>
              </a:rPr>
              <a:t>farfield</a:t>
            </a:r>
            <a:r>
              <a:rPr lang="en-US" altLang="ko-KR" sz="1400">
                <a:solidFill>
                  <a:srgbClr val="000000"/>
                </a:solidFill>
                <a:latin typeface="noto"/>
              </a:rPr>
              <a:t> </a:t>
            </a:r>
            <a:r>
              <a:rPr lang="ko-KR" altLang="en-US" sz="1400">
                <a:solidFill>
                  <a:srgbClr val="000000"/>
                </a:solidFill>
                <a:latin typeface="noto"/>
              </a:rPr>
              <a:t>분석과도 </a:t>
            </a:r>
            <a:r>
              <a:rPr lang="ko-KR" altLang="en-US" sz="1400" err="1">
                <a:solidFill>
                  <a:srgbClr val="000000"/>
                </a:solidFill>
                <a:latin typeface="noto"/>
              </a:rPr>
              <a:t>연결지어진다</a:t>
            </a:r>
            <a:r>
              <a:rPr lang="en-US" altLang="ko-KR" sz="1400">
                <a:solidFill>
                  <a:srgbClr val="000000"/>
                </a:solidFill>
                <a:latin typeface="noto"/>
              </a:rPr>
              <a:t>.</a:t>
            </a:r>
          </a:p>
        </p:txBody>
      </p:sp>
      <p:sp>
        <p:nvSpPr>
          <p:cNvPr id="4" name="TextBox 3">
            <a:extLst>
              <a:ext uri="{FF2B5EF4-FFF2-40B4-BE49-F238E27FC236}">
                <a16:creationId xmlns:a16="http://schemas.microsoft.com/office/drawing/2014/main" id="{572EB09C-83AB-8548-F7E7-C557CD497157}"/>
              </a:ext>
            </a:extLst>
          </p:cNvPr>
          <p:cNvSpPr txBox="1"/>
          <p:nvPr/>
        </p:nvSpPr>
        <p:spPr>
          <a:xfrm>
            <a:off x="522476" y="3314049"/>
            <a:ext cx="10866922" cy="199791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a:latin typeface="noto"/>
              </a:rPr>
              <a:t>Fig6 reveals four types of distribution of the averaged LEE under the x-polarization, y-polarization, z-polarization, and the whole under the simulated area. </a:t>
            </a:r>
          </a:p>
          <a:p>
            <a:pPr marL="285750" indent="-285750">
              <a:lnSpc>
                <a:spcPct val="150000"/>
              </a:lnSpc>
              <a:buFont typeface="Arial" panose="020B0604020202020204" pitchFamily="34" charset="0"/>
              <a:buChar char="•"/>
            </a:pPr>
            <a:r>
              <a:rPr lang="en-US" altLang="ko-KR" sz="1400">
                <a:latin typeface="noto"/>
              </a:rPr>
              <a:t>For the distributions of each polarization, the light can escape evenly the nanorod structure under the x-dipole and z-dipole, whereas the distribution of y-dipole is largely concentrated to the sidewall and has almost high LEE.</a:t>
            </a:r>
          </a:p>
          <a:p>
            <a:pPr marL="285750" indent="-285750">
              <a:lnSpc>
                <a:spcPct val="150000"/>
              </a:lnSpc>
              <a:buFont typeface="Arial" panose="020B0604020202020204" pitchFamily="34" charset="0"/>
              <a:buChar char="•"/>
            </a:pPr>
            <a:r>
              <a:rPr lang="en-US" altLang="ko-KR" sz="1400">
                <a:latin typeface="noto"/>
              </a:rPr>
              <a:t>This analysis can be coupled with the attribution of the generally high averaged LEE of y-dipole, moreover, also can broaden the progressive research such as far-field analysis. </a:t>
            </a:r>
          </a:p>
        </p:txBody>
      </p:sp>
    </p:spTree>
    <p:extLst>
      <p:ext uri="{BB962C8B-B14F-4D97-AF65-F5344CB8AC3E}">
        <p14:creationId xmlns:p14="http://schemas.microsoft.com/office/powerpoint/2010/main" val="21389110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26B2BB-23EC-61EA-0A18-110803CC939D}"/>
              </a:ext>
            </a:extLst>
          </p:cNvPr>
          <p:cNvSpPr txBox="1"/>
          <p:nvPr/>
        </p:nvSpPr>
        <p:spPr>
          <a:xfrm>
            <a:off x="276726" y="216915"/>
            <a:ext cx="6097604" cy="738664"/>
          </a:xfrm>
          <a:prstGeom prst="rect">
            <a:avLst/>
          </a:prstGeom>
          <a:noFill/>
        </p:spPr>
        <p:txBody>
          <a:bodyPr wrap="square">
            <a:spAutoFit/>
          </a:bodyPr>
          <a:lstStyle/>
          <a:p>
            <a:r>
              <a:rPr lang="en-US" altLang="ko-KR" sz="1400" b="1"/>
              <a:t>3. Results and Discussion (Fig.2~4 +a)</a:t>
            </a:r>
          </a:p>
          <a:p>
            <a:pPr marL="800100" lvl="1" indent="-342900">
              <a:buAutoNum type="arabicPeriod"/>
            </a:pPr>
            <a:r>
              <a:rPr lang="ko-KR" altLang="en-US" sz="1400"/>
              <a:t>그래프 결과 설명</a:t>
            </a:r>
            <a:endParaRPr lang="en-US" altLang="ko-KR" sz="1400"/>
          </a:p>
          <a:p>
            <a:pPr marL="800100" lvl="1" indent="-342900">
              <a:buAutoNum type="arabicPeriod"/>
            </a:pPr>
            <a:r>
              <a:rPr lang="ko-KR" altLang="en-US" sz="1400"/>
              <a:t>결과가 나오게 된 원인 설명</a:t>
            </a:r>
            <a:endParaRPr lang="en-US" altLang="ko-KR" sz="1400"/>
          </a:p>
        </p:txBody>
      </p:sp>
      <p:sp>
        <p:nvSpPr>
          <p:cNvPr id="5" name="TextBox 4">
            <a:extLst>
              <a:ext uri="{FF2B5EF4-FFF2-40B4-BE49-F238E27FC236}">
                <a16:creationId xmlns:a16="http://schemas.microsoft.com/office/drawing/2014/main" id="{AE821585-944F-0E68-5B40-E07D1B83E9EE}"/>
              </a:ext>
            </a:extLst>
          </p:cNvPr>
          <p:cNvSpPr txBox="1"/>
          <p:nvPr/>
        </p:nvSpPr>
        <p:spPr>
          <a:xfrm>
            <a:off x="870283" y="1437872"/>
            <a:ext cx="11008094" cy="13498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a:solidFill>
                  <a:srgbClr val="000000"/>
                </a:solidFill>
                <a:latin typeface="noto"/>
              </a:rPr>
              <a:t>전체적으로 </a:t>
            </a:r>
            <a:r>
              <a:rPr lang="en-US" altLang="ko-KR" sz="1400">
                <a:solidFill>
                  <a:srgbClr val="000000"/>
                </a:solidFill>
                <a:latin typeface="noto"/>
              </a:rPr>
              <a:t>LEE</a:t>
            </a:r>
            <a:r>
              <a:rPr lang="ko-KR" altLang="en-US" sz="1400">
                <a:solidFill>
                  <a:srgbClr val="000000"/>
                </a:solidFill>
                <a:latin typeface="noto"/>
              </a:rPr>
              <a:t>가 시뮬레이션 데이터임에도 불구하고 최대 </a:t>
            </a:r>
            <a:r>
              <a:rPr lang="en-US" altLang="ko-KR" sz="1400">
                <a:solidFill>
                  <a:srgbClr val="000000"/>
                </a:solidFill>
                <a:latin typeface="noto"/>
              </a:rPr>
              <a:t>50%</a:t>
            </a:r>
            <a:r>
              <a:rPr lang="ko-KR" altLang="en-US" sz="1400">
                <a:solidFill>
                  <a:srgbClr val="000000"/>
                </a:solidFill>
                <a:latin typeface="noto"/>
              </a:rPr>
              <a:t>를 기록하지 못하였다</a:t>
            </a:r>
            <a:r>
              <a:rPr lang="en-US" altLang="ko-KR" sz="1400">
                <a:solidFill>
                  <a:srgbClr val="000000"/>
                </a:solidFill>
                <a:latin typeface="noto"/>
              </a:rPr>
              <a:t>.</a:t>
            </a:r>
          </a:p>
          <a:p>
            <a:pPr marL="285750" indent="-285750">
              <a:lnSpc>
                <a:spcPct val="150000"/>
              </a:lnSpc>
              <a:buFont typeface="Arial" panose="020B0604020202020204" pitchFamily="34" charset="0"/>
              <a:buChar char="•"/>
            </a:pPr>
            <a:r>
              <a:rPr lang="ko-KR" altLang="en-US" sz="1400">
                <a:solidFill>
                  <a:srgbClr val="FF0000"/>
                </a:solidFill>
                <a:latin typeface="noto"/>
              </a:rPr>
              <a:t>가장 </a:t>
            </a:r>
            <a:r>
              <a:rPr lang="en-US" altLang="ko-KR" sz="1400">
                <a:solidFill>
                  <a:srgbClr val="FF0000"/>
                </a:solidFill>
                <a:latin typeface="noto"/>
              </a:rPr>
              <a:t>LEE</a:t>
            </a:r>
            <a:r>
              <a:rPr lang="ko-KR" altLang="en-US" sz="1400">
                <a:solidFill>
                  <a:srgbClr val="FF0000"/>
                </a:solidFill>
                <a:latin typeface="noto"/>
              </a:rPr>
              <a:t>가 높게 나오는 </a:t>
            </a:r>
            <a:r>
              <a:rPr lang="en-US" altLang="ko-KR" sz="1400">
                <a:solidFill>
                  <a:srgbClr val="FF0000"/>
                </a:solidFill>
                <a:latin typeface="noto"/>
              </a:rPr>
              <a:t>core shell nanorod </a:t>
            </a:r>
            <a:r>
              <a:rPr lang="ko-KR" altLang="en-US" sz="1400">
                <a:solidFill>
                  <a:srgbClr val="FF0000"/>
                </a:solidFill>
                <a:latin typeface="noto"/>
              </a:rPr>
              <a:t>구조의 크기 및 형태에 대한 추가 고찰이 요구된다</a:t>
            </a:r>
            <a:r>
              <a:rPr lang="en-US" altLang="ko-KR" sz="1400">
                <a:solidFill>
                  <a:srgbClr val="FF0000"/>
                </a:solidFill>
                <a:latin typeface="noto"/>
              </a:rPr>
              <a:t>.</a:t>
            </a:r>
          </a:p>
          <a:p>
            <a:pPr marL="285750" indent="-285750">
              <a:lnSpc>
                <a:spcPct val="150000"/>
              </a:lnSpc>
              <a:buFont typeface="Arial" panose="020B0604020202020204" pitchFamily="34" charset="0"/>
              <a:buChar char="•"/>
            </a:pPr>
            <a:r>
              <a:rPr lang="en-US" altLang="ko-KR" sz="1400">
                <a:latin typeface="noto"/>
              </a:rPr>
              <a:t>Dipole</a:t>
            </a:r>
            <a:r>
              <a:rPr lang="ko-KR" altLang="en-US" sz="1400">
                <a:latin typeface="noto"/>
              </a:rPr>
              <a:t>이 </a:t>
            </a:r>
            <a:r>
              <a:rPr lang="en-US" altLang="ko-KR" sz="1400">
                <a:latin typeface="noto"/>
              </a:rPr>
              <a:t>pyramid</a:t>
            </a:r>
            <a:r>
              <a:rPr lang="ko-KR" altLang="en-US" sz="1400">
                <a:latin typeface="noto"/>
              </a:rPr>
              <a:t>에 위치할 때의 </a:t>
            </a:r>
            <a:r>
              <a:rPr lang="en-US" altLang="ko-KR" sz="1400">
                <a:latin typeface="noto"/>
              </a:rPr>
              <a:t>LEE</a:t>
            </a:r>
            <a:r>
              <a:rPr lang="ko-KR" altLang="en-US" sz="1400">
                <a:latin typeface="noto"/>
              </a:rPr>
              <a:t>가 </a:t>
            </a:r>
            <a:r>
              <a:rPr lang="en-US" altLang="ko-KR" sz="1400">
                <a:latin typeface="noto"/>
              </a:rPr>
              <a:t>sidewall</a:t>
            </a:r>
            <a:r>
              <a:rPr lang="ko-KR" altLang="en-US" sz="1400">
                <a:latin typeface="noto"/>
              </a:rPr>
              <a:t>에 위치할 때에 비해 훨씬 낮게 나타났음을 한 눈에 확인할 수 있다</a:t>
            </a:r>
            <a:r>
              <a:rPr lang="en-US" altLang="ko-KR" sz="1400">
                <a:latin typeface="noto"/>
              </a:rPr>
              <a:t>.</a:t>
            </a:r>
          </a:p>
          <a:p>
            <a:pPr marL="285750" indent="-285750">
              <a:lnSpc>
                <a:spcPct val="150000"/>
              </a:lnSpc>
              <a:buFont typeface="Arial" panose="020B0604020202020204" pitchFamily="34" charset="0"/>
              <a:buChar char="•"/>
            </a:pPr>
            <a:r>
              <a:rPr lang="ko-KR" altLang="en-US" sz="1400">
                <a:latin typeface="noto"/>
              </a:rPr>
              <a:t>이를 통해 </a:t>
            </a:r>
            <a:r>
              <a:rPr lang="en-US" altLang="ko-KR" sz="1400">
                <a:latin typeface="noto"/>
              </a:rPr>
              <a:t>pyramid </a:t>
            </a:r>
            <a:r>
              <a:rPr lang="ko-KR" altLang="en-US" sz="1400">
                <a:latin typeface="noto"/>
              </a:rPr>
              <a:t>구조를 제외한 구조에 대한 가능성을 생각해 볼 수 있다</a:t>
            </a:r>
            <a:r>
              <a:rPr lang="en-US" altLang="ko-KR" sz="1400">
                <a:latin typeface="noto"/>
              </a:rPr>
              <a:t>.</a:t>
            </a:r>
          </a:p>
        </p:txBody>
      </p:sp>
      <p:sp>
        <p:nvSpPr>
          <p:cNvPr id="4" name="TextBox 3">
            <a:extLst>
              <a:ext uri="{FF2B5EF4-FFF2-40B4-BE49-F238E27FC236}">
                <a16:creationId xmlns:a16="http://schemas.microsoft.com/office/drawing/2014/main" id="{572EB09C-83AB-8548-F7E7-C557CD497157}"/>
              </a:ext>
            </a:extLst>
          </p:cNvPr>
          <p:cNvSpPr txBox="1"/>
          <p:nvPr/>
        </p:nvSpPr>
        <p:spPr>
          <a:xfrm>
            <a:off x="522476" y="3242132"/>
            <a:ext cx="10866922" cy="167475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a:latin typeface="noto"/>
              </a:rPr>
              <a:t>The averaged LEE didn’t be valued at the maximum 50%, even though the overall LEE was simulation data. </a:t>
            </a:r>
          </a:p>
          <a:p>
            <a:pPr marL="285750" indent="-285750">
              <a:lnSpc>
                <a:spcPct val="150000"/>
              </a:lnSpc>
              <a:buFont typeface="Arial" panose="020B0604020202020204" pitchFamily="34" charset="0"/>
              <a:buChar char="•"/>
            </a:pPr>
            <a:r>
              <a:rPr lang="en-US" altLang="ko-KR" sz="1400">
                <a:latin typeface="noto"/>
              </a:rPr>
              <a:t>A necessity to research the optimized parameters in core-shell nanorod structure reached up to the maximum LEE has arisen, developed with the study.</a:t>
            </a:r>
          </a:p>
          <a:p>
            <a:pPr marL="285750" indent="-285750">
              <a:lnSpc>
                <a:spcPct val="150000"/>
              </a:lnSpc>
              <a:buFont typeface="Arial" panose="020B0604020202020204" pitchFamily="34" charset="0"/>
              <a:buChar char="•"/>
            </a:pPr>
            <a:r>
              <a:rPr lang="en-US" altLang="ko-KR" sz="1400">
                <a:latin typeface="noto"/>
              </a:rPr>
              <a:t>Considering the whole distribution in Fig7, the light can escape from the structure easily by the sidewall mainly, and these situations allow us to contemplate the potential of the core-shell nanorod structure except for the pyramid. </a:t>
            </a:r>
          </a:p>
        </p:txBody>
      </p:sp>
    </p:spTree>
    <p:extLst>
      <p:ext uri="{BB962C8B-B14F-4D97-AF65-F5344CB8AC3E}">
        <p14:creationId xmlns:p14="http://schemas.microsoft.com/office/powerpoint/2010/main" val="19874649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373003-CEA6-411D-87B2-68978D150722}"/>
              </a:ext>
            </a:extLst>
          </p:cNvPr>
          <p:cNvSpPr txBox="1"/>
          <p:nvPr/>
        </p:nvSpPr>
        <p:spPr>
          <a:xfrm>
            <a:off x="3075303" y="4980136"/>
            <a:ext cx="6306146" cy="523220"/>
          </a:xfrm>
          <a:prstGeom prst="rect">
            <a:avLst/>
          </a:prstGeom>
          <a:noFill/>
        </p:spPr>
        <p:txBody>
          <a:bodyPr wrap="square" rtlCol="0">
            <a:spAutoFit/>
          </a:bodyPr>
          <a:lstStyle/>
          <a:p>
            <a:r>
              <a:rPr lang="en-US" altLang="ko-KR" sz="1400" b="1"/>
              <a:t>Fig. 7. </a:t>
            </a:r>
            <a:r>
              <a:rPr lang="en-US" altLang="ko-KR" sz="1400"/>
              <a:t>n-</a:t>
            </a:r>
            <a:r>
              <a:rPr lang="en-US" altLang="ko-KR" sz="1400" err="1"/>
              <a:t>GaN</a:t>
            </a:r>
            <a:r>
              <a:rPr lang="en-US" altLang="ko-KR" sz="1400"/>
              <a:t>, p-</a:t>
            </a:r>
            <a:r>
              <a:rPr lang="en-US" altLang="ko-KR" sz="1400" err="1"/>
              <a:t>GaN</a:t>
            </a:r>
            <a:r>
              <a:rPr lang="en-US" altLang="ko-KR" sz="1400"/>
              <a:t> thickness</a:t>
            </a:r>
            <a:r>
              <a:rPr lang="ko-KR" altLang="en-US" sz="1400"/>
              <a:t>와 </a:t>
            </a:r>
            <a:r>
              <a:rPr lang="en-US" altLang="ko-KR" sz="1400"/>
              <a:t>height</a:t>
            </a:r>
            <a:r>
              <a:rPr lang="ko-KR" altLang="en-US" sz="1400"/>
              <a:t>를 바꿔가며 측정한 </a:t>
            </a:r>
            <a:r>
              <a:rPr lang="en-US" altLang="ko-KR" sz="1400"/>
              <a:t>averaged LEE.  </a:t>
            </a:r>
            <a:r>
              <a:rPr lang="ko-KR" altLang="en-US" sz="1400"/>
              <a:t>빨간 서클은 기존에 설정 한 구조를 나타낸다</a:t>
            </a:r>
            <a:r>
              <a:rPr lang="en-US" altLang="ko-KR" sz="1400"/>
              <a:t>.</a:t>
            </a:r>
            <a:endParaRPr lang="ko-KR" altLang="en-US" sz="1400"/>
          </a:p>
        </p:txBody>
      </p:sp>
      <p:sp>
        <p:nvSpPr>
          <p:cNvPr id="17" name="TextBox 16">
            <a:extLst>
              <a:ext uri="{FF2B5EF4-FFF2-40B4-BE49-F238E27FC236}">
                <a16:creationId xmlns:a16="http://schemas.microsoft.com/office/drawing/2014/main" id="{F0A8F7C7-F12B-F377-60C1-8104500117F6}"/>
              </a:ext>
            </a:extLst>
          </p:cNvPr>
          <p:cNvSpPr txBox="1"/>
          <p:nvPr/>
        </p:nvSpPr>
        <p:spPr>
          <a:xfrm>
            <a:off x="208673" y="142196"/>
            <a:ext cx="2432037" cy="523220"/>
          </a:xfrm>
          <a:prstGeom prst="rect">
            <a:avLst/>
          </a:prstGeom>
          <a:noFill/>
        </p:spPr>
        <p:txBody>
          <a:bodyPr wrap="square" rtlCol="0">
            <a:spAutoFit/>
          </a:bodyPr>
          <a:lstStyle/>
          <a:p>
            <a:r>
              <a:rPr lang="en-US" altLang="ko-KR" sz="2800" b="1"/>
              <a:t>Fig.7.</a:t>
            </a:r>
            <a:endParaRPr lang="ko-KR" altLang="en-US" sz="2800" b="1"/>
          </a:p>
        </p:txBody>
      </p:sp>
      <p:grpSp>
        <p:nvGrpSpPr>
          <p:cNvPr id="21" name="그룹 20">
            <a:extLst>
              <a:ext uri="{FF2B5EF4-FFF2-40B4-BE49-F238E27FC236}">
                <a16:creationId xmlns:a16="http://schemas.microsoft.com/office/drawing/2014/main" id="{75187C1A-E911-767A-BA86-7876CA192BD3}"/>
              </a:ext>
            </a:extLst>
          </p:cNvPr>
          <p:cNvGrpSpPr>
            <a:grpSpLocks noChangeAspect="1"/>
          </p:cNvGrpSpPr>
          <p:nvPr/>
        </p:nvGrpSpPr>
        <p:grpSpPr>
          <a:xfrm>
            <a:off x="1014265" y="1482298"/>
            <a:ext cx="10163469" cy="3296622"/>
            <a:chOff x="266406" y="2853898"/>
            <a:chExt cx="10163469" cy="3296622"/>
          </a:xfrm>
        </p:grpSpPr>
        <p:pic>
          <p:nvPicPr>
            <p:cNvPr id="22" name="그림 21">
              <a:extLst>
                <a:ext uri="{FF2B5EF4-FFF2-40B4-BE49-F238E27FC236}">
                  <a16:creationId xmlns:a16="http://schemas.microsoft.com/office/drawing/2014/main" id="{7AEA2B98-D8CD-74EC-C6EE-8836E81E452F}"/>
                </a:ext>
              </a:extLst>
            </p:cNvPr>
            <p:cNvPicPr>
              <a:picLocks noChangeAspect="1"/>
            </p:cNvPicPr>
            <p:nvPr/>
          </p:nvPicPr>
          <p:blipFill>
            <a:blip r:embed="rId2"/>
            <a:stretch>
              <a:fillRect/>
            </a:stretch>
          </p:blipFill>
          <p:spPr>
            <a:xfrm>
              <a:off x="266406" y="2857957"/>
              <a:ext cx="4305300" cy="3289300"/>
            </a:xfrm>
            <a:prstGeom prst="rect">
              <a:avLst/>
            </a:prstGeom>
          </p:spPr>
        </p:pic>
        <p:pic>
          <p:nvPicPr>
            <p:cNvPr id="23" name="그림 22">
              <a:extLst>
                <a:ext uri="{FF2B5EF4-FFF2-40B4-BE49-F238E27FC236}">
                  <a16:creationId xmlns:a16="http://schemas.microsoft.com/office/drawing/2014/main" id="{EA3B68E1-9FBE-32C3-A518-04E967353656}"/>
                </a:ext>
              </a:extLst>
            </p:cNvPr>
            <p:cNvPicPr>
              <a:picLocks noChangeAspect="1"/>
            </p:cNvPicPr>
            <p:nvPr/>
          </p:nvPicPr>
          <p:blipFill>
            <a:blip r:embed="rId3"/>
            <a:stretch>
              <a:fillRect/>
            </a:stretch>
          </p:blipFill>
          <p:spPr>
            <a:xfrm>
              <a:off x="3193639" y="2861220"/>
              <a:ext cx="4305300" cy="3289300"/>
            </a:xfrm>
            <a:prstGeom prst="rect">
              <a:avLst/>
            </a:prstGeom>
          </p:spPr>
        </p:pic>
        <p:pic>
          <p:nvPicPr>
            <p:cNvPr id="24" name="그림 23">
              <a:extLst>
                <a:ext uri="{FF2B5EF4-FFF2-40B4-BE49-F238E27FC236}">
                  <a16:creationId xmlns:a16="http://schemas.microsoft.com/office/drawing/2014/main" id="{113AB7A7-63DB-DFB6-1BFC-5A357E6A178A}"/>
                </a:ext>
              </a:extLst>
            </p:cNvPr>
            <p:cNvPicPr>
              <a:picLocks noChangeAspect="1"/>
            </p:cNvPicPr>
            <p:nvPr/>
          </p:nvPicPr>
          <p:blipFill>
            <a:blip r:embed="rId4"/>
            <a:stretch>
              <a:fillRect/>
            </a:stretch>
          </p:blipFill>
          <p:spPr>
            <a:xfrm>
              <a:off x="6124575" y="2853898"/>
              <a:ext cx="4305300" cy="3289300"/>
            </a:xfrm>
            <a:prstGeom prst="rect">
              <a:avLst/>
            </a:prstGeom>
          </p:spPr>
        </p:pic>
        <p:sp>
          <p:nvSpPr>
            <p:cNvPr id="25" name="타원 24">
              <a:extLst>
                <a:ext uri="{FF2B5EF4-FFF2-40B4-BE49-F238E27FC236}">
                  <a16:creationId xmlns:a16="http://schemas.microsoft.com/office/drawing/2014/main" id="{2D673274-D6D7-5DED-B403-F5156FECE7E7}"/>
                </a:ext>
              </a:extLst>
            </p:cNvPr>
            <p:cNvSpPr/>
            <p:nvPr/>
          </p:nvSpPr>
          <p:spPr>
            <a:xfrm>
              <a:off x="2001756" y="4348989"/>
              <a:ext cx="325688" cy="29682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타원 25">
              <a:extLst>
                <a:ext uri="{FF2B5EF4-FFF2-40B4-BE49-F238E27FC236}">
                  <a16:creationId xmlns:a16="http://schemas.microsoft.com/office/drawing/2014/main" id="{A00ACAA1-DA65-353E-8612-0FED7042B063}"/>
                </a:ext>
              </a:extLst>
            </p:cNvPr>
            <p:cNvSpPr/>
            <p:nvPr/>
          </p:nvSpPr>
          <p:spPr>
            <a:xfrm>
              <a:off x="4965098" y="4357455"/>
              <a:ext cx="325688" cy="29682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타원 26">
              <a:extLst>
                <a:ext uri="{FF2B5EF4-FFF2-40B4-BE49-F238E27FC236}">
                  <a16:creationId xmlns:a16="http://schemas.microsoft.com/office/drawing/2014/main" id="{1372BEE7-3540-3FD5-8F31-4AF88BAB3CA0}"/>
                </a:ext>
              </a:extLst>
            </p:cNvPr>
            <p:cNvSpPr/>
            <p:nvPr/>
          </p:nvSpPr>
          <p:spPr>
            <a:xfrm>
              <a:off x="8224770" y="4382853"/>
              <a:ext cx="325688" cy="29682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605276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F97EDAE-28A9-D3F0-EFB8-AA608ECE610A}"/>
              </a:ext>
            </a:extLst>
          </p:cNvPr>
          <p:cNvSpPr txBox="1"/>
          <p:nvPr/>
        </p:nvSpPr>
        <p:spPr>
          <a:xfrm>
            <a:off x="3075303" y="4980136"/>
            <a:ext cx="6306146" cy="523220"/>
          </a:xfrm>
          <a:prstGeom prst="rect">
            <a:avLst/>
          </a:prstGeom>
          <a:noFill/>
        </p:spPr>
        <p:txBody>
          <a:bodyPr wrap="square" rtlCol="0">
            <a:spAutoFit/>
          </a:bodyPr>
          <a:lstStyle/>
          <a:p>
            <a:r>
              <a:rPr lang="en-US" altLang="ko-KR" sz="1400" b="1"/>
              <a:t>Fig. 7. </a:t>
            </a:r>
            <a:r>
              <a:rPr lang="en-US" altLang="ko-KR" sz="1400"/>
              <a:t>n-</a:t>
            </a:r>
            <a:r>
              <a:rPr lang="en-US" altLang="ko-KR" sz="1400" err="1"/>
              <a:t>GaN</a:t>
            </a:r>
            <a:r>
              <a:rPr lang="en-US" altLang="ko-KR" sz="1400"/>
              <a:t>, p-</a:t>
            </a:r>
            <a:r>
              <a:rPr lang="en-US" altLang="ko-KR" sz="1400" err="1"/>
              <a:t>GaN</a:t>
            </a:r>
            <a:r>
              <a:rPr lang="en-US" altLang="ko-KR" sz="1400"/>
              <a:t> thickness</a:t>
            </a:r>
            <a:r>
              <a:rPr lang="ko-KR" altLang="en-US" sz="1400"/>
              <a:t>와 </a:t>
            </a:r>
            <a:r>
              <a:rPr lang="en-US" altLang="ko-KR" sz="1400"/>
              <a:t>height</a:t>
            </a:r>
            <a:r>
              <a:rPr lang="ko-KR" altLang="en-US" sz="1400"/>
              <a:t>를 바꿔가며 측정한 </a:t>
            </a:r>
            <a:r>
              <a:rPr lang="en-US" altLang="ko-KR" sz="1400"/>
              <a:t>averaged LEE.  </a:t>
            </a:r>
            <a:r>
              <a:rPr lang="ko-KR" altLang="en-US" sz="1400" strike="sngStrike"/>
              <a:t>빨간 서클은 기존에 설정 한 구조를 나타낸다</a:t>
            </a:r>
            <a:r>
              <a:rPr lang="en-US" altLang="ko-KR" sz="1400" strike="sngStrike"/>
              <a:t>.</a:t>
            </a:r>
            <a:endParaRPr lang="ko-KR" altLang="en-US" sz="1400" strike="sngStrike"/>
          </a:p>
        </p:txBody>
      </p:sp>
      <p:sp>
        <p:nvSpPr>
          <p:cNvPr id="11" name="TextBox 10">
            <a:extLst>
              <a:ext uri="{FF2B5EF4-FFF2-40B4-BE49-F238E27FC236}">
                <a16:creationId xmlns:a16="http://schemas.microsoft.com/office/drawing/2014/main" id="{AEF63969-E804-1C43-CC3E-2926FD8C6D46}"/>
              </a:ext>
            </a:extLst>
          </p:cNvPr>
          <p:cNvSpPr txBox="1"/>
          <p:nvPr/>
        </p:nvSpPr>
        <p:spPr>
          <a:xfrm>
            <a:off x="208673" y="142196"/>
            <a:ext cx="2432037" cy="523220"/>
          </a:xfrm>
          <a:prstGeom prst="rect">
            <a:avLst/>
          </a:prstGeom>
          <a:noFill/>
        </p:spPr>
        <p:txBody>
          <a:bodyPr wrap="square" rtlCol="0">
            <a:spAutoFit/>
          </a:bodyPr>
          <a:lstStyle/>
          <a:p>
            <a:r>
              <a:rPr lang="en-US" altLang="ko-KR" sz="2800" b="1"/>
              <a:t>Fig.7.</a:t>
            </a:r>
            <a:endParaRPr lang="ko-KR" altLang="en-US" sz="2800" b="1"/>
          </a:p>
        </p:txBody>
      </p:sp>
      <p:sp>
        <p:nvSpPr>
          <p:cNvPr id="18" name="TextBox 17">
            <a:extLst>
              <a:ext uri="{FF2B5EF4-FFF2-40B4-BE49-F238E27FC236}">
                <a16:creationId xmlns:a16="http://schemas.microsoft.com/office/drawing/2014/main" id="{7829C090-40CD-A3BD-7D5E-1F43F28775A9}"/>
              </a:ext>
            </a:extLst>
          </p:cNvPr>
          <p:cNvSpPr txBox="1"/>
          <p:nvPr/>
        </p:nvSpPr>
        <p:spPr>
          <a:xfrm>
            <a:off x="3075303" y="5695359"/>
            <a:ext cx="7435770" cy="738664"/>
          </a:xfrm>
          <a:prstGeom prst="rect">
            <a:avLst/>
          </a:prstGeom>
          <a:noFill/>
        </p:spPr>
        <p:txBody>
          <a:bodyPr wrap="square" rtlCol="0">
            <a:spAutoFit/>
          </a:bodyPr>
          <a:lstStyle/>
          <a:p>
            <a:r>
              <a:rPr lang="en-US" altLang="ko-KR" sz="1400" b="1"/>
              <a:t>Fig. 7. </a:t>
            </a:r>
            <a:r>
              <a:rPr lang="en-US" altLang="ko-KR" sz="1400"/>
              <a:t>The averaged LEE is plotted as a function of the n-</a:t>
            </a:r>
            <a:r>
              <a:rPr lang="en-US" altLang="ko-KR" sz="1400" err="1"/>
              <a:t>GaN</a:t>
            </a:r>
            <a:r>
              <a:rPr lang="en-US" altLang="ko-KR" sz="1400"/>
              <a:t> thickness, the p-</a:t>
            </a:r>
            <a:r>
              <a:rPr lang="en-US" altLang="ko-KR" sz="1400" err="1"/>
              <a:t>GaN</a:t>
            </a:r>
            <a:r>
              <a:rPr lang="en-US" altLang="ko-KR" sz="1400"/>
              <a:t> thickness, and the height for optimization. </a:t>
            </a:r>
            <a:r>
              <a:rPr lang="en-US" altLang="ko-KR" sz="1400" strike="sngStrike"/>
              <a:t>The fundamental structure of our study marks as a red circle.</a:t>
            </a:r>
            <a:endParaRPr lang="ko-KR" altLang="en-US" sz="1400" strike="sngStrike"/>
          </a:p>
        </p:txBody>
      </p:sp>
      <p:grpSp>
        <p:nvGrpSpPr>
          <p:cNvPr id="8" name="그룹 7">
            <a:extLst>
              <a:ext uri="{FF2B5EF4-FFF2-40B4-BE49-F238E27FC236}">
                <a16:creationId xmlns:a16="http://schemas.microsoft.com/office/drawing/2014/main" id="{94F14706-9DF4-4F2E-423D-02DFC398FBD0}"/>
              </a:ext>
            </a:extLst>
          </p:cNvPr>
          <p:cNvGrpSpPr/>
          <p:nvPr/>
        </p:nvGrpSpPr>
        <p:grpSpPr>
          <a:xfrm>
            <a:off x="1151896" y="1354644"/>
            <a:ext cx="10152960" cy="3294063"/>
            <a:chOff x="1151896" y="1354644"/>
            <a:chExt cx="10152960" cy="3294063"/>
          </a:xfrm>
        </p:grpSpPr>
        <p:grpSp>
          <p:nvGrpSpPr>
            <p:cNvPr id="23" name="그룹 22">
              <a:extLst>
                <a:ext uri="{FF2B5EF4-FFF2-40B4-BE49-F238E27FC236}">
                  <a16:creationId xmlns:a16="http://schemas.microsoft.com/office/drawing/2014/main" id="{481DF8C7-46F0-EDCF-C469-B86E999B23D0}"/>
                </a:ext>
              </a:extLst>
            </p:cNvPr>
            <p:cNvGrpSpPr/>
            <p:nvPr/>
          </p:nvGrpSpPr>
          <p:grpSpPr>
            <a:xfrm>
              <a:off x="1151896" y="1354644"/>
              <a:ext cx="10152960" cy="3294063"/>
              <a:chOff x="1142741" y="1613289"/>
              <a:chExt cx="10152960" cy="3294063"/>
            </a:xfrm>
          </p:grpSpPr>
          <p:grpSp>
            <p:nvGrpSpPr>
              <p:cNvPr id="2" name="그룹 1">
                <a:extLst>
                  <a:ext uri="{FF2B5EF4-FFF2-40B4-BE49-F238E27FC236}">
                    <a16:creationId xmlns:a16="http://schemas.microsoft.com/office/drawing/2014/main" id="{67E2189D-0167-9A85-94AD-E0E6D7D23772}"/>
                  </a:ext>
                </a:extLst>
              </p:cNvPr>
              <p:cNvGrpSpPr/>
              <p:nvPr/>
            </p:nvGrpSpPr>
            <p:grpSpPr>
              <a:xfrm>
                <a:off x="1142741" y="1613289"/>
                <a:ext cx="10152960" cy="3294063"/>
                <a:chOff x="503549" y="1822450"/>
                <a:chExt cx="10152960" cy="3294063"/>
              </a:xfrm>
            </p:grpSpPr>
            <p:pic>
              <p:nvPicPr>
                <p:cNvPr id="5" name="그림 4">
                  <a:extLst>
                    <a:ext uri="{FF2B5EF4-FFF2-40B4-BE49-F238E27FC236}">
                      <a16:creationId xmlns:a16="http://schemas.microsoft.com/office/drawing/2014/main" id="{3BABCCBC-CC95-47FF-8AE7-8DA5E9A213F6}"/>
                    </a:ext>
                  </a:extLst>
                </p:cNvPr>
                <p:cNvPicPr>
                  <a:picLocks noChangeAspect="1"/>
                </p:cNvPicPr>
                <p:nvPr/>
              </p:nvPicPr>
              <p:blipFill>
                <a:blip r:embed="rId2"/>
                <a:stretch>
                  <a:fillRect/>
                </a:stretch>
              </p:blipFill>
              <p:spPr>
                <a:xfrm>
                  <a:off x="6351209" y="1822450"/>
                  <a:ext cx="4305300" cy="3289300"/>
                </a:xfrm>
                <a:prstGeom prst="rect">
                  <a:avLst/>
                </a:prstGeom>
              </p:spPr>
            </p:pic>
            <p:pic>
              <p:nvPicPr>
                <p:cNvPr id="7" name="그림 6">
                  <a:extLst>
                    <a:ext uri="{FF2B5EF4-FFF2-40B4-BE49-F238E27FC236}">
                      <a16:creationId xmlns:a16="http://schemas.microsoft.com/office/drawing/2014/main" id="{55B34463-4DBD-0114-DE98-C642BBE60389}"/>
                    </a:ext>
                  </a:extLst>
                </p:cNvPr>
                <p:cNvPicPr>
                  <a:picLocks noChangeAspect="1"/>
                </p:cNvPicPr>
                <p:nvPr/>
              </p:nvPicPr>
              <p:blipFill>
                <a:blip r:embed="rId3"/>
                <a:stretch>
                  <a:fillRect/>
                </a:stretch>
              </p:blipFill>
              <p:spPr>
                <a:xfrm>
                  <a:off x="3430152" y="1827213"/>
                  <a:ext cx="4305300" cy="3289300"/>
                </a:xfrm>
                <a:prstGeom prst="rect">
                  <a:avLst/>
                </a:prstGeom>
              </p:spPr>
            </p:pic>
            <p:pic>
              <p:nvPicPr>
                <p:cNvPr id="9" name="그림 8">
                  <a:extLst>
                    <a:ext uri="{FF2B5EF4-FFF2-40B4-BE49-F238E27FC236}">
                      <a16:creationId xmlns:a16="http://schemas.microsoft.com/office/drawing/2014/main" id="{C2C06D16-4DA4-CF4F-E8BE-81CCC4C07839}"/>
                    </a:ext>
                  </a:extLst>
                </p:cNvPr>
                <p:cNvPicPr>
                  <a:picLocks noChangeAspect="1"/>
                </p:cNvPicPr>
                <p:nvPr/>
              </p:nvPicPr>
              <p:blipFill>
                <a:blip r:embed="rId4"/>
                <a:stretch>
                  <a:fillRect/>
                </a:stretch>
              </p:blipFill>
              <p:spPr>
                <a:xfrm>
                  <a:off x="503549" y="1822450"/>
                  <a:ext cx="4305300" cy="3289300"/>
                </a:xfrm>
                <a:prstGeom prst="rect">
                  <a:avLst/>
                </a:prstGeom>
              </p:spPr>
            </p:pic>
          </p:grpSp>
          <p:sp>
            <p:nvSpPr>
              <p:cNvPr id="15" name="화살표: 아래쪽 14">
                <a:extLst>
                  <a:ext uri="{FF2B5EF4-FFF2-40B4-BE49-F238E27FC236}">
                    <a16:creationId xmlns:a16="http://schemas.microsoft.com/office/drawing/2014/main" id="{3F994223-445F-B180-7559-E294248AEB8E}"/>
                  </a:ext>
                </a:extLst>
              </p:cNvPr>
              <p:cNvSpPr/>
              <p:nvPr/>
            </p:nvSpPr>
            <p:spPr>
              <a:xfrm>
                <a:off x="2998863" y="2731294"/>
                <a:ext cx="162403" cy="378231"/>
              </a:xfrm>
              <a:prstGeom prst="down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2BC49C81-9D54-FDDC-42C1-F3D309EC7C6A}"/>
                  </a:ext>
                </a:extLst>
              </p:cNvPr>
              <p:cNvSpPr txBox="1"/>
              <p:nvPr/>
            </p:nvSpPr>
            <p:spPr>
              <a:xfrm>
                <a:off x="2526984" y="2441912"/>
                <a:ext cx="1130083" cy="276999"/>
              </a:xfrm>
              <a:prstGeom prst="rect">
                <a:avLst/>
              </a:prstGeom>
              <a:noFill/>
            </p:spPr>
            <p:txBody>
              <a:bodyPr wrap="square" rtlCol="0">
                <a:spAutoFit/>
              </a:bodyPr>
              <a:lstStyle/>
              <a:p>
                <a:pPr algn="ctr"/>
                <a:r>
                  <a:rPr lang="en-US" altLang="ko-KR" sz="1200" b="1">
                    <a:solidFill>
                      <a:schemeClr val="accent2">
                        <a:lumMod val="50000"/>
                      </a:schemeClr>
                    </a:solidFill>
                  </a:rPr>
                  <a:t>Default</a:t>
                </a:r>
                <a:endParaRPr lang="ko-KR" altLang="en-US" sz="1200" b="1">
                  <a:solidFill>
                    <a:schemeClr val="accent2">
                      <a:lumMod val="50000"/>
                    </a:schemeClr>
                  </a:solidFill>
                </a:endParaRPr>
              </a:p>
            </p:txBody>
          </p:sp>
          <p:sp>
            <p:nvSpPr>
              <p:cNvPr id="19" name="화살표: 아래쪽 18">
                <a:extLst>
                  <a:ext uri="{FF2B5EF4-FFF2-40B4-BE49-F238E27FC236}">
                    <a16:creationId xmlns:a16="http://schemas.microsoft.com/office/drawing/2014/main" id="{C2956338-A62F-6D6A-003C-C8E44A710BB7}"/>
                  </a:ext>
                </a:extLst>
              </p:cNvPr>
              <p:cNvSpPr/>
              <p:nvPr/>
            </p:nvSpPr>
            <p:spPr>
              <a:xfrm>
                <a:off x="5481647" y="2731294"/>
                <a:ext cx="162403" cy="378231"/>
              </a:xfrm>
              <a:prstGeom prst="down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F2F26D22-AF48-7883-6D74-431CF610B17F}"/>
                  </a:ext>
                </a:extLst>
              </p:cNvPr>
              <p:cNvSpPr txBox="1"/>
              <p:nvPr/>
            </p:nvSpPr>
            <p:spPr>
              <a:xfrm>
                <a:off x="5009768" y="2441912"/>
                <a:ext cx="1130083" cy="276999"/>
              </a:xfrm>
              <a:prstGeom prst="rect">
                <a:avLst/>
              </a:prstGeom>
              <a:noFill/>
            </p:spPr>
            <p:txBody>
              <a:bodyPr wrap="square" rtlCol="0">
                <a:spAutoFit/>
              </a:bodyPr>
              <a:lstStyle/>
              <a:p>
                <a:pPr algn="ctr"/>
                <a:r>
                  <a:rPr lang="en-US" altLang="ko-KR" sz="1200" b="1">
                    <a:solidFill>
                      <a:schemeClr val="accent2">
                        <a:lumMod val="50000"/>
                      </a:schemeClr>
                    </a:solidFill>
                  </a:rPr>
                  <a:t>Default</a:t>
                </a:r>
                <a:endParaRPr lang="ko-KR" altLang="en-US" sz="1200" b="1">
                  <a:solidFill>
                    <a:schemeClr val="accent2">
                      <a:lumMod val="50000"/>
                    </a:schemeClr>
                  </a:solidFill>
                </a:endParaRPr>
              </a:p>
            </p:txBody>
          </p:sp>
          <p:sp>
            <p:nvSpPr>
              <p:cNvPr id="21" name="화살표: 아래쪽 20">
                <a:extLst>
                  <a:ext uri="{FF2B5EF4-FFF2-40B4-BE49-F238E27FC236}">
                    <a16:creationId xmlns:a16="http://schemas.microsoft.com/office/drawing/2014/main" id="{FD9DCD40-4635-B23F-1DA9-1B1F45EBD941}"/>
                  </a:ext>
                </a:extLst>
              </p:cNvPr>
              <p:cNvSpPr/>
              <p:nvPr/>
            </p:nvSpPr>
            <p:spPr>
              <a:xfrm>
                <a:off x="9169348" y="2774157"/>
                <a:ext cx="162403" cy="378231"/>
              </a:xfrm>
              <a:prstGeom prst="down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a:extLst>
                  <a:ext uri="{FF2B5EF4-FFF2-40B4-BE49-F238E27FC236}">
                    <a16:creationId xmlns:a16="http://schemas.microsoft.com/office/drawing/2014/main" id="{C0DAFFAF-58BF-1666-D649-1F16D41A6175}"/>
                  </a:ext>
                </a:extLst>
              </p:cNvPr>
              <p:cNvSpPr txBox="1"/>
              <p:nvPr/>
            </p:nvSpPr>
            <p:spPr>
              <a:xfrm>
                <a:off x="8697469" y="2484775"/>
                <a:ext cx="1130083" cy="276999"/>
              </a:xfrm>
              <a:prstGeom prst="rect">
                <a:avLst/>
              </a:prstGeom>
              <a:noFill/>
            </p:spPr>
            <p:txBody>
              <a:bodyPr wrap="square" rtlCol="0">
                <a:spAutoFit/>
              </a:bodyPr>
              <a:lstStyle/>
              <a:p>
                <a:pPr algn="ctr"/>
                <a:r>
                  <a:rPr lang="en-US" altLang="ko-KR" sz="1200" b="1">
                    <a:solidFill>
                      <a:schemeClr val="accent2">
                        <a:lumMod val="50000"/>
                      </a:schemeClr>
                    </a:solidFill>
                  </a:rPr>
                  <a:t>Default</a:t>
                </a:r>
                <a:endParaRPr lang="ko-KR" altLang="en-US" sz="1200" b="1">
                  <a:solidFill>
                    <a:schemeClr val="accent2">
                      <a:lumMod val="50000"/>
                    </a:schemeClr>
                  </a:solidFill>
                </a:endParaRPr>
              </a:p>
            </p:txBody>
          </p:sp>
        </p:grpSp>
        <p:sp>
          <p:nvSpPr>
            <p:cNvPr id="3" name="TextBox 2">
              <a:extLst>
                <a:ext uri="{FF2B5EF4-FFF2-40B4-BE49-F238E27FC236}">
                  <a16:creationId xmlns:a16="http://schemas.microsoft.com/office/drawing/2014/main" id="{3856844C-B990-7B11-F445-48F72655E565}"/>
                </a:ext>
              </a:extLst>
            </p:cNvPr>
            <p:cNvSpPr txBox="1"/>
            <p:nvPr/>
          </p:nvSpPr>
          <p:spPr>
            <a:xfrm>
              <a:off x="1921625" y="1526950"/>
              <a:ext cx="505543" cy="461665"/>
            </a:xfrm>
            <a:prstGeom prst="rect">
              <a:avLst/>
            </a:prstGeom>
            <a:noFill/>
          </p:spPr>
          <p:txBody>
            <a:bodyPr wrap="square" rtlCol="0">
              <a:spAutoFit/>
            </a:bodyPr>
            <a:lstStyle/>
            <a:p>
              <a:pPr algn="ctr"/>
              <a:r>
                <a:rPr lang="en-US" altLang="ko-KR" sz="2400"/>
                <a:t>(a)</a:t>
              </a:r>
              <a:endParaRPr lang="ko-KR" altLang="en-US" sz="2400"/>
            </a:p>
          </p:txBody>
        </p:sp>
        <p:sp>
          <p:nvSpPr>
            <p:cNvPr id="4" name="TextBox 3">
              <a:extLst>
                <a:ext uri="{FF2B5EF4-FFF2-40B4-BE49-F238E27FC236}">
                  <a16:creationId xmlns:a16="http://schemas.microsoft.com/office/drawing/2014/main" id="{B3898E20-C37F-8EE5-A8D9-1D1D92652A43}"/>
                </a:ext>
              </a:extLst>
            </p:cNvPr>
            <p:cNvSpPr txBox="1"/>
            <p:nvPr/>
          </p:nvSpPr>
          <p:spPr>
            <a:xfrm>
              <a:off x="4858334" y="1538123"/>
              <a:ext cx="505543" cy="461665"/>
            </a:xfrm>
            <a:prstGeom prst="rect">
              <a:avLst/>
            </a:prstGeom>
            <a:noFill/>
          </p:spPr>
          <p:txBody>
            <a:bodyPr wrap="square" rtlCol="0">
              <a:spAutoFit/>
            </a:bodyPr>
            <a:lstStyle/>
            <a:p>
              <a:pPr algn="ctr"/>
              <a:r>
                <a:rPr lang="en-US" altLang="ko-KR" sz="2400"/>
                <a:t>(b)</a:t>
              </a:r>
              <a:endParaRPr lang="ko-KR" altLang="en-US" sz="2400"/>
            </a:p>
          </p:txBody>
        </p:sp>
        <p:sp>
          <p:nvSpPr>
            <p:cNvPr id="6" name="TextBox 5">
              <a:extLst>
                <a:ext uri="{FF2B5EF4-FFF2-40B4-BE49-F238E27FC236}">
                  <a16:creationId xmlns:a16="http://schemas.microsoft.com/office/drawing/2014/main" id="{0130574F-7A91-47A6-4313-155A39D6833E}"/>
                </a:ext>
              </a:extLst>
            </p:cNvPr>
            <p:cNvSpPr txBox="1"/>
            <p:nvPr/>
          </p:nvSpPr>
          <p:spPr>
            <a:xfrm>
              <a:off x="7749169" y="1525740"/>
              <a:ext cx="505543" cy="461665"/>
            </a:xfrm>
            <a:prstGeom prst="rect">
              <a:avLst/>
            </a:prstGeom>
            <a:noFill/>
          </p:spPr>
          <p:txBody>
            <a:bodyPr wrap="square" rtlCol="0">
              <a:spAutoFit/>
            </a:bodyPr>
            <a:lstStyle/>
            <a:p>
              <a:pPr algn="ctr"/>
              <a:r>
                <a:rPr lang="en-US" altLang="ko-KR" sz="2400"/>
                <a:t>(c)</a:t>
              </a:r>
              <a:endParaRPr lang="ko-KR" altLang="en-US" sz="2400"/>
            </a:p>
          </p:txBody>
        </p:sp>
      </p:grpSp>
    </p:spTree>
    <p:extLst>
      <p:ext uri="{BB962C8B-B14F-4D97-AF65-F5344CB8AC3E}">
        <p14:creationId xmlns:p14="http://schemas.microsoft.com/office/powerpoint/2010/main" val="1679033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DF0F31-6D84-6B04-0618-1432C205ED66}"/>
              </a:ext>
            </a:extLst>
          </p:cNvPr>
          <p:cNvSpPr txBox="1"/>
          <p:nvPr/>
        </p:nvSpPr>
        <p:spPr>
          <a:xfrm>
            <a:off x="990720" y="1966913"/>
            <a:ext cx="10210559" cy="3416320"/>
          </a:xfrm>
          <a:prstGeom prst="rect">
            <a:avLst/>
          </a:prstGeom>
          <a:noFill/>
        </p:spPr>
        <p:txBody>
          <a:bodyPr wrap="square" rtlCol="0">
            <a:spAutoFit/>
          </a:bodyPr>
          <a:lstStyle/>
          <a:p>
            <a:r>
              <a:rPr lang="en-US" altLang="ko-KR" b="1"/>
              <a:t>1. Introduction</a:t>
            </a:r>
          </a:p>
          <a:p>
            <a:pPr marL="742950" lvl="1" indent="-285750">
              <a:buFontTx/>
              <a:buChar char="-"/>
            </a:pPr>
            <a:r>
              <a:rPr lang="en-US" altLang="ko-KR"/>
              <a:t>Inorganic micro led </a:t>
            </a:r>
            <a:r>
              <a:rPr lang="ko-KR" altLang="en-US"/>
              <a:t>가 차세대 디스플레이 핵심 광원으로 요구되고 있음</a:t>
            </a:r>
            <a:r>
              <a:rPr lang="en-US" altLang="ko-KR"/>
              <a:t>.</a:t>
            </a:r>
          </a:p>
          <a:p>
            <a:pPr marL="742950" lvl="1" indent="-285750">
              <a:buFontTx/>
              <a:buChar char="-"/>
            </a:pPr>
            <a:r>
              <a:rPr lang="en-US" altLang="ko-KR"/>
              <a:t>AR, VR </a:t>
            </a:r>
            <a:r>
              <a:rPr lang="ko-KR" altLang="en-US"/>
              <a:t>등의 차세대 디스플레이 기술에서는 고해상도가 요구됨에 따라</a:t>
            </a:r>
            <a:r>
              <a:rPr lang="en-US" altLang="ko-KR"/>
              <a:t> LED</a:t>
            </a:r>
            <a:r>
              <a:rPr lang="ko-KR" altLang="en-US"/>
              <a:t>의 사이즈를 작게 하는 연구 및 나노 </a:t>
            </a:r>
            <a:r>
              <a:rPr lang="en-US" altLang="ko-KR"/>
              <a:t>LED</a:t>
            </a:r>
            <a:r>
              <a:rPr lang="ko-KR" altLang="en-US"/>
              <a:t>에 대한 관심이 증가하고 있음</a:t>
            </a:r>
            <a:r>
              <a:rPr lang="en-US" altLang="ko-KR"/>
              <a:t>. </a:t>
            </a:r>
          </a:p>
          <a:p>
            <a:pPr marL="742950" lvl="1" indent="-285750">
              <a:buFontTx/>
              <a:buChar char="-"/>
            </a:pPr>
            <a:r>
              <a:rPr lang="ko-KR" altLang="en-US"/>
              <a:t>나노 </a:t>
            </a:r>
            <a:r>
              <a:rPr lang="en-US" altLang="ko-KR"/>
              <a:t>LED</a:t>
            </a:r>
            <a:r>
              <a:rPr lang="ko-KR" altLang="en-US"/>
              <a:t>는 아래와 같은 장점이 있음</a:t>
            </a:r>
            <a:r>
              <a:rPr lang="en-US" altLang="ko-KR"/>
              <a:t>.</a:t>
            </a:r>
          </a:p>
          <a:p>
            <a:pPr marL="1200150" lvl="2" indent="-285750">
              <a:buFontTx/>
              <a:buChar char="-"/>
            </a:pPr>
            <a:r>
              <a:rPr lang="ko-KR" altLang="en-US"/>
              <a:t>고전류밀도에서 </a:t>
            </a:r>
            <a:r>
              <a:rPr lang="en-US" altLang="ko-KR"/>
              <a:t>droop</a:t>
            </a:r>
            <a:r>
              <a:rPr lang="ko-KR" altLang="en-US"/>
              <a:t> 감소 </a:t>
            </a:r>
            <a:r>
              <a:rPr lang="en-US" altLang="ko-KR">
                <a:sym typeface="Wingdings" panose="05000000000000000000" pitchFamily="2" charset="2"/>
              </a:rPr>
              <a:t> QCSE, plane </a:t>
            </a:r>
            <a:endParaRPr lang="en-US" altLang="ko-KR"/>
          </a:p>
          <a:p>
            <a:pPr marL="1200150" lvl="2" indent="-285750">
              <a:buFontTx/>
              <a:buChar char="-"/>
            </a:pPr>
            <a:r>
              <a:rPr lang="en-US" altLang="ko-KR"/>
              <a:t>Core-shell </a:t>
            </a:r>
            <a:r>
              <a:rPr lang="en-US" altLang="ko-KR">
                <a:sym typeface="Wingdings" panose="05000000000000000000" pitchFamily="2" charset="2"/>
              </a:rPr>
              <a:t> </a:t>
            </a:r>
            <a:r>
              <a:rPr lang="ko-KR" altLang="en-US">
                <a:sym typeface="Wingdings" panose="05000000000000000000" pitchFamily="2" charset="2"/>
              </a:rPr>
              <a:t>표면적 증가</a:t>
            </a:r>
            <a:r>
              <a:rPr lang="en-US" altLang="ko-KR"/>
              <a:t> </a:t>
            </a:r>
          </a:p>
          <a:p>
            <a:pPr marL="1200150" lvl="2" indent="-285750">
              <a:buFontTx/>
              <a:buChar char="-"/>
            </a:pPr>
            <a:r>
              <a:rPr lang="ko-KR" altLang="en-US"/>
              <a:t>추가 내용</a:t>
            </a:r>
            <a:r>
              <a:rPr lang="en-US" altLang="ko-KR"/>
              <a:t>? </a:t>
            </a:r>
          </a:p>
          <a:p>
            <a:pPr marL="742950" lvl="1" indent="-285750">
              <a:buFontTx/>
              <a:buChar char="-"/>
            </a:pPr>
            <a:r>
              <a:rPr lang="ko-KR" altLang="en-US"/>
              <a:t>나노 </a:t>
            </a:r>
            <a:r>
              <a:rPr lang="en-US" altLang="ko-KR"/>
              <a:t>LED</a:t>
            </a:r>
            <a:r>
              <a:rPr lang="ko-KR" altLang="en-US"/>
              <a:t>의 효율을 좋게 해야함</a:t>
            </a:r>
            <a:r>
              <a:rPr lang="en-US" altLang="ko-KR"/>
              <a:t>. </a:t>
            </a:r>
            <a:r>
              <a:rPr lang="ko-KR" altLang="en-US"/>
              <a:t>효율은 주로 </a:t>
            </a:r>
            <a:r>
              <a:rPr lang="en-US" altLang="ko-KR"/>
              <a:t>EQE</a:t>
            </a:r>
            <a:r>
              <a:rPr lang="ko-KR" altLang="en-US"/>
              <a:t>로 논의되며</a:t>
            </a:r>
            <a:r>
              <a:rPr lang="en-US" altLang="ko-KR"/>
              <a:t>, EQE</a:t>
            </a:r>
            <a:r>
              <a:rPr lang="ko-KR" altLang="en-US"/>
              <a:t>는 </a:t>
            </a:r>
            <a:r>
              <a:rPr lang="en-US" altLang="ko-KR"/>
              <a:t>~~~</a:t>
            </a:r>
            <a:r>
              <a:rPr lang="ko-KR" altLang="en-US"/>
              <a:t>으로 구성되고</a:t>
            </a:r>
            <a:r>
              <a:rPr lang="en-US" altLang="ko-KR"/>
              <a:t>, LEE</a:t>
            </a:r>
            <a:r>
              <a:rPr lang="ko-KR" altLang="en-US"/>
              <a:t>를 </a:t>
            </a:r>
            <a:r>
              <a:rPr lang="ko-KR" altLang="en-US" err="1"/>
              <a:t>증대시켜야</a:t>
            </a:r>
            <a:r>
              <a:rPr lang="ko-KR" altLang="en-US"/>
              <a:t> 함</a:t>
            </a:r>
            <a:r>
              <a:rPr lang="en-US" altLang="ko-KR"/>
              <a:t>. LEE</a:t>
            </a:r>
            <a:r>
              <a:rPr lang="ko-KR" altLang="en-US"/>
              <a:t>에 관한 시뮬레이션 분석 연구는 </a:t>
            </a:r>
            <a:r>
              <a:rPr lang="en-US" altLang="ko-KR"/>
              <a:t>~~~ </a:t>
            </a:r>
            <a:r>
              <a:rPr lang="ko-KR" altLang="en-US"/>
              <a:t>것들이 있으나</a:t>
            </a:r>
            <a:r>
              <a:rPr lang="en-US" altLang="ko-KR"/>
              <a:t>, </a:t>
            </a:r>
            <a:r>
              <a:rPr lang="ko-KR" altLang="en-US"/>
              <a:t>아직 </a:t>
            </a:r>
            <a:r>
              <a:rPr lang="en-US" altLang="ko-KR"/>
              <a:t>core-shell</a:t>
            </a:r>
            <a:r>
              <a:rPr lang="ko-KR" altLang="en-US"/>
              <a:t>구조의 나노 </a:t>
            </a:r>
            <a:r>
              <a:rPr lang="en-US" altLang="ko-KR"/>
              <a:t>LED</a:t>
            </a:r>
            <a:r>
              <a:rPr lang="ko-KR" altLang="en-US"/>
              <a:t>에 관한 연구는 미약함</a:t>
            </a:r>
            <a:r>
              <a:rPr lang="en-US" altLang="ko-KR"/>
              <a:t>. </a:t>
            </a:r>
          </a:p>
          <a:p>
            <a:pPr marL="742950" lvl="1" indent="-285750">
              <a:buFontTx/>
              <a:buChar char="-"/>
            </a:pPr>
            <a:r>
              <a:rPr lang="ko-KR" altLang="en-US"/>
              <a:t>따라서</a:t>
            </a:r>
            <a:r>
              <a:rPr lang="en-US" altLang="ko-KR"/>
              <a:t>, </a:t>
            </a:r>
            <a:r>
              <a:rPr lang="ko-KR" altLang="en-US"/>
              <a:t>본 연구에서는 </a:t>
            </a:r>
            <a:r>
              <a:rPr lang="en-US" altLang="ko-KR"/>
              <a:t>~~~</a:t>
            </a:r>
            <a:r>
              <a:rPr lang="ko-KR" altLang="en-US"/>
              <a:t> 하고자 함</a:t>
            </a:r>
            <a:r>
              <a:rPr lang="en-US" altLang="ko-KR"/>
              <a:t>.   </a:t>
            </a:r>
          </a:p>
        </p:txBody>
      </p:sp>
      <p:sp>
        <p:nvSpPr>
          <p:cNvPr id="3" name="TextBox 2">
            <a:extLst>
              <a:ext uri="{FF2B5EF4-FFF2-40B4-BE49-F238E27FC236}">
                <a16:creationId xmlns:a16="http://schemas.microsoft.com/office/drawing/2014/main" id="{435BC4B6-7137-8471-ED05-44F5347E07CF}"/>
              </a:ext>
            </a:extLst>
          </p:cNvPr>
          <p:cNvSpPr txBox="1"/>
          <p:nvPr/>
        </p:nvSpPr>
        <p:spPr>
          <a:xfrm>
            <a:off x="69850" y="88900"/>
            <a:ext cx="877163" cy="369332"/>
          </a:xfrm>
          <a:prstGeom prst="rect">
            <a:avLst/>
          </a:prstGeom>
          <a:solidFill>
            <a:srgbClr val="FFFF00"/>
          </a:solidFill>
        </p:spPr>
        <p:txBody>
          <a:bodyPr wrap="none" rtlCol="0">
            <a:spAutoFit/>
          </a:bodyPr>
          <a:lstStyle/>
          <a:p>
            <a:r>
              <a:rPr lang="ko-KR" altLang="en-US" b="1"/>
              <a:t>김영현</a:t>
            </a:r>
          </a:p>
        </p:txBody>
      </p:sp>
      <p:sp>
        <p:nvSpPr>
          <p:cNvPr id="4" name="제목 1">
            <a:extLst>
              <a:ext uri="{FF2B5EF4-FFF2-40B4-BE49-F238E27FC236}">
                <a16:creationId xmlns:a16="http://schemas.microsoft.com/office/drawing/2014/main" id="{C7D5B356-B364-3EE5-8392-3B01BFF50199}"/>
              </a:ext>
            </a:extLst>
          </p:cNvPr>
          <p:cNvSpPr>
            <a:spLocks noGrp="1"/>
          </p:cNvSpPr>
          <p:nvPr>
            <p:ph type="title"/>
          </p:nvPr>
        </p:nvSpPr>
        <p:spPr>
          <a:xfrm>
            <a:off x="838200" y="365125"/>
            <a:ext cx="10515600" cy="1325563"/>
          </a:xfrm>
        </p:spPr>
        <p:txBody>
          <a:bodyPr/>
          <a:lstStyle/>
          <a:p>
            <a:r>
              <a:rPr lang="ko-KR" altLang="en-US"/>
              <a:t>수정 제안</a:t>
            </a:r>
          </a:p>
        </p:txBody>
      </p:sp>
    </p:spTree>
    <p:extLst>
      <p:ext uri="{BB962C8B-B14F-4D97-AF65-F5344CB8AC3E}">
        <p14:creationId xmlns:p14="http://schemas.microsoft.com/office/powerpoint/2010/main" val="33593362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75187C1A-E911-767A-BA86-7876CA192BD3}"/>
              </a:ext>
            </a:extLst>
          </p:cNvPr>
          <p:cNvGrpSpPr>
            <a:grpSpLocks noChangeAspect="1"/>
          </p:cNvGrpSpPr>
          <p:nvPr/>
        </p:nvGrpSpPr>
        <p:grpSpPr>
          <a:xfrm>
            <a:off x="1014265" y="1780689"/>
            <a:ext cx="10163469" cy="3296622"/>
            <a:chOff x="266406" y="2853898"/>
            <a:chExt cx="10163469" cy="3296622"/>
          </a:xfrm>
        </p:grpSpPr>
        <p:pic>
          <p:nvPicPr>
            <p:cNvPr id="22" name="그림 21">
              <a:extLst>
                <a:ext uri="{FF2B5EF4-FFF2-40B4-BE49-F238E27FC236}">
                  <a16:creationId xmlns:a16="http://schemas.microsoft.com/office/drawing/2014/main" id="{7AEA2B98-D8CD-74EC-C6EE-8836E81E452F}"/>
                </a:ext>
              </a:extLst>
            </p:cNvPr>
            <p:cNvPicPr>
              <a:picLocks noChangeAspect="1"/>
            </p:cNvPicPr>
            <p:nvPr/>
          </p:nvPicPr>
          <p:blipFill>
            <a:blip r:embed="rId2"/>
            <a:stretch>
              <a:fillRect/>
            </a:stretch>
          </p:blipFill>
          <p:spPr>
            <a:xfrm>
              <a:off x="266406" y="2857957"/>
              <a:ext cx="4305300" cy="3289300"/>
            </a:xfrm>
            <a:prstGeom prst="rect">
              <a:avLst/>
            </a:prstGeom>
          </p:spPr>
        </p:pic>
        <p:pic>
          <p:nvPicPr>
            <p:cNvPr id="23" name="그림 22">
              <a:extLst>
                <a:ext uri="{FF2B5EF4-FFF2-40B4-BE49-F238E27FC236}">
                  <a16:creationId xmlns:a16="http://schemas.microsoft.com/office/drawing/2014/main" id="{EA3B68E1-9FBE-32C3-A518-04E967353656}"/>
                </a:ext>
              </a:extLst>
            </p:cNvPr>
            <p:cNvPicPr>
              <a:picLocks noChangeAspect="1"/>
            </p:cNvPicPr>
            <p:nvPr/>
          </p:nvPicPr>
          <p:blipFill>
            <a:blip r:embed="rId3"/>
            <a:stretch>
              <a:fillRect/>
            </a:stretch>
          </p:blipFill>
          <p:spPr>
            <a:xfrm>
              <a:off x="3193639" y="2861220"/>
              <a:ext cx="4305300" cy="3289300"/>
            </a:xfrm>
            <a:prstGeom prst="rect">
              <a:avLst/>
            </a:prstGeom>
          </p:spPr>
        </p:pic>
        <p:pic>
          <p:nvPicPr>
            <p:cNvPr id="24" name="그림 23">
              <a:extLst>
                <a:ext uri="{FF2B5EF4-FFF2-40B4-BE49-F238E27FC236}">
                  <a16:creationId xmlns:a16="http://schemas.microsoft.com/office/drawing/2014/main" id="{113AB7A7-63DB-DFB6-1BFC-5A357E6A178A}"/>
                </a:ext>
              </a:extLst>
            </p:cNvPr>
            <p:cNvPicPr>
              <a:picLocks noChangeAspect="1"/>
            </p:cNvPicPr>
            <p:nvPr/>
          </p:nvPicPr>
          <p:blipFill>
            <a:blip r:embed="rId4"/>
            <a:stretch>
              <a:fillRect/>
            </a:stretch>
          </p:blipFill>
          <p:spPr>
            <a:xfrm>
              <a:off x="6124575" y="2853898"/>
              <a:ext cx="4305300" cy="3289300"/>
            </a:xfrm>
            <a:prstGeom prst="rect">
              <a:avLst/>
            </a:prstGeom>
          </p:spPr>
        </p:pic>
      </p:grpSp>
      <p:sp>
        <p:nvSpPr>
          <p:cNvPr id="3" name="타원 2">
            <a:extLst>
              <a:ext uri="{FF2B5EF4-FFF2-40B4-BE49-F238E27FC236}">
                <a16:creationId xmlns:a16="http://schemas.microsoft.com/office/drawing/2014/main" id="{C2BAE22E-21C9-0627-AC9A-EA17866259FA}"/>
              </a:ext>
            </a:extLst>
          </p:cNvPr>
          <p:cNvSpPr/>
          <p:nvPr/>
        </p:nvSpPr>
        <p:spPr>
          <a:xfrm>
            <a:off x="3634860" y="3679672"/>
            <a:ext cx="325688" cy="296828"/>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타원 3">
            <a:extLst>
              <a:ext uri="{FF2B5EF4-FFF2-40B4-BE49-F238E27FC236}">
                <a16:creationId xmlns:a16="http://schemas.microsoft.com/office/drawing/2014/main" id="{6A9E97FD-5FB9-6F7C-E755-2A515F36A4BA}"/>
              </a:ext>
            </a:extLst>
          </p:cNvPr>
          <p:cNvSpPr/>
          <p:nvPr/>
        </p:nvSpPr>
        <p:spPr>
          <a:xfrm>
            <a:off x="3933296" y="3365917"/>
            <a:ext cx="325688" cy="296828"/>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타원 4">
            <a:extLst>
              <a:ext uri="{FF2B5EF4-FFF2-40B4-BE49-F238E27FC236}">
                <a16:creationId xmlns:a16="http://schemas.microsoft.com/office/drawing/2014/main" id="{19E0F3DF-A328-7557-E288-C89E771A87F1}"/>
              </a:ext>
            </a:extLst>
          </p:cNvPr>
          <p:cNvSpPr/>
          <p:nvPr/>
        </p:nvSpPr>
        <p:spPr>
          <a:xfrm>
            <a:off x="5420423" y="3660622"/>
            <a:ext cx="325688" cy="296828"/>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타원 5">
            <a:extLst>
              <a:ext uri="{FF2B5EF4-FFF2-40B4-BE49-F238E27FC236}">
                <a16:creationId xmlns:a16="http://schemas.microsoft.com/office/drawing/2014/main" id="{A7839E24-34AB-5F6D-E9D1-D1B3B7ACB6E0}"/>
              </a:ext>
            </a:extLst>
          </p:cNvPr>
          <p:cNvSpPr/>
          <p:nvPr/>
        </p:nvSpPr>
        <p:spPr>
          <a:xfrm>
            <a:off x="6298261" y="2947058"/>
            <a:ext cx="325688" cy="296828"/>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타원 7">
            <a:extLst>
              <a:ext uri="{FF2B5EF4-FFF2-40B4-BE49-F238E27FC236}">
                <a16:creationId xmlns:a16="http://schemas.microsoft.com/office/drawing/2014/main" id="{0F5DCF09-4964-132B-8CED-7E3A09BEC03B}"/>
              </a:ext>
            </a:extLst>
          </p:cNvPr>
          <p:cNvSpPr/>
          <p:nvPr/>
        </p:nvSpPr>
        <p:spPr>
          <a:xfrm>
            <a:off x="6604287" y="2870858"/>
            <a:ext cx="325688" cy="296828"/>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F35E8AF-3B2A-4668-621D-71F48A3B55DD}"/>
              </a:ext>
            </a:extLst>
          </p:cNvPr>
          <p:cNvSpPr txBox="1"/>
          <p:nvPr/>
        </p:nvSpPr>
        <p:spPr>
          <a:xfrm>
            <a:off x="1238844" y="5268174"/>
            <a:ext cx="3856142" cy="307777"/>
          </a:xfrm>
          <a:prstGeom prst="rect">
            <a:avLst/>
          </a:prstGeom>
          <a:noFill/>
        </p:spPr>
        <p:txBody>
          <a:bodyPr wrap="square" rtlCol="0">
            <a:spAutoFit/>
          </a:bodyPr>
          <a:lstStyle/>
          <a:p>
            <a:r>
              <a:rPr lang="en-US" altLang="ko-KR" sz="1400" b="1"/>
              <a:t>45</a:t>
            </a:r>
            <a:r>
              <a:rPr lang="ko-KR" altLang="en-US" sz="1400" b="1"/>
              <a:t> </a:t>
            </a:r>
            <a:r>
              <a:rPr lang="en-US" altLang="ko-KR" sz="1400" b="1"/>
              <a:t>/</a:t>
            </a:r>
            <a:r>
              <a:rPr lang="ko-KR" altLang="en-US" sz="1400" b="1"/>
              <a:t> </a:t>
            </a:r>
            <a:r>
              <a:rPr lang="en-US" altLang="ko-KR" sz="1400" b="1"/>
              <a:t>95</a:t>
            </a:r>
            <a:r>
              <a:rPr lang="ko-KR" altLang="en-US" sz="1400" b="1"/>
              <a:t> </a:t>
            </a:r>
            <a:r>
              <a:rPr lang="en-US" altLang="ko-KR" sz="1400" b="1"/>
              <a:t>/</a:t>
            </a:r>
            <a:r>
              <a:rPr lang="ko-KR" altLang="en-US" sz="1400" b="1"/>
              <a:t> </a:t>
            </a:r>
            <a:r>
              <a:rPr lang="en-US" altLang="ko-KR" sz="1400" b="1"/>
              <a:t>145</a:t>
            </a:r>
            <a:r>
              <a:rPr lang="ko-KR" altLang="en-US" sz="1400" b="1"/>
              <a:t> </a:t>
            </a:r>
            <a:r>
              <a:rPr lang="en-US" altLang="ko-KR" sz="1400" b="1"/>
              <a:t>/</a:t>
            </a:r>
            <a:r>
              <a:rPr lang="ko-KR" altLang="en-US" sz="1400" b="1"/>
              <a:t> </a:t>
            </a:r>
            <a:r>
              <a:rPr lang="en-US" altLang="ko-KR" sz="1400" b="1">
                <a:solidFill>
                  <a:srgbClr val="FF0000"/>
                </a:solidFill>
              </a:rPr>
              <a:t>195</a:t>
            </a:r>
            <a:r>
              <a:rPr lang="ko-KR" altLang="en-US" sz="1400" b="1"/>
              <a:t> </a:t>
            </a:r>
            <a:r>
              <a:rPr lang="en-US" altLang="ko-KR" sz="1400" b="1"/>
              <a:t>/</a:t>
            </a:r>
            <a:r>
              <a:rPr lang="ko-KR" altLang="en-US" sz="1400" b="1"/>
              <a:t> </a:t>
            </a:r>
            <a:r>
              <a:rPr lang="en-US" altLang="ko-KR" sz="1400" b="1"/>
              <a:t>245</a:t>
            </a:r>
            <a:r>
              <a:rPr lang="ko-KR" altLang="en-US" sz="1400" b="1"/>
              <a:t> </a:t>
            </a:r>
            <a:r>
              <a:rPr lang="en-US" altLang="ko-KR" sz="1400" b="1"/>
              <a:t>/</a:t>
            </a:r>
            <a:r>
              <a:rPr lang="ko-KR" altLang="en-US" sz="1400" b="1"/>
              <a:t> </a:t>
            </a:r>
            <a:r>
              <a:rPr lang="en-US" altLang="ko-KR" sz="1400" b="1">
                <a:solidFill>
                  <a:srgbClr val="FF0000"/>
                </a:solidFill>
              </a:rPr>
              <a:t>295</a:t>
            </a:r>
            <a:r>
              <a:rPr lang="ko-KR" altLang="en-US" sz="1400" b="1"/>
              <a:t> </a:t>
            </a:r>
            <a:r>
              <a:rPr lang="en-US" altLang="ko-KR" sz="1400" b="1"/>
              <a:t>/</a:t>
            </a:r>
            <a:r>
              <a:rPr lang="ko-KR" altLang="en-US" sz="1400" b="1"/>
              <a:t> </a:t>
            </a:r>
            <a:r>
              <a:rPr lang="en-US" altLang="ko-KR" sz="1400" b="1">
                <a:solidFill>
                  <a:srgbClr val="FF0000"/>
                </a:solidFill>
              </a:rPr>
              <a:t>345</a:t>
            </a:r>
            <a:endParaRPr lang="ko-KR" altLang="en-US" sz="1400" b="1">
              <a:solidFill>
                <a:srgbClr val="FF0000"/>
              </a:solidFill>
            </a:endParaRPr>
          </a:p>
        </p:txBody>
      </p:sp>
      <p:sp>
        <p:nvSpPr>
          <p:cNvPr id="11" name="TextBox 10">
            <a:extLst>
              <a:ext uri="{FF2B5EF4-FFF2-40B4-BE49-F238E27FC236}">
                <a16:creationId xmlns:a16="http://schemas.microsoft.com/office/drawing/2014/main" id="{E0F0A16F-274F-EFC2-BD64-CDF268FB912A}"/>
              </a:ext>
            </a:extLst>
          </p:cNvPr>
          <p:cNvSpPr txBox="1"/>
          <p:nvPr/>
        </p:nvSpPr>
        <p:spPr>
          <a:xfrm>
            <a:off x="4566790" y="5720685"/>
            <a:ext cx="3054715" cy="307777"/>
          </a:xfrm>
          <a:prstGeom prst="rect">
            <a:avLst/>
          </a:prstGeom>
          <a:noFill/>
        </p:spPr>
        <p:txBody>
          <a:bodyPr wrap="square" rtlCol="0">
            <a:spAutoFit/>
          </a:bodyPr>
          <a:lstStyle/>
          <a:p>
            <a:r>
              <a:rPr lang="en-US" altLang="ko-KR" sz="1400" b="1"/>
              <a:t>30 / </a:t>
            </a:r>
            <a:r>
              <a:rPr lang="en-US" altLang="ko-KR" sz="1400" b="1">
                <a:solidFill>
                  <a:srgbClr val="FF0000"/>
                </a:solidFill>
              </a:rPr>
              <a:t>40</a:t>
            </a:r>
            <a:r>
              <a:rPr lang="en-US" altLang="ko-KR" sz="1400" b="1"/>
              <a:t> / 50 / 60 / </a:t>
            </a:r>
            <a:r>
              <a:rPr lang="en-US" altLang="ko-KR" sz="1400" b="1">
                <a:solidFill>
                  <a:srgbClr val="FF0000"/>
                </a:solidFill>
              </a:rPr>
              <a:t>70</a:t>
            </a:r>
            <a:r>
              <a:rPr lang="en-US" altLang="ko-KR" sz="1400" b="1"/>
              <a:t> / </a:t>
            </a:r>
            <a:r>
              <a:rPr lang="en-US" altLang="ko-KR" sz="1400" b="1">
                <a:solidFill>
                  <a:srgbClr val="FF0000"/>
                </a:solidFill>
              </a:rPr>
              <a:t>80</a:t>
            </a:r>
            <a:r>
              <a:rPr lang="en-US" altLang="ko-KR" sz="1400" b="1"/>
              <a:t> / 90</a:t>
            </a:r>
            <a:endParaRPr lang="ko-KR" altLang="en-US" sz="1400" b="1"/>
          </a:p>
        </p:txBody>
      </p:sp>
      <p:sp>
        <p:nvSpPr>
          <p:cNvPr id="12" name="타원 11">
            <a:extLst>
              <a:ext uri="{FF2B5EF4-FFF2-40B4-BE49-F238E27FC236}">
                <a16:creationId xmlns:a16="http://schemas.microsoft.com/office/drawing/2014/main" id="{D000EB18-7603-4C17-59AA-E4832D05517F}"/>
              </a:ext>
            </a:extLst>
          </p:cNvPr>
          <p:cNvSpPr/>
          <p:nvPr/>
        </p:nvSpPr>
        <p:spPr>
          <a:xfrm>
            <a:off x="3044447" y="3080232"/>
            <a:ext cx="325688" cy="296828"/>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B86C6F0C-C205-E3B1-0E9F-C199A0A7D589}"/>
              </a:ext>
            </a:extLst>
          </p:cNvPr>
          <p:cNvSpPr txBox="1"/>
          <p:nvPr/>
        </p:nvSpPr>
        <p:spPr>
          <a:xfrm>
            <a:off x="6174146" y="967641"/>
            <a:ext cx="3660957" cy="783356"/>
          </a:xfrm>
          <a:prstGeom prst="rect">
            <a:avLst/>
          </a:prstGeom>
          <a:noFill/>
        </p:spPr>
        <p:txBody>
          <a:bodyPr wrap="square" rtlCol="0">
            <a:spAutoFit/>
          </a:bodyPr>
          <a:lstStyle/>
          <a:p>
            <a:pPr>
              <a:lnSpc>
                <a:spcPct val="150000"/>
              </a:lnSpc>
            </a:pPr>
            <a:r>
              <a:rPr lang="en-US" altLang="ko-KR" sz="1600" b="1"/>
              <a:t>[2] </a:t>
            </a:r>
            <a:r>
              <a:rPr lang="ko-KR" altLang="en-US" sz="1600" b="1"/>
              <a:t>증가 부분</a:t>
            </a:r>
            <a:r>
              <a:rPr lang="en-US" altLang="ko-KR" sz="1600" b="1"/>
              <a:t>.</a:t>
            </a:r>
          </a:p>
          <a:p>
            <a:pPr>
              <a:lnSpc>
                <a:spcPct val="150000"/>
              </a:lnSpc>
            </a:pPr>
            <a:r>
              <a:rPr lang="en-US" altLang="ko-KR" sz="1600" b="1"/>
              <a:t>	</a:t>
            </a:r>
            <a:r>
              <a:rPr lang="en-US" altLang="ko-KR" sz="1600" b="1">
                <a:solidFill>
                  <a:srgbClr val="FF0000"/>
                </a:solidFill>
              </a:rPr>
              <a:t>-&gt; </a:t>
            </a:r>
            <a:r>
              <a:rPr lang="ko-KR" altLang="en-US" sz="1600" b="1">
                <a:solidFill>
                  <a:srgbClr val="FF0000"/>
                </a:solidFill>
              </a:rPr>
              <a:t>측면방출 강할 것</a:t>
            </a:r>
            <a:r>
              <a:rPr lang="en-US" altLang="ko-KR" sz="1600" b="1">
                <a:solidFill>
                  <a:srgbClr val="FF0000"/>
                </a:solidFill>
              </a:rPr>
              <a:t>!!!</a:t>
            </a:r>
            <a:r>
              <a:rPr lang="ko-KR" altLang="en-US" sz="1600" b="1">
                <a:solidFill>
                  <a:srgbClr val="FF0000"/>
                </a:solidFill>
              </a:rPr>
              <a:t> </a:t>
            </a:r>
          </a:p>
        </p:txBody>
      </p:sp>
      <p:sp>
        <p:nvSpPr>
          <p:cNvPr id="14" name="TextBox 13">
            <a:extLst>
              <a:ext uri="{FF2B5EF4-FFF2-40B4-BE49-F238E27FC236}">
                <a16:creationId xmlns:a16="http://schemas.microsoft.com/office/drawing/2014/main" id="{37B7B488-61C6-0928-D161-F9B7DCA46A7A}"/>
              </a:ext>
            </a:extLst>
          </p:cNvPr>
          <p:cNvSpPr txBox="1"/>
          <p:nvPr/>
        </p:nvSpPr>
        <p:spPr>
          <a:xfrm>
            <a:off x="2736311" y="967641"/>
            <a:ext cx="3660957" cy="783356"/>
          </a:xfrm>
          <a:prstGeom prst="rect">
            <a:avLst/>
          </a:prstGeom>
          <a:noFill/>
        </p:spPr>
        <p:txBody>
          <a:bodyPr wrap="square" rtlCol="0">
            <a:spAutoFit/>
          </a:bodyPr>
          <a:lstStyle/>
          <a:p>
            <a:pPr>
              <a:lnSpc>
                <a:spcPct val="150000"/>
              </a:lnSpc>
            </a:pPr>
            <a:r>
              <a:rPr lang="en-US" altLang="ko-KR" sz="1600" b="1"/>
              <a:t>[1] </a:t>
            </a:r>
            <a:r>
              <a:rPr lang="ko-KR" altLang="en-US" sz="1600" b="1"/>
              <a:t>감소 경향</a:t>
            </a:r>
            <a:r>
              <a:rPr lang="en-US" altLang="ko-KR" sz="1600" b="1"/>
              <a:t>.</a:t>
            </a:r>
          </a:p>
          <a:p>
            <a:pPr>
              <a:lnSpc>
                <a:spcPct val="150000"/>
              </a:lnSpc>
            </a:pPr>
            <a:r>
              <a:rPr lang="en-US" altLang="ko-KR" sz="1600" b="1">
                <a:solidFill>
                  <a:srgbClr val="FF0000"/>
                </a:solidFill>
              </a:rPr>
              <a:t>	-&gt; WGM</a:t>
            </a:r>
            <a:r>
              <a:rPr lang="ko-KR" altLang="en-US" sz="1600" b="1">
                <a:solidFill>
                  <a:srgbClr val="FF0000"/>
                </a:solidFill>
              </a:rPr>
              <a:t> 강할 것</a:t>
            </a:r>
            <a:r>
              <a:rPr lang="en-US" altLang="ko-KR" sz="1600" b="1">
                <a:solidFill>
                  <a:srgbClr val="FF0000"/>
                </a:solidFill>
              </a:rPr>
              <a:t>!!!</a:t>
            </a:r>
            <a:r>
              <a:rPr lang="ko-KR" altLang="en-US" sz="1600" b="1">
                <a:solidFill>
                  <a:srgbClr val="FF0000"/>
                </a:solidFill>
              </a:rPr>
              <a:t> </a:t>
            </a:r>
          </a:p>
        </p:txBody>
      </p:sp>
    </p:spTree>
    <p:extLst>
      <p:ext uri="{BB962C8B-B14F-4D97-AF65-F5344CB8AC3E}">
        <p14:creationId xmlns:p14="http://schemas.microsoft.com/office/powerpoint/2010/main" val="38484277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26B2BB-23EC-61EA-0A18-110803CC939D}"/>
              </a:ext>
            </a:extLst>
          </p:cNvPr>
          <p:cNvSpPr txBox="1"/>
          <p:nvPr/>
        </p:nvSpPr>
        <p:spPr>
          <a:xfrm>
            <a:off x="276726" y="216915"/>
            <a:ext cx="6097604" cy="738664"/>
          </a:xfrm>
          <a:prstGeom prst="rect">
            <a:avLst/>
          </a:prstGeom>
          <a:noFill/>
        </p:spPr>
        <p:txBody>
          <a:bodyPr wrap="square">
            <a:spAutoFit/>
          </a:bodyPr>
          <a:lstStyle/>
          <a:p>
            <a:r>
              <a:rPr lang="en-US" altLang="ko-KR" sz="1400" b="1"/>
              <a:t>3. Results and Discussion (Fig.2~4 +a)</a:t>
            </a:r>
          </a:p>
          <a:p>
            <a:pPr marL="800100" lvl="1" indent="-342900">
              <a:buAutoNum type="arabicPeriod"/>
            </a:pPr>
            <a:r>
              <a:rPr lang="ko-KR" altLang="en-US" sz="1400"/>
              <a:t>그래프 결과 설명</a:t>
            </a:r>
            <a:endParaRPr lang="en-US" altLang="ko-KR" sz="1400"/>
          </a:p>
          <a:p>
            <a:pPr marL="800100" lvl="1" indent="-342900">
              <a:buAutoNum type="arabicPeriod"/>
            </a:pPr>
            <a:r>
              <a:rPr lang="ko-KR" altLang="en-US" sz="1400"/>
              <a:t>결과가 나오게 된 원인 설명</a:t>
            </a:r>
            <a:endParaRPr lang="en-US" altLang="ko-KR" sz="140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E821585-944F-0E68-5B40-E07D1B83E9EE}"/>
                  </a:ext>
                </a:extLst>
              </p:cNvPr>
              <p:cNvSpPr txBox="1"/>
              <p:nvPr/>
            </p:nvSpPr>
            <p:spPr>
              <a:xfrm>
                <a:off x="997608" y="1060112"/>
                <a:ext cx="10196785" cy="587417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a:latin typeface="noto"/>
                  </a:rPr>
                  <a:t>앞선 </a:t>
                </a:r>
                <a:r>
                  <a:rPr lang="en-US" altLang="ko-KR" sz="1400">
                    <a:latin typeface="noto"/>
                  </a:rPr>
                  <a:t>dipole source </a:t>
                </a:r>
                <a:r>
                  <a:rPr lang="ko-KR" altLang="en-US" sz="1400">
                    <a:latin typeface="noto"/>
                  </a:rPr>
                  <a:t>위치 및 분극 방향에 따른 </a:t>
                </a:r>
                <a:r>
                  <a:rPr lang="en-US" altLang="ko-KR" sz="1400">
                    <a:latin typeface="noto"/>
                  </a:rPr>
                  <a:t>LEE </a:t>
                </a:r>
                <a:r>
                  <a:rPr lang="ko-KR" altLang="en-US" sz="1400">
                    <a:latin typeface="noto"/>
                  </a:rPr>
                  <a:t>변화 분석 내용을 바탕으로 평균</a:t>
                </a:r>
                <a:r>
                  <a:rPr lang="en-US" altLang="ko-KR" sz="1400">
                    <a:latin typeface="noto"/>
                  </a:rPr>
                  <a:t>LEE</a:t>
                </a:r>
                <a:r>
                  <a:rPr lang="ko-KR" altLang="en-US" sz="1400">
                    <a:latin typeface="noto"/>
                  </a:rPr>
                  <a:t>가 가장 높게 나오는 구조를 찾기 위한 최적화를 진행하였다</a:t>
                </a:r>
                <a:r>
                  <a:rPr lang="en-US" altLang="ko-KR" sz="1400">
                    <a:latin typeface="noto"/>
                  </a:rPr>
                  <a:t>.</a:t>
                </a:r>
              </a:p>
              <a:p>
                <a:pPr marL="285750" indent="-285750">
                  <a:lnSpc>
                    <a:spcPct val="150000"/>
                  </a:lnSpc>
                  <a:buFont typeface="Arial" panose="020B0604020202020204" pitchFamily="34" charset="0"/>
                  <a:buChar char="•"/>
                </a:pPr>
                <a:r>
                  <a:rPr lang="ko-KR" altLang="en-US" sz="1400">
                    <a:latin typeface="noto"/>
                  </a:rPr>
                  <a:t>평균</a:t>
                </a:r>
                <a:r>
                  <a:rPr lang="en-US" altLang="ko-KR" sz="1400">
                    <a:latin typeface="noto"/>
                  </a:rPr>
                  <a:t>LEE</a:t>
                </a:r>
                <a:r>
                  <a:rPr lang="ko-KR" altLang="en-US" sz="1400">
                    <a:latin typeface="noto"/>
                  </a:rPr>
                  <a:t>는 </a:t>
                </a:r>
                <a:r>
                  <a:rPr lang="en-US" altLang="ko-KR" sz="1400">
                    <a:latin typeface="noto"/>
                  </a:rPr>
                  <a:t>MQW</a:t>
                </a:r>
                <a:r>
                  <a:rPr lang="ko-KR" altLang="en-US" sz="1400">
                    <a:latin typeface="noto"/>
                  </a:rPr>
                  <a:t>의 중심에 위치하는 모든 </a:t>
                </a:r>
                <a:r>
                  <a:rPr lang="en-US" altLang="ko-KR" sz="1400">
                    <a:latin typeface="noto"/>
                  </a:rPr>
                  <a:t>dipole source</a:t>
                </a:r>
                <a:r>
                  <a:rPr lang="ko-KR" altLang="en-US" sz="1400">
                    <a:latin typeface="noto"/>
                  </a:rPr>
                  <a:t>에 대한 </a:t>
                </a:r>
                <a:r>
                  <a:rPr lang="en-US" altLang="ko-KR" sz="1400">
                    <a:latin typeface="noto"/>
                  </a:rPr>
                  <a:t>LEE </a:t>
                </a:r>
                <a:r>
                  <a:rPr lang="ko-KR" altLang="en-US" sz="1400">
                    <a:latin typeface="noto"/>
                  </a:rPr>
                  <a:t>값의 평균으로 계산하였고</a:t>
                </a:r>
                <a:r>
                  <a:rPr lang="en-US" altLang="ko-KR" sz="1400">
                    <a:latin typeface="noto"/>
                  </a:rPr>
                  <a:t>, </a:t>
                </a:r>
                <a:r>
                  <a:rPr lang="ko-KR" altLang="en-US" sz="1400">
                    <a:latin typeface="noto"/>
                  </a:rPr>
                  <a:t>최적화는</a:t>
                </a:r>
                <a:r>
                  <a:rPr lang="en-US" altLang="ko-KR" sz="1400">
                    <a:latin typeface="noto"/>
                  </a:rPr>
                  <a:t> n-</a:t>
                </a:r>
                <a:r>
                  <a:rPr lang="en-US" altLang="ko-KR" sz="1400" err="1">
                    <a:latin typeface="noto"/>
                  </a:rPr>
                  <a:t>GaN</a:t>
                </a:r>
                <a:r>
                  <a:rPr lang="en-US" altLang="ko-KR" sz="1400">
                    <a:latin typeface="noto"/>
                  </a:rPr>
                  <a:t>, p-</a:t>
                </a:r>
                <a:r>
                  <a:rPr lang="en-US" altLang="ko-KR" sz="1400" err="1">
                    <a:latin typeface="noto"/>
                  </a:rPr>
                  <a:t>GaN</a:t>
                </a:r>
                <a:r>
                  <a:rPr lang="en-US" altLang="ko-KR" sz="1400">
                    <a:latin typeface="noto"/>
                  </a:rPr>
                  <a:t> </a:t>
                </a:r>
                <a:r>
                  <a:rPr lang="ko-KR" altLang="en-US" sz="1400">
                    <a:latin typeface="noto"/>
                  </a:rPr>
                  <a:t>두께와 구조 높이를 각각 바꾸어 가며 진행하였다</a:t>
                </a:r>
                <a:r>
                  <a:rPr lang="en-US" altLang="ko-KR" sz="1400">
                    <a:latin typeface="noto"/>
                  </a:rPr>
                  <a:t>.</a:t>
                </a:r>
              </a:p>
              <a:p>
                <a:pPr marL="285750" indent="-285750">
                  <a:lnSpc>
                    <a:spcPct val="150000"/>
                  </a:lnSpc>
                  <a:buFont typeface="Arial" panose="020B0604020202020204" pitchFamily="34" charset="0"/>
                  <a:buChar char="•"/>
                </a:pPr>
                <a:r>
                  <a:rPr lang="en-US" altLang="ko-KR" sz="1400">
                    <a:latin typeface="noto"/>
                  </a:rPr>
                  <a:t>n-</a:t>
                </a:r>
                <a:r>
                  <a:rPr lang="en-US" altLang="ko-KR" sz="1400" err="1">
                    <a:latin typeface="noto"/>
                  </a:rPr>
                  <a:t>GaN</a:t>
                </a:r>
                <a:r>
                  <a:rPr lang="ko-KR" altLang="en-US" sz="1400">
                    <a:latin typeface="noto"/>
                  </a:rPr>
                  <a:t>과 </a:t>
                </a:r>
                <a:r>
                  <a:rPr lang="en-US" altLang="ko-KR" sz="1400">
                    <a:latin typeface="noto"/>
                  </a:rPr>
                  <a:t>p-</a:t>
                </a:r>
                <a:r>
                  <a:rPr lang="en-US" altLang="ko-KR" sz="1400" err="1">
                    <a:latin typeface="noto"/>
                  </a:rPr>
                  <a:t>GaN</a:t>
                </a:r>
                <a:r>
                  <a:rPr lang="en-US" altLang="ko-KR" sz="1400">
                    <a:latin typeface="noto"/>
                  </a:rPr>
                  <a:t> </a:t>
                </a:r>
                <a:r>
                  <a:rPr lang="ko-KR" altLang="en-US" sz="1400">
                    <a:latin typeface="noto"/>
                  </a:rPr>
                  <a:t>두께는 각각 </a:t>
                </a:r>
                <a:r>
                  <a:rPr lang="en-US" altLang="ko-KR" sz="1400">
                    <a:latin typeface="noto"/>
                  </a:rPr>
                  <a:t>50 nm, 10 nm </a:t>
                </a:r>
                <a:r>
                  <a:rPr lang="ko-KR" altLang="en-US" sz="1400">
                    <a:latin typeface="noto"/>
                  </a:rPr>
                  <a:t>간격으로 변화시켰고</a:t>
                </a:r>
                <a:r>
                  <a:rPr lang="en-US" altLang="ko-KR" sz="1400">
                    <a:latin typeface="noto"/>
                  </a:rPr>
                  <a:t>, </a:t>
                </a:r>
                <a:r>
                  <a:rPr lang="ko-KR" altLang="en-US" sz="1400">
                    <a:latin typeface="noto"/>
                  </a:rPr>
                  <a:t>높이는 </a:t>
                </a:r>
                <a:r>
                  <a:rPr lang="en-US" altLang="ko-KR" sz="1400">
                    <a:latin typeface="noto"/>
                  </a:rPr>
                  <a:t>1 </a:t>
                </a:r>
                <a14:m>
                  <m:oMath xmlns:m="http://schemas.openxmlformats.org/officeDocument/2006/math">
                    <m:r>
                      <m:rPr>
                        <m:sty m:val="p"/>
                      </m:rPr>
                      <a:rPr lang="ko-KR" altLang="en-US" sz="1400" i="0" smtClean="0">
                        <a:latin typeface="Cambria Math" panose="02040503050406030204" pitchFamily="18" charset="0"/>
                      </a:rPr>
                      <m:t>μ</m:t>
                    </m:r>
                  </m:oMath>
                </a14:m>
                <a:r>
                  <a:rPr lang="en-US" altLang="ko-KR" sz="1400">
                    <a:latin typeface="noto"/>
                  </a:rPr>
                  <a:t>m </a:t>
                </a:r>
                <a:r>
                  <a:rPr lang="ko-KR" altLang="en-US" sz="1400">
                    <a:latin typeface="noto"/>
                  </a:rPr>
                  <a:t>간격으로 변화시켰다</a:t>
                </a:r>
                <a:r>
                  <a:rPr lang="en-US" altLang="ko-KR" sz="1400">
                    <a:latin typeface="noto"/>
                  </a:rPr>
                  <a:t>.</a:t>
                </a:r>
              </a:p>
              <a:p>
                <a:pPr marL="285750" indent="-285750">
                  <a:lnSpc>
                    <a:spcPct val="150000"/>
                  </a:lnSpc>
                  <a:buFont typeface="Arial" panose="020B0604020202020204" pitchFamily="34" charset="0"/>
                  <a:buChar char="•"/>
                </a:pPr>
                <a:endParaRPr lang="en-US" altLang="ko-KR" sz="1400">
                  <a:latin typeface="noto"/>
                </a:endParaRPr>
              </a:p>
              <a:p>
                <a:pPr marL="285750" indent="-285750">
                  <a:lnSpc>
                    <a:spcPct val="150000"/>
                  </a:lnSpc>
                  <a:buFont typeface="Arial" panose="020B0604020202020204" pitchFamily="34" charset="0"/>
                  <a:buChar char="•"/>
                </a:pPr>
                <a:r>
                  <a:rPr lang="ko-KR" altLang="en-US" sz="1400">
                    <a:latin typeface="noto"/>
                  </a:rPr>
                  <a:t>평균</a:t>
                </a:r>
                <a:r>
                  <a:rPr lang="en-US" altLang="ko-KR" sz="1400">
                    <a:latin typeface="noto"/>
                  </a:rPr>
                  <a:t>LEE</a:t>
                </a:r>
                <a:r>
                  <a:rPr lang="ko-KR" altLang="en-US" sz="1400">
                    <a:latin typeface="noto"/>
                  </a:rPr>
                  <a:t>는 </a:t>
                </a:r>
                <a:r>
                  <a:rPr lang="en-US" altLang="ko-KR" sz="1400">
                    <a:latin typeface="noto"/>
                  </a:rPr>
                  <a:t>n-</a:t>
                </a:r>
                <a:r>
                  <a:rPr lang="en-US" altLang="ko-KR" sz="1400" err="1">
                    <a:latin typeface="noto"/>
                  </a:rPr>
                  <a:t>GaN</a:t>
                </a:r>
                <a:r>
                  <a:rPr lang="en-US" altLang="ko-KR" sz="1400">
                    <a:latin typeface="noto"/>
                  </a:rPr>
                  <a:t> </a:t>
                </a:r>
                <a:r>
                  <a:rPr lang="ko-KR" altLang="en-US" sz="1400">
                    <a:latin typeface="noto"/>
                  </a:rPr>
                  <a:t>두께가 감소할수록</a:t>
                </a:r>
                <a:r>
                  <a:rPr lang="en-US" altLang="ko-KR" sz="1400">
                    <a:latin typeface="noto"/>
                  </a:rPr>
                  <a:t>, p-</a:t>
                </a:r>
                <a:r>
                  <a:rPr lang="en-US" altLang="ko-KR" sz="1400" err="1">
                    <a:latin typeface="noto"/>
                  </a:rPr>
                  <a:t>GaN</a:t>
                </a:r>
                <a:r>
                  <a:rPr lang="en-US" altLang="ko-KR" sz="1400">
                    <a:latin typeface="noto"/>
                  </a:rPr>
                  <a:t> </a:t>
                </a:r>
                <a:r>
                  <a:rPr lang="ko-KR" altLang="en-US" sz="1400">
                    <a:latin typeface="noto"/>
                  </a:rPr>
                  <a:t>두께가 증가할수록 증가하는 경향성을 가졌고</a:t>
                </a:r>
                <a:r>
                  <a:rPr lang="en-US" altLang="ko-KR" sz="1400">
                    <a:latin typeface="noto"/>
                  </a:rPr>
                  <a:t>, </a:t>
                </a:r>
                <a:r>
                  <a:rPr lang="ko-KR" altLang="en-US" sz="1400">
                    <a:latin typeface="noto"/>
                  </a:rPr>
                  <a:t>두 결과 그래프는 </a:t>
                </a:r>
                <a:r>
                  <a:rPr lang="ko-KR" altLang="en-US" sz="1400" err="1">
                    <a:latin typeface="noto"/>
                  </a:rPr>
                  <a:t>반대칭적인</a:t>
                </a:r>
                <a:r>
                  <a:rPr lang="ko-KR" altLang="en-US" sz="1400">
                    <a:latin typeface="noto"/>
                  </a:rPr>
                  <a:t> 형태를 보였다</a:t>
                </a:r>
                <a:r>
                  <a:rPr lang="en-US" altLang="ko-KR" sz="1400">
                    <a:latin typeface="noto"/>
                  </a:rPr>
                  <a:t>.</a:t>
                </a:r>
              </a:p>
              <a:p>
                <a:pPr marL="285750" indent="-285750">
                  <a:lnSpc>
                    <a:spcPct val="150000"/>
                  </a:lnSpc>
                  <a:buFont typeface="Arial" panose="020B0604020202020204" pitchFamily="34" charset="0"/>
                  <a:buChar char="•"/>
                </a:pPr>
                <a:r>
                  <a:rPr lang="ko-KR" altLang="en-US" sz="1400">
                    <a:solidFill>
                      <a:srgbClr val="FF0000"/>
                    </a:solidFill>
                    <a:latin typeface="noto"/>
                  </a:rPr>
                  <a:t>이는 </a:t>
                </a:r>
                <a:r>
                  <a:rPr lang="ko-KR" altLang="en-US" sz="1400" err="1">
                    <a:solidFill>
                      <a:srgbClr val="FF0000"/>
                    </a:solidFill>
                    <a:latin typeface="noto"/>
                  </a:rPr>
                  <a:t>발광층인</a:t>
                </a:r>
                <a:r>
                  <a:rPr lang="ko-KR" altLang="en-US" sz="1400">
                    <a:solidFill>
                      <a:srgbClr val="FF0000"/>
                    </a:solidFill>
                    <a:latin typeface="noto"/>
                  </a:rPr>
                  <a:t> </a:t>
                </a:r>
                <a:r>
                  <a:rPr lang="en-US" altLang="ko-KR" sz="1400">
                    <a:solidFill>
                      <a:srgbClr val="FF0000"/>
                    </a:solidFill>
                    <a:latin typeface="noto"/>
                  </a:rPr>
                  <a:t>MQW</a:t>
                </a:r>
                <a:r>
                  <a:rPr lang="ko-KR" altLang="en-US" sz="1400">
                    <a:solidFill>
                      <a:srgbClr val="FF0000"/>
                    </a:solidFill>
                    <a:latin typeface="noto"/>
                  </a:rPr>
                  <a:t>의 상대적인 위치가 변하였기 때문이다</a:t>
                </a:r>
                <a:r>
                  <a:rPr lang="en-US" altLang="ko-KR" sz="1400">
                    <a:solidFill>
                      <a:srgbClr val="FF0000"/>
                    </a:solidFill>
                    <a:latin typeface="noto"/>
                  </a:rPr>
                  <a:t>.</a:t>
                </a:r>
              </a:p>
              <a:p>
                <a:pPr marL="285750" indent="-285750">
                  <a:lnSpc>
                    <a:spcPct val="150000"/>
                  </a:lnSpc>
                  <a:buFont typeface="Arial" panose="020B0604020202020204" pitchFamily="34" charset="0"/>
                  <a:buChar char="•"/>
                </a:pPr>
                <a:r>
                  <a:rPr lang="en-US" altLang="ko-KR" sz="1400">
                    <a:latin typeface="noto"/>
                  </a:rPr>
                  <a:t>n-</a:t>
                </a:r>
                <a:r>
                  <a:rPr lang="en-US" altLang="ko-KR" sz="1400" err="1">
                    <a:latin typeface="noto"/>
                  </a:rPr>
                  <a:t>GaN</a:t>
                </a:r>
                <a:r>
                  <a:rPr lang="en-US" altLang="ko-KR" sz="1400">
                    <a:latin typeface="noto"/>
                  </a:rPr>
                  <a:t>,</a:t>
                </a:r>
                <a:r>
                  <a:rPr lang="ko-KR" altLang="en-US" sz="1400">
                    <a:latin typeface="noto"/>
                  </a:rPr>
                  <a:t> </a:t>
                </a:r>
                <a:r>
                  <a:rPr lang="en-US" altLang="ko-KR" sz="1400">
                    <a:latin typeface="noto"/>
                  </a:rPr>
                  <a:t>p-</a:t>
                </a:r>
                <a:r>
                  <a:rPr lang="en-US" altLang="ko-KR" sz="1400" err="1">
                    <a:latin typeface="noto"/>
                  </a:rPr>
                  <a:t>GaN</a:t>
                </a:r>
                <a:r>
                  <a:rPr lang="ko-KR" altLang="en-US" sz="1400">
                    <a:latin typeface="noto"/>
                  </a:rPr>
                  <a:t>의 두께가 각각 감소하거나 증가하면</a:t>
                </a:r>
                <a:r>
                  <a:rPr lang="en-US" altLang="ko-KR" sz="1400">
                    <a:latin typeface="noto"/>
                  </a:rPr>
                  <a:t>, MQW</a:t>
                </a:r>
                <a:r>
                  <a:rPr lang="ko-KR" altLang="en-US" sz="1400">
                    <a:latin typeface="noto"/>
                  </a:rPr>
                  <a:t>가 구조의 경계로부터 멀어지게 되기 때문에</a:t>
                </a:r>
                <a:r>
                  <a:rPr lang="en-US" altLang="ko-KR" sz="1400">
                    <a:latin typeface="noto"/>
                  </a:rPr>
                  <a:t>, WGM</a:t>
                </a:r>
                <a:r>
                  <a:rPr lang="ko-KR" altLang="en-US" sz="1400">
                    <a:latin typeface="noto"/>
                  </a:rPr>
                  <a:t>의 영향이 적어져 빛이 구조를 더 잘 빠져나가게 된다</a:t>
                </a:r>
                <a:r>
                  <a:rPr lang="en-US" altLang="ko-KR" sz="1400">
                    <a:latin typeface="noto"/>
                  </a:rPr>
                  <a:t>.</a:t>
                </a:r>
              </a:p>
              <a:p>
                <a:pPr marL="285750" indent="-285750">
                  <a:lnSpc>
                    <a:spcPct val="150000"/>
                  </a:lnSpc>
                  <a:buFont typeface="Arial" panose="020B0604020202020204" pitchFamily="34" charset="0"/>
                  <a:buChar char="•"/>
                </a:pPr>
                <a:r>
                  <a:rPr lang="ko-KR" altLang="en-US" sz="1400">
                    <a:latin typeface="noto"/>
                  </a:rPr>
                  <a:t>이는 앞서 보았던 </a:t>
                </a:r>
                <a:r>
                  <a:rPr lang="en-US" altLang="ko-KR" sz="1400">
                    <a:solidFill>
                      <a:srgbClr val="FF0000"/>
                    </a:solidFill>
                    <a:latin typeface="noto"/>
                  </a:rPr>
                  <a:t>Fig. 3</a:t>
                </a:r>
                <a:r>
                  <a:rPr lang="ko-KR" altLang="en-US" sz="1400">
                    <a:latin typeface="noto"/>
                  </a:rPr>
                  <a:t>의 </a:t>
                </a:r>
                <a:r>
                  <a:rPr lang="en-US" altLang="ko-KR" sz="1400">
                    <a:latin typeface="noto"/>
                  </a:rPr>
                  <a:t>WGM </a:t>
                </a:r>
                <a:r>
                  <a:rPr lang="ko-KR" altLang="en-US" sz="1400">
                    <a:latin typeface="noto"/>
                  </a:rPr>
                  <a:t>분석 내용을 통해 알 수 있다</a:t>
                </a:r>
                <a:r>
                  <a:rPr lang="en-US" altLang="ko-KR" sz="1400">
                    <a:latin typeface="noto"/>
                  </a:rPr>
                  <a:t>.</a:t>
                </a:r>
              </a:p>
              <a:p>
                <a:pPr marL="285750" indent="-285750">
                  <a:lnSpc>
                    <a:spcPct val="150000"/>
                  </a:lnSpc>
                  <a:buFont typeface="Arial" panose="020B0604020202020204" pitchFamily="34" charset="0"/>
                  <a:buChar char="•"/>
                </a:pPr>
                <a:endParaRPr lang="en-US" altLang="ko-KR" sz="1400">
                  <a:latin typeface="noto"/>
                </a:endParaRPr>
              </a:p>
              <a:p>
                <a:pPr marL="285750" indent="-285750">
                  <a:lnSpc>
                    <a:spcPct val="150000"/>
                  </a:lnSpc>
                  <a:buFont typeface="Arial" panose="020B0604020202020204" pitchFamily="34" charset="0"/>
                  <a:buChar char="•"/>
                </a:pPr>
                <a:r>
                  <a:rPr lang="ko-KR" altLang="en-US" sz="1400" b="1" strike="sngStrike">
                    <a:solidFill>
                      <a:srgbClr val="0070C0"/>
                    </a:solidFill>
                    <a:latin typeface="noto"/>
                  </a:rPr>
                  <a:t>왜 </a:t>
                </a:r>
                <a:r>
                  <a:rPr lang="ko-KR" altLang="en-US" sz="1400" b="1" strike="sngStrike" err="1">
                    <a:solidFill>
                      <a:srgbClr val="0070C0"/>
                    </a:solidFill>
                    <a:latin typeface="noto"/>
                  </a:rPr>
                  <a:t>일정히</a:t>
                </a:r>
                <a:r>
                  <a:rPr lang="ko-KR" altLang="en-US" sz="1400" b="1" strike="sngStrike">
                    <a:solidFill>
                      <a:srgbClr val="0070C0"/>
                    </a:solidFill>
                    <a:latin typeface="noto"/>
                  </a:rPr>
                  <a:t> 증가 </a:t>
                </a:r>
                <a:r>
                  <a:rPr lang="en-US" altLang="ko-KR" sz="1400" b="1" strike="sngStrike">
                    <a:solidFill>
                      <a:srgbClr val="0070C0"/>
                    </a:solidFill>
                    <a:latin typeface="noto"/>
                  </a:rPr>
                  <a:t>or </a:t>
                </a:r>
                <a:r>
                  <a:rPr lang="ko-KR" altLang="en-US" sz="1400" b="1" strike="sngStrike">
                    <a:solidFill>
                      <a:srgbClr val="0070C0"/>
                    </a:solidFill>
                    <a:latin typeface="noto"/>
                  </a:rPr>
                  <a:t>감소 </a:t>
                </a:r>
                <a:r>
                  <a:rPr lang="ko-KR" altLang="en-US" sz="1400" b="1" strike="sngStrike" err="1">
                    <a:solidFill>
                      <a:srgbClr val="0070C0"/>
                    </a:solidFill>
                    <a:latin typeface="noto"/>
                  </a:rPr>
                  <a:t>안하는지</a:t>
                </a:r>
                <a:r>
                  <a:rPr lang="en-US" altLang="ko-KR" sz="1400" b="1" strike="sngStrike">
                    <a:solidFill>
                      <a:srgbClr val="0070C0"/>
                    </a:solidFill>
                    <a:latin typeface="noto"/>
                  </a:rPr>
                  <a:t>?</a:t>
                </a:r>
              </a:p>
              <a:p>
                <a:pPr marL="285750" indent="-285750">
                  <a:lnSpc>
                    <a:spcPct val="150000"/>
                  </a:lnSpc>
                  <a:buFont typeface="Arial" panose="020B0604020202020204" pitchFamily="34" charset="0"/>
                  <a:buChar char="•"/>
                </a:pPr>
                <a:endParaRPr lang="en-US" altLang="ko-KR" sz="1400">
                  <a:latin typeface="noto"/>
                </a:endParaRPr>
              </a:p>
              <a:p>
                <a:pPr marL="285750" indent="-285750">
                  <a:lnSpc>
                    <a:spcPct val="150000"/>
                  </a:lnSpc>
                  <a:buFont typeface="Arial" panose="020B0604020202020204" pitchFamily="34" charset="0"/>
                  <a:buChar char="•"/>
                </a:pPr>
                <a:r>
                  <a:rPr lang="ko-KR" altLang="en-US" sz="1400">
                    <a:latin typeface="noto"/>
                  </a:rPr>
                  <a:t>높이를 변화 시킨 경우에는</a:t>
                </a:r>
                <a:r>
                  <a:rPr lang="en-US" altLang="ko-KR" sz="1400">
                    <a:latin typeface="noto"/>
                  </a:rPr>
                  <a:t> </a:t>
                </a:r>
                <a:r>
                  <a:rPr lang="ko-KR" altLang="en-US" sz="1400">
                    <a:latin typeface="noto"/>
                  </a:rPr>
                  <a:t>가장 큰 간격으로 변화시켰음에도 불구하고 평균</a:t>
                </a:r>
                <a:r>
                  <a:rPr lang="en-US" altLang="ko-KR" sz="1400">
                    <a:latin typeface="noto"/>
                  </a:rPr>
                  <a:t>LEE</a:t>
                </a:r>
                <a:r>
                  <a:rPr lang="ko-KR" altLang="en-US" sz="1400">
                    <a:latin typeface="noto"/>
                  </a:rPr>
                  <a:t>가 크게 변하지 않았다</a:t>
                </a:r>
                <a:r>
                  <a:rPr lang="en-US" altLang="ko-KR" sz="1400">
                    <a:latin typeface="noto"/>
                  </a:rPr>
                  <a:t>.</a:t>
                </a:r>
              </a:p>
              <a:p>
                <a:pPr marL="285750" indent="-285750">
                  <a:lnSpc>
                    <a:spcPct val="150000"/>
                  </a:lnSpc>
                  <a:buFont typeface="Arial" panose="020B0604020202020204" pitchFamily="34" charset="0"/>
                  <a:buChar char="•"/>
                </a:pPr>
                <a:r>
                  <a:rPr lang="en-US" altLang="ko-KR" sz="1400">
                    <a:latin typeface="noto"/>
                  </a:rPr>
                  <a:t>Fig. 4a</a:t>
                </a:r>
                <a:r>
                  <a:rPr lang="ko-KR" altLang="en-US" sz="1400">
                    <a:latin typeface="noto"/>
                  </a:rPr>
                  <a:t>에서 보았듯이</a:t>
                </a:r>
                <a:r>
                  <a:rPr lang="en-US" altLang="ko-KR" sz="1400">
                    <a:latin typeface="noto"/>
                  </a:rPr>
                  <a:t>, </a:t>
                </a:r>
                <a:r>
                  <a:rPr lang="en-US" altLang="ko-KR" sz="1400" b="0" i="0">
                    <a:solidFill>
                      <a:srgbClr val="242424"/>
                    </a:solidFill>
                    <a:effectLst/>
                    <a:latin typeface="-apple-system"/>
                  </a:rPr>
                  <a:t>sidewall</a:t>
                </a:r>
                <a:r>
                  <a:rPr lang="ko-KR" altLang="en-US" sz="1400" b="0" i="0">
                    <a:solidFill>
                      <a:srgbClr val="242424"/>
                    </a:solidFill>
                    <a:effectLst/>
                    <a:latin typeface="-apple-system"/>
                  </a:rPr>
                  <a:t>에서는 </a:t>
                </a:r>
                <a:r>
                  <a:rPr lang="en-US" altLang="ko-KR" sz="1400" b="0" i="0">
                    <a:solidFill>
                      <a:srgbClr val="242424"/>
                    </a:solidFill>
                    <a:effectLst/>
                    <a:latin typeface="-apple-system"/>
                  </a:rPr>
                  <a:t>dipole </a:t>
                </a:r>
                <a:r>
                  <a:rPr lang="ko-KR" altLang="en-US" sz="1400" b="0" i="0">
                    <a:solidFill>
                      <a:srgbClr val="242424"/>
                    </a:solidFill>
                    <a:effectLst/>
                    <a:latin typeface="-apple-system"/>
                  </a:rPr>
                  <a:t>위치가 </a:t>
                </a:r>
                <a:r>
                  <a:rPr lang="en-US" altLang="ko-KR" sz="1400" b="0" i="0">
                    <a:solidFill>
                      <a:srgbClr val="242424"/>
                    </a:solidFill>
                    <a:effectLst/>
                    <a:latin typeface="-apple-system"/>
                  </a:rPr>
                  <a:t>z</a:t>
                </a:r>
                <a:r>
                  <a:rPr lang="ko-KR" altLang="en-US" sz="1400" b="0" i="0">
                    <a:solidFill>
                      <a:srgbClr val="242424"/>
                    </a:solidFill>
                    <a:effectLst/>
                    <a:latin typeface="-apple-system"/>
                  </a:rPr>
                  <a:t>축을 따라 증가하여도 </a:t>
                </a:r>
                <a:r>
                  <a:rPr lang="en-US" altLang="ko-KR" sz="1400" b="0" i="0">
                    <a:solidFill>
                      <a:srgbClr val="242424"/>
                    </a:solidFill>
                    <a:effectLst/>
                    <a:latin typeface="-apple-system"/>
                  </a:rPr>
                  <a:t>LEE</a:t>
                </a:r>
                <a:r>
                  <a:rPr lang="ko-KR" altLang="en-US" sz="1400" b="0" i="0">
                    <a:solidFill>
                      <a:srgbClr val="242424"/>
                    </a:solidFill>
                    <a:effectLst/>
                    <a:latin typeface="-apple-system"/>
                  </a:rPr>
                  <a:t>가 크게 변화하지 않는다</a:t>
                </a:r>
                <a:r>
                  <a:rPr lang="en-US" altLang="ko-KR" sz="1400" b="0" i="0">
                    <a:solidFill>
                      <a:srgbClr val="242424"/>
                    </a:solidFill>
                    <a:effectLst/>
                    <a:latin typeface="-apple-system"/>
                  </a:rPr>
                  <a:t>.</a:t>
                </a:r>
              </a:p>
              <a:p>
                <a:pPr marL="285750" indent="-285750">
                  <a:lnSpc>
                    <a:spcPct val="150000"/>
                  </a:lnSpc>
                  <a:buFont typeface="Arial" panose="020B0604020202020204" pitchFamily="34" charset="0"/>
                  <a:buChar char="•"/>
                </a:pPr>
                <a:r>
                  <a:rPr lang="ko-KR" altLang="en-US" sz="1400">
                    <a:solidFill>
                      <a:srgbClr val="242424"/>
                    </a:solidFill>
                    <a:latin typeface="-apple-system"/>
                  </a:rPr>
                  <a:t>그렇기 때문에</a:t>
                </a:r>
                <a:r>
                  <a:rPr lang="en-US" altLang="ko-KR" sz="1400">
                    <a:solidFill>
                      <a:srgbClr val="242424"/>
                    </a:solidFill>
                    <a:latin typeface="-apple-system"/>
                  </a:rPr>
                  <a:t>, </a:t>
                </a:r>
                <a:r>
                  <a:rPr lang="ko-KR" altLang="en-US" sz="1400">
                    <a:solidFill>
                      <a:srgbClr val="242424"/>
                    </a:solidFill>
                    <a:latin typeface="-apple-system"/>
                  </a:rPr>
                  <a:t>구조의 높이를 변화시켜도 평균</a:t>
                </a:r>
                <a:r>
                  <a:rPr lang="en-US" altLang="ko-KR" sz="1400">
                    <a:solidFill>
                      <a:srgbClr val="242424"/>
                    </a:solidFill>
                    <a:latin typeface="-apple-system"/>
                  </a:rPr>
                  <a:t>LEE</a:t>
                </a:r>
                <a:r>
                  <a:rPr lang="ko-KR" altLang="en-US" sz="1400">
                    <a:solidFill>
                      <a:srgbClr val="242424"/>
                    </a:solidFill>
                    <a:latin typeface="-apple-system"/>
                  </a:rPr>
                  <a:t>는 큰 차이를 보이지 않는다</a:t>
                </a:r>
                <a:r>
                  <a:rPr lang="en-US" altLang="ko-KR" sz="1400">
                    <a:solidFill>
                      <a:srgbClr val="242424"/>
                    </a:solidFill>
                    <a:latin typeface="-apple-system"/>
                  </a:rPr>
                  <a:t>.</a:t>
                </a:r>
              </a:p>
            </p:txBody>
          </p:sp>
        </mc:Choice>
        <mc:Fallback xmlns="">
          <p:sp>
            <p:nvSpPr>
              <p:cNvPr id="5" name="TextBox 4">
                <a:extLst>
                  <a:ext uri="{FF2B5EF4-FFF2-40B4-BE49-F238E27FC236}">
                    <a16:creationId xmlns:a16="http://schemas.microsoft.com/office/drawing/2014/main" id="{AE821585-944F-0E68-5B40-E07D1B83E9EE}"/>
                  </a:ext>
                </a:extLst>
              </p:cNvPr>
              <p:cNvSpPr txBox="1">
                <a:spLocks noRot="1" noChangeAspect="1" noMove="1" noResize="1" noEditPoints="1" noAdjustHandles="1" noChangeArrowheads="1" noChangeShapeType="1" noTextEdit="1"/>
              </p:cNvSpPr>
              <p:nvPr/>
            </p:nvSpPr>
            <p:spPr>
              <a:xfrm>
                <a:off x="997608" y="1060112"/>
                <a:ext cx="10196785" cy="5874172"/>
              </a:xfrm>
              <a:prstGeom prst="rect">
                <a:avLst/>
              </a:prstGeom>
              <a:blipFill>
                <a:blip r:embed="rId2"/>
                <a:stretch>
                  <a:fillRect l="-120" b="-104"/>
                </a:stretch>
              </a:blipFill>
            </p:spPr>
            <p:txBody>
              <a:bodyPr/>
              <a:lstStyle/>
              <a:p>
                <a:r>
                  <a:rPr lang="en-US">
                    <a:noFill/>
                  </a:rPr>
                  <a:t> </a:t>
                </a:r>
              </a:p>
            </p:txBody>
          </p:sp>
        </mc:Fallback>
      </mc:AlternateContent>
    </p:spTree>
    <p:extLst>
      <p:ext uri="{BB962C8B-B14F-4D97-AF65-F5344CB8AC3E}">
        <p14:creationId xmlns:p14="http://schemas.microsoft.com/office/powerpoint/2010/main" val="14708434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26B2BB-23EC-61EA-0A18-110803CC939D}"/>
              </a:ext>
            </a:extLst>
          </p:cNvPr>
          <p:cNvSpPr txBox="1"/>
          <p:nvPr/>
        </p:nvSpPr>
        <p:spPr>
          <a:xfrm>
            <a:off x="276726" y="216915"/>
            <a:ext cx="6097604" cy="738664"/>
          </a:xfrm>
          <a:prstGeom prst="rect">
            <a:avLst/>
          </a:prstGeom>
          <a:noFill/>
        </p:spPr>
        <p:txBody>
          <a:bodyPr wrap="square">
            <a:spAutoFit/>
          </a:bodyPr>
          <a:lstStyle/>
          <a:p>
            <a:r>
              <a:rPr lang="en-US" altLang="ko-KR" sz="1400" b="1"/>
              <a:t>3. Results and Discussion (Fig.2~4 +a)</a:t>
            </a:r>
          </a:p>
          <a:p>
            <a:pPr marL="800100" lvl="1" indent="-342900">
              <a:buAutoNum type="arabicPeriod"/>
            </a:pPr>
            <a:r>
              <a:rPr lang="ko-KR" altLang="en-US" sz="1400"/>
              <a:t>그래프 결과 설명</a:t>
            </a:r>
            <a:endParaRPr lang="en-US" altLang="ko-KR" sz="1400"/>
          </a:p>
          <a:p>
            <a:pPr marL="800100" lvl="1" indent="-342900">
              <a:buAutoNum type="arabicPeriod"/>
            </a:pPr>
            <a:r>
              <a:rPr lang="ko-KR" altLang="en-US" sz="1400"/>
              <a:t>결과가 나오게 된 원인 설명</a:t>
            </a:r>
            <a:endParaRPr lang="en-US" altLang="ko-KR" sz="140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E821585-944F-0E68-5B40-E07D1B83E9EE}"/>
                  </a:ext>
                </a:extLst>
              </p:cNvPr>
              <p:cNvSpPr txBox="1"/>
              <p:nvPr/>
            </p:nvSpPr>
            <p:spPr>
              <a:xfrm>
                <a:off x="997608" y="1060112"/>
                <a:ext cx="10196785" cy="16730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a:latin typeface="noto"/>
                  </a:rPr>
                  <a:t>앞선 </a:t>
                </a:r>
                <a:r>
                  <a:rPr lang="en-US" altLang="ko-KR" sz="1400">
                    <a:latin typeface="noto"/>
                  </a:rPr>
                  <a:t>dipole source </a:t>
                </a:r>
                <a:r>
                  <a:rPr lang="ko-KR" altLang="en-US" sz="1400">
                    <a:latin typeface="noto"/>
                  </a:rPr>
                  <a:t>위치 및 분극 방향에 따른 </a:t>
                </a:r>
                <a:r>
                  <a:rPr lang="en-US" altLang="ko-KR" sz="1400">
                    <a:latin typeface="noto"/>
                  </a:rPr>
                  <a:t>LEE </a:t>
                </a:r>
                <a:r>
                  <a:rPr lang="ko-KR" altLang="en-US" sz="1400">
                    <a:latin typeface="noto"/>
                  </a:rPr>
                  <a:t>변화 분석 내용을 바탕으로 평균</a:t>
                </a:r>
                <a:r>
                  <a:rPr lang="en-US" altLang="ko-KR" sz="1400">
                    <a:latin typeface="noto"/>
                  </a:rPr>
                  <a:t>LEE</a:t>
                </a:r>
                <a:r>
                  <a:rPr lang="ko-KR" altLang="en-US" sz="1400">
                    <a:latin typeface="noto"/>
                  </a:rPr>
                  <a:t>가 가장 높게 나오는 구조를 찾기 위한 최적화를 진행하였다</a:t>
                </a:r>
                <a:r>
                  <a:rPr lang="en-US" altLang="ko-KR" sz="1400">
                    <a:latin typeface="noto"/>
                  </a:rPr>
                  <a:t>.</a:t>
                </a:r>
              </a:p>
              <a:p>
                <a:pPr marL="285750" indent="-285750">
                  <a:lnSpc>
                    <a:spcPct val="150000"/>
                  </a:lnSpc>
                  <a:buFont typeface="Arial" panose="020B0604020202020204" pitchFamily="34" charset="0"/>
                  <a:buChar char="•"/>
                </a:pPr>
                <a:r>
                  <a:rPr lang="ko-KR" altLang="en-US" sz="1400">
                    <a:solidFill>
                      <a:schemeClr val="accent6"/>
                    </a:solidFill>
                    <a:latin typeface="noto"/>
                  </a:rPr>
                  <a:t>평균</a:t>
                </a:r>
                <a:r>
                  <a:rPr lang="en-US" altLang="ko-KR" sz="1400">
                    <a:solidFill>
                      <a:schemeClr val="accent6"/>
                    </a:solidFill>
                    <a:latin typeface="noto"/>
                  </a:rPr>
                  <a:t>LEE</a:t>
                </a:r>
                <a:r>
                  <a:rPr lang="ko-KR" altLang="en-US" sz="1400">
                    <a:solidFill>
                      <a:schemeClr val="accent6"/>
                    </a:solidFill>
                    <a:latin typeface="noto"/>
                  </a:rPr>
                  <a:t>는 </a:t>
                </a:r>
                <a:r>
                  <a:rPr lang="en-US" altLang="ko-KR" sz="1400">
                    <a:solidFill>
                      <a:schemeClr val="accent6"/>
                    </a:solidFill>
                    <a:latin typeface="noto"/>
                  </a:rPr>
                  <a:t>MQW</a:t>
                </a:r>
                <a:r>
                  <a:rPr lang="ko-KR" altLang="en-US" sz="1400">
                    <a:solidFill>
                      <a:schemeClr val="accent6"/>
                    </a:solidFill>
                    <a:latin typeface="noto"/>
                  </a:rPr>
                  <a:t>의 중심에 위치하는 모든 </a:t>
                </a:r>
                <a:r>
                  <a:rPr lang="en-US" altLang="ko-KR" sz="1400">
                    <a:solidFill>
                      <a:schemeClr val="accent6"/>
                    </a:solidFill>
                    <a:latin typeface="noto"/>
                  </a:rPr>
                  <a:t>dipole source</a:t>
                </a:r>
                <a:r>
                  <a:rPr lang="ko-KR" altLang="en-US" sz="1400">
                    <a:solidFill>
                      <a:schemeClr val="accent6"/>
                    </a:solidFill>
                    <a:latin typeface="noto"/>
                  </a:rPr>
                  <a:t>에 대한 </a:t>
                </a:r>
                <a:r>
                  <a:rPr lang="en-US" altLang="ko-KR" sz="1400">
                    <a:solidFill>
                      <a:schemeClr val="accent6"/>
                    </a:solidFill>
                    <a:latin typeface="noto"/>
                  </a:rPr>
                  <a:t>LEE </a:t>
                </a:r>
                <a:r>
                  <a:rPr lang="ko-KR" altLang="en-US" sz="1400">
                    <a:solidFill>
                      <a:schemeClr val="accent6"/>
                    </a:solidFill>
                    <a:latin typeface="noto"/>
                  </a:rPr>
                  <a:t>값의 평균으로 계산하였고</a:t>
                </a:r>
                <a:r>
                  <a:rPr lang="en-US" altLang="ko-KR" sz="1400">
                    <a:latin typeface="noto"/>
                  </a:rPr>
                  <a:t>, </a:t>
                </a:r>
                <a:r>
                  <a:rPr lang="ko-KR" altLang="en-US" sz="1400">
                    <a:latin typeface="noto"/>
                  </a:rPr>
                  <a:t>최적화는</a:t>
                </a:r>
                <a:r>
                  <a:rPr lang="en-US" altLang="ko-KR" sz="1400">
                    <a:latin typeface="noto"/>
                  </a:rPr>
                  <a:t> n-</a:t>
                </a:r>
                <a:r>
                  <a:rPr lang="en-US" altLang="ko-KR" sz="1400" err="1">
                    <a:latin typeface="noto"/>
                  </a:rPr>
                  <a:t>GaN</a:t>
                </a:r>
                <a:r>
                  <a:rPr lang="en-US" altLang="ko-KR" sz="1400">
                    <a:latin typeface="noto"/>
                  </a:rPr>
                  <a:t>, p-</a:t>
                </a:r>
                <a:r>
                  <a:rPr lang="en-US" altLang="ko-KR" sz="1400" err="1">
                    <a:latin typeface="noto"/>
                  </a:rPr>
                  <a:t>GaN</a:t>
                </a:r>
                <a:r>
                  <a:rPr lang="en-US" altLang="ko-KR" sz="1400">
                    <a:latin typeface="noto"/>
                  </a:rPr>
                  <a:t> </a:t>
                </a:r>
                <a:r>
                  <a:rPr lang="ko-KR" altLang="en-US" sz="1400">
                    <a:latin typeface="noto"/>
                  </a:rPr>
                  <a:t>두께와 구조 높이를 각각 바꾸어 가며 진행하였다</a:t>
                </a:r>
                <a:r>
                  <a:rPr lang="en-US" altLang="ko-KR" sz="1400">
                    <a:latin typeface="noto"/>
                  </a:rPr>
                  <a:t>.</a:t>
                </a:r>
              </a:p>
              <a:p>
                <a:pPr marL="285750" indent="-285750">
                  <a:lnSpc>
                    <a:spcPct val="150000"/>
                  </a:lnSpc>
                  <a:buFont typeface="Arial" panose="020B0604020202020204" pitchFamily="34" charset="0"/>
                  <a:buChar char="•"/>
                </a:pPr>
                <a:r>
                  <a:rPr lang="en-US" altLang="ko-KR" sz="1400">
                    <a:latin typeface="noto"/>
                  </a:rPr>
                  <a:t>n-</a:t>
                </a:r>
                <a:r>
                  <a:rPr lang="en-US" altLang="ko-KR" sz="1400" err="1">
                    <a:latin typeface="noto"/>
                  </a:rPr>
                  <a:t>GaN</a:t>
                </a:r>
                <a:r>
                  <a:rPr lang="ko-KR" altLang="en-US" sz="1400">
                    <a:latin typeface="noto"/>
                  </a:rPr>
                  <a:t>과 </a:t>
                </a:r>
                <a:r>
                  <a:rPr lang="en-US" altLang="ko-KR" sz="1400">
                    <a:latin typeface="noto"/>
                  </a:rPr>
                  <a:t>p-</a:t>
                </a:r>
                <a:r>
                  <a:rPr lang="en-US" altLang="ko-KR" sz="1400" err="1">
                    <a:latin typeface="noto"/>
                  </a:rPr>
                  <a:t>GaN</a:t>
                </a:r>
                <a:r>
                  <a:rPr lang="en-US" altLang="ko-KR" sz="1400">
                    <a:latin typeface="noto"/>
                  </a:rPr>
                  <a:t> </a:t>
                </a:r>
                <a:r>
                  <a:rPr lang="ko-KR" altLang="en-US" sz="1400">
                    <a:latin typeface="noto"/>
                  </a:rPr>
                  <a:t>두께는 각각 </a:t>
                </a:r>
                <a:r>
                  <a:rPr lang="en-US" altLang="ko-KR" sz="1400">
                    <a:latin typeface="noto"/>
                  </a:rPr>
                  <a:t>50 nm, 10 nm </a:t>
                </a:r>
                <a:r>
                  <a:rPr lang="ko-KR" altLang="en-US" sz="1400">
                    <a:latin typeface="noto"/>
                  </a:rPr>
                  <a:t>간격으로 변화시켰고</a:t>
                </a:r>
                <a:r>
                  <a:rPr lang="en-US" altLang="ko-KR" sz="1400">
                    <a:latin typeface="noto"/>
                  </a:rPr>
                  <a:t>, </a:t>
                </a:r>
                <a:r>
                  <a:rPr lang="ko-KR" altLang="en-US" sz="1400">
                    <a:latin typeface="noto"/>
                  </a:rPr>
                  <a:t>높이는 </a:t>
                </a:r>
                <a:r>
                  <a:rPr lang="en-US" altLang="ko-KR" sz="1400">
                    <a:latin typeface="noto"/>
                  </a:rPr>
                  <a:t>1 </a:t>
                </a:r>
                <a14:m>
                  <m:oMath xmlns:m="http://schemas.openxmlformats.org/officeDocument/2006/math">
                    <m:r>
                      <m:rPr>
                        <m:sty m:val="p"/>
                      </m:rPr>
                      <a:rPr lang="ko-KR" altLang="en-US" sz="1400" i="0" smtClean="0">
                        <a:latin typeface="Cambria Math" panose="02040503050406030204" pitchFamily="18" charset="0"/>
                      </a:rPr>
                      <m:t>μ</m:t>
                    </m:r>
                  </m:oMath>
                </a14:m>
                <a:r>
                  <a:rPr lang="en-US" altLang="ko-KR" sz="1400">
                    <a:latin typeface="noto"/>
                  </a:rPr>
                  <a:t>m </a:t>
                </a:r>
                <a:r>
                  <a:rPr lang="ko-KR" altLang="en-US" sz="1400">
                    <a:latin typeface="noto"/>
                  </a:rPr>
                  <a:t>간격으로 변화시켰다</a:t>
                </a:r>
                <a:r>
                  <a:rPr lang="en-US" altLang="ko-KR" sz="1400">
                    <a:latin typeface="noto"/>
                  </a:rPr>
                  <a:t>.</a:t>
                </a:r>
              </a:p>
            </p:txBody>
          </p:sp>
        </mc:Choice>
        <mc:Fallback xmlns="">
          <p:sp>
            <p:nvSpPr>
              <p:cNvPr id="5" name="TextBox 4">
                <a:extLst>
                  <a:ext uri="{FF2B5EF4-FFF2-40B4-BE49-F238E27FC236}">
                    <a16:creationId xmlns:a16="http://schemas.microsoft.com/office/drawing/2014/main" id="{AE821585-944F-0E68-5B40-E07D1B83E9EE}"/>
                  </a:ext>
                </a:extLst>
              </p:cNvPr>
              <p:cNvSpPr txBox="1">
                <a:spLocks noRot="1" noChangeAspect="1" noMove="1" noResize="1" noEditPoints="1" noAdjustHandles="1" noChangeArrowheads="1" noChangeShapeType="1" noTextEdit="1"/>
              </p:cNvSpPr>
              <p:nvPr/>
            </p:nvSpPr>
            <p:spPr>
              <a:xfrm>
                <a:off x="997608" y="1060112"/>
                <a:ext cx="10196785" cy="1673022"/>
              </a:xfrm>
              <a:prstGeom prst="rect">
                <a:avLst/>
              </a:prstGeom>
              <a:blipFill>
                <a:blip r:embed="rId2"/>
                <a:stretch>
                  <a:fillRect l="-120" b="-2920"/>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F1FD4F8D-417C-2E98-806A-2C8D8270E468}"/>
              </a:ext>
            </a:extLst>
          </p:cNvPr>
          <p:cNvSpPr txBox="1"/>
          <p:nvPr/>
        </p:nvSpPr>
        <p:spPr>
          <a:xfrm>
            <a:off x="912765" y="3115156"/>
            <a:ext cx="10196785" cy="380361"/>
          </a:xfrm>
          <a:prstGeom prst="rect">
            <a:avLst/>
          </a:prstGeom>
          <a:noFill/>
        </p:spPr>
        <p:txBody>
          <a:bodyPr wrap="square" rtlCol="0">
            <a:spAutoFit/>
          </a:bodyPr>
          <a:lstStyle/>
          <a:p>
            <a:pPr marL="285750" indent="-285750">
              <a:lnSpc>
                <a:spcPct val="150000"/>
              </a:lnSpc>
              <a:buFont typeface="Arial" panose="020B0604020202020204" pitchFamily="34" charset="0"/>
              <a:buChar char="•"/>
            </a:pPr>
            <a:endParaRPr lang="en-US" altLang="ko-KR" sz="1400">
              <a:latin typeface="noto"/>
            </a:endParaRPr>
          </a:p>
        </p:txBody>
      </p:sp>
      <p:sp>
        <p:nvSpPr>
          <p:cNvPr id="4" name="TextBox 3">
            <a:extLst>
              <a:ext uri="{FF2B5EF4-FFF2-40B4-BE49-F238E27FC236}">
                <a16:creationId xmlns:a16="http://schemas.microsoft.com/office/drawing/2014/main" id="{E9E0FB92-1DCC-C04C-C75E-90AB2FD57F8A}"/>
              </a:ext>
            </a:extLst>
          </p:cNvPr>
          <p:cNvSpPr txBox="1"/>
          <p:nvPr/>
        </p:nvSpPr>
        <p:spPr>
          <a:xfrm>
            <a:off x="997608" y="3115156"/>
            <a:ext cx="10196785" cy="167475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a:latin typeface="noto"/>
              </a:rPr>
              <a:t>According to the investigated results from the dipole source positions and polarization in the study, the optimization of core-shell nanorod structure was conducted aiming to search for the most escapable structure to the emitted light.</a:t>
            </a:r>
          </a:p>
          <a:p>
            <a:pPr marL="285750" indent="-285750">
              <a:lnSpc>
                <a:spcPct val="150000"/>
              </a:lnSpc>
              <a:buFont typeface="Arial" panose="020B0604020202020204" pitchFamily="34" charset="0"/>
              <a:buChar char="•"/>
            </a:pPr>
            <a:r>
              <a:rPr lang="en-US" altLang="ko-KR" sz="1400">
                <a:latin typeface="noto"/>
              </a:rPr>
              <a:t>The optimization was implemented for the height, n-</a:t>
            </a:r>
            <a:r>
              <a:rPr lang="en-US" altLang="ko-KR" sz="1400" err="1">
                <a:latin typeface="noto"/>
              </a:rPr>
              <a:t>GaN</a:t>
            </a:r>
            <a:r>
              <a:rPr lang="en-US" altLang="ko-KR" sz="1400">
                <a:latin typeface="noto"/>
              </a:rPr>
              <a:t> thickness, and p-</a:t>
            </a:r>
            <a:r>
              <a:rPr lang="en-US" altLang="ko-KR" sz="1400" err="1">
                <a:latin typeface="noto"/>
              </a:rPr>
              <a:t>GaN</a:t>
            </a:r>
            <a:r>
              <a:rPr lang="en-US" altLang="ko-KR" sz="1400">
                <a:latin typeface="noto"/>
              </a:rPr>
              <a:t> thickness, and the LEE was averaged from the whole positions and polarization.</a:t>
            </a:r>
          </a:p>
          <a:p>
            <a:pPr marL="285750" indent="-285750">
              <a:lnSpc>
                <a:spcPct val="150000"/>
              </a:lnSpc>
              <a:buFont typeface="Arial" panose="020B0604020202020204" pitchFamily="34" charset="0"/>
              <a:buChar char="•"/>
            </a:pPr>
            <a:r>
              <a:rPr lang="en-US" altLang="ko-KR" sz="1400">
                <a:latin typeface="noto"/>
              </a:rPr>
              <a:t>The intervals of the height, n-</a:t>
            </a:r>
            <a:r>
              <a:rPr lang="en-US" altLang="ko-KR" sz="1400" err="1">
                <a:latin typeface="noto"/>
              </a:rPr>
              <a:t>GaN</a:t>
            </a:r>
            <a:r>
              <a:rPr lang="en-US" altLang="ko-KR" sz="1400">
                <a:latin typeface="noto"/>
              </a:rPr>
              <a:t> thickness, and p-</a:t>
            </a:r>
            <a:r>
              <a:rPr lang="en-US" altLang="ko-KR" sz="1400" err="1">
                <a:latin typeface="noto"/>
              </a:rPr>
              <a:t>GaN</a:t>
            </a:r>
            <a:r>
              <a:rPr lang="en-US" altLang="ko-KR" sz="1400">
                <a:latin typeface="noto"/>
              </a:rPr>
              <a:t> thickness were 1 </a:t>
            </a:r>
            <a:r>
              <a:rPr lang="en-US" altLang="ko-KR" sz="1400" err="1">
                <a:latin typeface="noto"/>
              </a:rPr>
              <a:t>μm</a:t>
            </a:r>
            <a:r>
              <a:rPr lang="en-US" altLang="ko-KR" sz="1400">
                <a:latin typeface="noto"/>
              </a:rPr>
              <a:t>, 50 nm, and 10 nm, respectively.</a:t>
            </a:r>
          </a:p>
        </p:txBody>
      </p:sp>
    </p:spTree>
    <p:extLst>
      <p:ext uri="{BB962C8B-B14F-4D97-AF65-F5344CB8AC3E}">
        <p14:creationId xmlns:p14="http://schemas.microsoft.com/office/powerpoint/2010/main" val="23812332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26B2BB-23EC-61EA-0A18-110803CC939D}"/>
              </a:ext>
            </a:extLst>
          </p:cNvPr>
          <p:cNvSpPr txBox="1"/>
          <p:nvPr/>
        </p:nvSpPr>
        <p:spPr>
          <a:xfrm>
            <a:off x="276726" y="216915"/>
            <a:ext cx="6097604" cy="738664"/>
          </a:xfrm>
          <a:prstGeom prst="rect">
            <a:avLst/>
          </a:prstGeom>
          <a:noFill/>
        </p:spPr>
        <p:txBody>
          <a:bodyPr wrap="square">
            <a:spAutoFit/>
          </a:bodyPr>
          <a:lstStyle/>
          <a:p>
            <a:r>
              <a:rPr lang="en-US" altLang="ko-KR" sz="1400" b="1"/>
              <a:t>3. Results and Discussion (Fig.2~4 +a)</a:t>
            </a:r>
          </a:p>
          <a:p>
            <a:pPr marL="800100" lvl="1" indent="-342900">
              <a:buAutoNum type="arabicPeriod"/>
            </a:pPr>
            <a:r>
              <a:rPr lang="ko-KR" altLang="en-US" sz="1400"/>
              <a:t>그래프 결과 설명</a:t>
            </a:r>
            <a:endParaRPr lang="en-US" altLang="ko-KR" sz="1400"/>
          </a:p>
          <a:p>
            <a:pPr marL="800100" lvl="1" indent="-342900">
              <a:buAutoNum type="arabicPeriod"/>
            </a:pPr>
            <a:r>
              <a:rPr lang="ko-KR" altLang="en-US" sz="1400"/>
              <a:t>결과가 나오게 된 원인 설명</a:t>
            </a:r>
            <a:endParaRPr lang="en-US" altLang="ko-KR" sz="1400"/>
          </a:p>
        </p:txBody>
      </p:sp>
      <p:sp>
        <p:nvSpPr>
          <p:cNvPr id="5" name="TextBox 4">
            <a:extLst>
              <a:ext uri="{FF2B5EF4-FFF2-40B4-BE49-F238E27FC236}">
                <a16:creationId xmlns:a16="http://schemas.microsoft.com/office/drawing/2014/main" id="{AE821585-944F-0E68-5B40-E07D1B83E9EE}"/>
              </a:ext>
            </a:extLst>
          </p:cNvPr>
          <p:cNvSpPr txBox="1"/>
          <p:nvPr/>
        </p:nvSpPr>
        <p:spPr>
          <a:xfrm>
            <a:off x="997608" y="626479"/>
            <a:ext cx="10196785" cy="1996187"/>
          </a:xfrm>
          <a:prstGeom prst="rect">
            <a:avLst/>
          </a:prstGeom>
          <a:noFill/>
        </p:spPr>
        <p:txBody>
          <a:bodyPr wrap="square" rtlCol="0">
            <a:spAutoFit/>
          </a:bodyPr>
          <a:lstStyle/>
          <a:p>
            <a:pPr>
              <a:lnSpc>
                <a:spcPct val="150000"/>
              </a:lnSpc>
            </a:pPr>
            <a:endParaRPr lang="en-US" altLang="ko-KR" sz="1400">
              <a:latin typeface="noto"/>
            </a:endParaRPr>
          </a:p>
          <a:p>
            <a:pPr marL="285750" indent="-285750">
              <a:lnSpc>
                <a:spcPct val="150000"/>
              </a:lnSpc>
              <a:buFont typeface="Arial" panose="020B0604020202020204" pitchFamily="34" charset="0"/>
              <a:buChar char="•"/>
            </a:pPr>
            <a:r>
              <a:rPr lang="ko-KR" altLang="en-US" sz="1400">
                <a:latin typeface="noto"/>
              </a:rPr>
              <a:t>평균</a:t>
            </a:r>
            <a:r>
              <a:rPr lang="en-US" altLang="ko-KR" sz="1400">
                <a:latin typeface="noto"/>
              </a:rPr>
              <a:t>LEE</a:t>
            </a:r>
            <a:r>
              <a:rPr lang="ko-KR" altLang="en-US" sz="1400">
                <a:latin typeface="noto"/>
              </a:rPr>
              <a:t>는 </a:t>
            </a:r>
            <a:r>
              <a:rPr lang="en-US" altLang="ko-KR" sz="1400">
                <a:latin typeface="noto"/>
              </a:rPr>
              <a:t>n-</a:t>
            </a:r>
            <a:r>
              <a:rPr lang="en-US" altLang="ko-KR" sz="1400" err="1">
                <a:latin typeface="noto"/>
              </a:rPr>
              <a:t>GaN</a:t>
            </a:r>
            <a:r>
              <a:rPr lang="ko-KR" altLang="en-US" sz="1400">
                <a:latin typeface="noto"/>
              </a:rPr>
              <a:t>두께가 감소할수록</a:t>
            </a:r>
            <a:r>
              <a:rPr lang="en-US" altLang="ko-KR" sz="1400">
                <a:latin typeface="noto"/>
              </a:rPr>
              <a:t>, p-</a:t>
            </a:r>
            <a:r>
              <a:rPr lang="en-US" altLang="ko-KR" sz="1400" err="1">
                <a:latin typeface="noto"/>
              </a:rPr>
              <a:t>GaN</a:t>
            </a:r>
            <a:r>
              <a:rPr lang="en-US" altLang="ko-KR" sz="1400">
                <a:latin typeface="noto"/>
              </a:rPr>
              <a:t> </a:t>
            </a:r>
            <a:r>
              <a:rPr lang="ko-KR" altLang="en-US" sz="1400">
                <a:latin typeface="noto"/>
              </a:rPr>
              <a:t>두께가 증가할수록 증가하는 경향성을 가졌고</a:t>
            </a:r>
            <a:r>
              <a:rPr lang="en-US" altLang="ko-KR" sz="1400">
                <a:latin typeface="noto"/>
              </a:rPr>
              <a:t>, </a:t>
            </a:r>
            <a:r>
              <a:rPr lang="ko-KR" altLang="en-US" sz="1400">
                <a:latin typeface="noto"/>
              </a:rPr>
              <a:t>두 결과 그래프는 반 대칭적인 형태를 보였다</a:t>
            </a:r>
            <a:r>
              <a:rPr lang="en-US" altLang="ko-KR" sz="1400">
                <a:latin typeface="noto"/>
              </a:rPr>
              <a:t>.</a:t>
            </a:r>
          </a:p>
          <a:p>
            <a:pPr marL="285750" indent="-285750">
              <a:lnSpc>
                <a:spcPct val="150000"/>
              </a:lnSpc>
              <a:buFont typeface="Arial" panose="020B0604020202020204" pitchFamily="34" charset="0"/>
              <a:buChar char="•"/>
            </a:pPr>
            <a:r>
              <a:rPr lang="ko-KR" altLang="en-US" sz="1400">
                <a:solidFill>
                  <a:srgbClr val="FF0000"/>
                </a:solidFill>
                <a:latin typeface="noto"/>
              </a:rPr>
              <a:t>이는 </a:t>
            </a:r>
            <a:r>
              <a:rPr lang="ko-KR" altLang="en-US" sz="1400" err="1">
                <a:solidFill>
                  <a:srgbClr val="FF0000"/>
                </a:solidFill>
                <a:latin typeface="noto"/>
              </a:rPr>
              <a:t>발광층인</a:t>
            </a:r>
            <a:r>
              <a:rPr lang="ko-KR" altLang="en-US" sz="1400">
                <a:solidFill>
                  <a:srgbClr val="FF0000"/>
                </a:solidFill>
                <a:latin typeface="noto"/>
              </a:rPr>
              <a:t> </a:t>
            </a:r>
            <a:r>
              <a:rPr lang="en-US" altLang="ko-KR" sz="1400">
                <a:solidFill>
                  <a:srgbClr val="FF0000"/>
                </a:solidFill>
                <a:latin typeface="noto"/>
              </a:rPr>
              <a:t>MQW</a:t>
            </a:r>
            <a:r>
              <a:rPr lang="ko-KR" altLang="en-US" sz="1400">
                <a:solidFill>
                  <a:srgbClr val="FF0000"/>
                </a:solidFill>
                <a:latin typeface="noto"/>
              </a:rPr>
              <a:t>의 상대적인 위치가 변하였기 때문이다</a:t>
            </a:r>
            <a:r>
              <a:rPr lang="en-US" altLang="ko-KR" sz="1400">
                <a:solidFill>
                  <a:srgbClr val="FF0000"/>
                </a:solidFill>
                <a:latin typeface="noto"/>
              </a:rPr>
              <a:t>.</a:t>
            </a:r>
          </a:p>
          <a:p>
            <a:pPr marL="285750" indent="-285750">
              <a:lnSpc>
                <a:spcPct val="150000"/>
              </a:lnSpc>
              <a:buFont typeface="Arial" panose="020B0604020202020204" pitchFamily="34" charset="0"/>
              <a:buChar char="•"/>
            </a:pPr>
            <a:r>
              <a:rPr lang="en-US" altLang="ko-KR" sz="1400">
                <a:latin typeface="noto"/>
              </a:rPr>
              <a:t>n-</a:t>
            </a:r>
            <a:r>
              <a:rPr lang="en-US" altLang="ko-KR" sz="1400" err="1">
                <a:latin typeface="noto"/>
              </a:rPr>
              <a:t>GaN</a:t>
            </a:r>
            <a:r>
              <a:rPr lang="en-US" altLang="ko-KR" sz="1400">
                <a:latin typeface="noto"/>
              </a:rPr>
              <a:t>,</a:t>
            </a:r>
            <a:r>
              <a:rPr lang="ko-KR" altLang="en-US" sz="1400">
                <a:latin typeface="noto"/>
              </a:rPr>
              <a:t> </a:t>
            </a:r>
            <a:r>
              <a:rPr lang="en-US" altLang="ko-KR" sz="1400">
                <a:latin typeface="noto"/>
              </a:rPr>
              <a:t>p-</a:t>
            </a:r>
            <a:r>
              <a:rPr lang="en-US" altLang="ko-KR" sz="1400" err="1">
                <a:latin typeface="noto"/>
              </a:rPr>
              <a:t>GaN</a:t>
            </a:r>
            <a:r>
              <a:rPr lang="ko-KR" altLang="en-US" sz="1400">
                <a:latin typeface="noto"/>
              </a:rPr>
              <a:t>의 두께가 각각 감소하거나 증가하면</a:t>
            </a:r>
            <a:r>
              <a:rPr lang="en-US" altLang="ko-KR" sz="1400">
                <a:latin typeface="noto"/>
              </a:rPr>
              <a:t>, MQW</a:t>
            </a:r>
            <a:r>
              <a:rPr lang="ko-KR" altLang="en-US" sz="1400">
                <a:latin typeface="noto"/>
              </a:rPr>
              <a:t>가 구조의 경계로부터 멀어지게 되기 때문에</a:t>
            </a:r>
            <a:r>
              <a:rPr lang="en-US" altLang="ko-KR" sz="1400">
                <a:latin typeface="noto"/>
              </a:rPr>
              <a:t>, WGM</a:t>
            </a:r>
            <a:r>
              <a:rPr lang="ko-KR" altLang="en-US" sz="1400">
                <a:latin typeface="noto"/>
              </a:rPr>
              <a:t>의 영향이 적어져 빛이 구조를 더 잘 빠져나가게 된다</a:t>
            </a:r>
            <a:r>
              <a:rPr lang="en-US" altLang="ko-KR" sz="1400">
                <a:latin typeface="noto"/>
              </a:rPr>
              <a:t>.</a:t>
            </a:r>
          </a:p>
        </p:txBody>
      </p:sp>
      <p:sp>
        <p:nvSpPr>
          <p:cNvPr id="4" name="TextBox 3">
            <a:extLst>
              <a:ext uri="{FF2B5EF4-FFF2-40B4-BE49-F238E27FC236}">
                <a16:creationId xmlns:a16="http://schemas.microsoft.com/office/drawing/2014/main" id="{8FC7908D-B65D-1376-8C35-EEE4CBCBB3BF}"/>
              </a:ext>
            </a:extLst>
          </p:cNvPr>
          <p:cNvSpPr txBox="1"/>
          <p:nvPr/>
        </p:nvSpPr>
        <p:spPr>
          <a:xfrm>
            <a:off x="997608" y="2851205"/>
            <a:ext cx="10196785" cy="1997919"/>
          </a:xfrm>
          <a:prstGeom prst="rect">
            <a:avLst/>
          </a:prstGeom>
          <a:noFill/>
        </p:spPr>
        <p:txBody>
          <a:bodyPr wrap="square" rtlCol="0">
            <a:spAutoFit/>
          </a:bodyPr>
          <a:lstStyle/>
          <a:p>
            <a:pPr>
              <a:lnSpc>
                <a:spcPct val="150000"/>
              </a:lnSpc>
            </a:pPr>
            <a:endParaRPr lang="en-US" altLang="ko-KR" sz="1400">
              <a:latin typeface="noto"/>
            </a:endParaRPr>
          </a:p>
          <a:p>
            <a:pPr marL="285750" indent="-285750">
              <a:lnSpc>
                <a:spcPct val="150000"/>
              </a:lnSpc>
              <a:buFont typeface="Arial" panose="020B0604020202020204" pitchFamily="34" charset="0"/>
              <a:buChar char="•"/>
            </a:pPr>
            <a:r>
              <a:rPr lang="en-US" altLang="ko-KR" sz="1400">
                <a:latin typeface="noto"/>
              </a:rPr>
              <a:t>As shown in figure 7, the averaged LEE has the opposite tendency for the n-</a:t>
            </a:r>
            <a:r>
              <a:rPr lang="en-US" altLang="ko-KR" sz="1400" err="1">
                <a:latin typeface="noto"/>
              </a:rPr>
              <a:t>GaN</a:t>
            </a:r>
            <a:r>
              <a:rPr lang="en-US" altLang="ko-KR" sz="1400">
                <a:latin typeface="noto"/>
              </a:rPr>
              <a:t> thickness and p-</a:t>
            </a:r>
            <a:r>
              <a:rPr lang="en-US" altLang="ko-KR" sz="1400" err="1">
                <a:latin typeface="noto"/>
              </a:rPr>
              <a:t>GaN</a:t>
            </a:r>
            <a:r>
              <a:rPr lang="en-US" altLang="ko-KR" sz="1400">
                <a:latin typeface="noto"/>
              </a:rPr>
              <a:t> thickness.</a:t>
            </a:r>
          </a:p>
          <a:p>
            <a:pPr marL="285750" indent="-285750">
              <a:lnSpc>
                <a:spcPct val="150000"/>
              </a:lnSpc>
              <a:buFont typeface="Arial" panose="020B0604020202020204" pitchFamily="34" charset="0"/>
              <a:buChar char="•"/>
            </a:pPr>
            <a:r>
              <a:rPr lang="en-US" altLang="ko-KR" sz="1400">
                <a:latin typeface="noto"/>
              </a:rPr>
              <a:t>Its tendency attributes to the shift of the relative MQW position, meaning that the light can escape the structure easily due to the weak WGM as the n-</a:t>
            </a:r>
            <a:r>
              <a:rPr lang="en-US" altLang="ko-KR" sz="1400" err="1">
                <a:latin typeface="noto"/>
              </a:rPr>
              <a:t>GaN</a:t>
            </a:r>
            <a:r>
              <a:rPr lang="en-US" altLang="ko-KR" sz="1400">
                <a:latin typeface="noto"/>
              </a:rPr>
              <a:t> thickness decrease.</a:t>
            </a:r>
          </a:p>
          <a:p>
            <a:pPr marL="285750" indent="-285750">
              <a:lnSpc>
                <a:spcPct val="150000"/>
              </a:lnSpc>
              <a:buFont typeface="Arial" panose="020B0604020202020204" pitchFamily="34" charset="0"/>
              <a:buChar char="•"/>
            </a:pPr>
            <a:r>
              <a:rPr lang="en-US" altLang="ko-KR" sz="1400">
                <a:latin typeface="noto"/>
              </a:rPr>
              <a:t>Similarly, when the p-</a:t>
            </a:r>
            <a:r>
              <a:rPr lang="en-US" altLang="ko-KR" sz="1400" err="1">
                <a:latin typeface="noto"/>
              </a:rPr>
              <a:t>GaN</a:t>
            </a:r>
            <a:r>
              <a:rPr lang="en-US" altLang="ko-KR" sz="1400">
                <a:latin typeface="noto"/>
              </a:rPr>
              <a:t> thickness increase as the interval, the longer distance between the dipole source and the air shrinks the WGM so that more light escapes the core-shell nanorod structure.</a:t>
            </a:r>
          </a:p>
        </p:txBody>
      </p:sp>
    </p:spTree>
    <p:extLst>
      <p:ext uri="{BB962C8B-B14F-4D97-AF65-F5344CB8AC3E}">
        <p14:creationId xmlns:p14="http://schemas.microsoft.com/office/powerpoint/2010/main" val="8872316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26B2BB-23EC-61EA-0A18-110803CC939D}"/>
              </a:ext>
            </a:extLst>
          </p:cNvPr>
          <p:cNvSpPr txBox="1"/>
          <p:nvPr/>
        </p:nvSpPr>
        <p:spPr>
          <a:xfrm>
            <a:off x="276726" y="216915"/>
            <a:ext cx="6097604" cy="738664"/>
          </a:xfrm>
          <a:prstGeom prst="rect">
            <a:avLst/>
          </a:prstGeom>
          <a:noFill/>
        </p:spPr>
        <p:txBody>
          <a:bodyPr wrap="square">
            <a:spAutoFit/>
          </a:bodyPr>
          <a:lstStyle/>
          <a:p>
            <a:r>
              <a:rPr lang="en-US" altLang="ko-KR" sz="1400" b="1"/>
              <a:t>3. Results and Discussion (Fig.2~4 +a)</a:t>
            </a:r>
          </a:p>
          <a:p>
            <a:pPr marL="800100" lvl="1" indent="-342900">
              <a:buAutoNum type="arabicPeriod"/>
            </a:pPr>
            <a:r>
              <a:rPr lang="ko-KR" altLang="en-US" sz="1400"/>
              <a:t>그래프 결과 설명</a:t>
            </a:r>
            <a:endParaRPr lang="en-US" altLang="ko-KR" sz="1400"/>
          </a:p>
          <a:p>
            <a:pPr marL="800100" lvl="1" indent="-342900">
              <a:buAutoNum type="arabicPeriod"/>
            </a:pPr>
            <a:r>
              <a:rPr lang="ko-KR" altLang="en-US" sz="1400"/>
              <a:t>결과가 나오게 된 원인 설명</a:t>
            </a:r>
            <a:endParaRPr lang="en-US" altLang="ko-KR" sz="1400"/>
          </a:p>
        </p:txBody>
      </p:sp>
      <p:sp>
        <p:nvSpPr>
          <p:cNvPr id="5" name="TextBox 4">
            <a:extLst>
              <a:ext uri="{FF2B5EF4-FFF2-40B4-BE49-F238E27FC236}">
                <a16:creationId xmlns:a16="http://schemas.microsoft.com/office/drawing/2014/main" id="{AE821585-944F-0E68-5B40-E07D1B83E9EE}"/>
              </a:ext>
            </a:extLst>
          </p:cNvPr>
          <p:cNvSpPr txBox="1"/>
          <p:nvPr/>
        </p:nvSpPr>
        <p:spPr>
          <a:xfrm>
            <a:off x="997608" y="965849"/>
            <a:ext cx="10196785" cy="1673022"/>
          </a:xfrm>
          <a:prstGeom prst="rect">
            <a:avLst/>
          </a:prstGeom>
          <a:noFill/>
        </p:spPr>
        <p:txBody>
          <a:bodyPr wrap="square" rtlCol="0">
            <a:spAutoFit/>
          </a:bodyPr>
          <a:lstStyle/>
          <a:p>
            <a:pPr>
              <a:lnSpc>
                <a:spcPct val="150000"/>
              </a:lnSpc>
            </a:pPr>
            <a:endParaRPr lang="en-US" altLang="ko-KR" sz="1400">
              <a:latin typeface="noto"/>
            </a:endParaRPr>
          </a:p>
          <a:p>
            <a:pPr marL="285750" indent="-285750">
              <a:lnSpc>
                <a:spcPct val="150000"/>
              </a:lnSpc>
              <a:buFont typeface="Arial" panose="020B0604020202020204" pitchFamily="34" charset="0"/>
              <a:buChar char="•"/>
            </a:pPr>
            <a:r>
              <a:rPr lang="ko-KR" altLang="en-US" sz="1400">
                <a:latin typeface="noto"/>
              </a:rPr>
              <a:t>이는 앞서 보았던 </a:t>
            </a:r>
            <a:r>
              <a:rPr lang="en-US" altLang="ko-KR" sz="1400">
                <a:solidFill>
                  <a:srgbClr val="FF0000"/>
                </a:solidFill>
                <a:latin typeface="noto"/>
              </a:rPr>
              <a:t>Fig. 3</a:t>
            </a:r>
            <a:r>
              <a:rPr lang="ko-KR" altLang="en-US" sz="1400">
                <a:latin typeface="noto"/>
              </a:rPr>
              <a:t>의 </a:t>
            </a:r>
            <a:r>
              <a:rPr lang="en-US" altLang="ko-KR" sz="1400">
                <a:latin typeface="noto"/>
              </a:rPr>
              <a:t>WGM </a:t>
            </a:r>
            <a:r>
              <a:rPr lang="ko-KR" altLang="en-US" sz="1400">
                <a:latin typeface="noto"/>
              </a:rPr>
              <a:t>분석 내용을 통해 알 수 있다</a:t>
            </a:r>
            <a:r>
              <a:rPr lang="en-US" altLang="ko-KR" sz="1400">
                <a:latin typeface="noto"/>
              </a:rPr>
              <a:t>.</a:t>
            </a:r>
          </a:p>
          <a:p>
            <a:pPr marL="285750" indent="-285750">
              <a:lnSpc>
                <a:spcPct val="150000"/>
              </a:lnSpc>
              <a:buFont typeface="Arial" panose="020B0604020202020204" pitchFamily="34" charset="0"/>
              <a:buChar char="•"/>
            </a:pPr>
            <a:r>
              <a:rPr lang="ko-KR" altLang="en-US" sz="1400">
                <a:latin typeface="noto"/>
              </a:rPr>
              <a:t>높이를 변화 시킨 경우에는</a:t>
            </a:r>
            <a:r>
              <a:rPr lang="en-US" altLang="ko-KR" sz="1400">
                <a:latin typeface="noto"/>
              </a:rPr>
              <a:t> </a:t>
            </a:r>
            <a:r>
              <a:rPr lang="ko-KR" altLang="en-US" sz="1400">
                <a:latin typeface="noto"/>
              </a:rPr>
              <a:t>가장 큰 간격으로 변화시켰음에도 불구하고 평균</a:t>
            </a:r>
            <a:r>
              <a:rPr lang="en-US" altLang="ko-KR" sz="1400">
                <a:latin typeface="noto"/>
              </a:rPr>
              <a:t>LEE</a:t>
            </a:r>
            <a:r>
              <a:rPr lang="ko-KR" altLang="en-US" sz="1400">
                <a:latin typeface="noto"/>
              </a:rPr>
              <a:t>가 크게 변하지 않았다</a:t>
            </a:r>
            <a:r>
              <a:rPr lang="en-US" altLang="ko-KR" sz="1400">
                <a:latin typeface="noto"/>
              </a:rPr>
              <a:t>.</a:t>
            </a:r>
          </a:p>
          <a:p>
            <a:pPr marL="285750" indent="-285750">
              <a:lnSpc>
                <a:spcPct val="150000"/>
              </a:lnSpc>
              <a:buFont typeface="Arial" panose="020B0604020202020204" pitchFamily="34" charset="0"/>
              <a:buChar char="•"/>
            </a:pPr>
            <a:r>
              <a:rPr lang="en-US" altLang="ko-KR" sz="1400">
                <a:latin typeface="noto"/>
              </a:rPr>
              <a:t>Fig. 4a</a:t>
            </a:r>
            <a:r>
              <a:rPr lang="ko-KR" altLang="en-US" sz="1400">
                <a:latin typeface="noto"/>
              </a:rPr>
              <a:t>에서 보았듯이</a:t>
            </a:r>
            <a:r>
              <a:rPr lang="en-US" altLang="ko-KR" sz="1400">
                <a:latin typeface="noto"/>
              </a:rPr>
              <a:t>, </a:t>
            </a:r>
            <a:r>
              <a:rPr lang="en-US" altLang="ko-KR" sz="1400" b="0" i="0">
                <a:solidFill>
                  <a:srgbClr val="242424"/>
                </a:solidFill>
                <a:effectLst/>
                <a:latin typeface="-apple-system"/>
              </a:rPr>
              <a:t>sidewall</a:t>
            </a:r>
            <a:r>
              <a:rPr lang="ko-KR" altLang="en-US" sz="1400" b="0" i="0">
                <a:solidFill>
                  <a:srgbClr val="242424"/>
                </a:solidFill>
                <a:effectLst/>
                <a:latin typeface="-apple-system"/>
              </a:rPr>
              <a:t>에서는 </a:t>
            </a:r>
            <a:r>
              <a:rPr lang="en-US" altLang="ko-KR" sz="1400" b="0" i="0">
                <a:solidFill>
                  <a:srgbClr val="242424"/>
                </a:solidFill>
                <a:effectLst/>
                <a:latin typeface="-apple-system"/>
              </a:rPr>
              <a:t>dipole </a:t>
            </a:r>
            <a:r>
              <a:rPr lang="ko-KR" altLang="en-US" sz="1400" b="0" i="0">
                <a:solidFill>
                  <a:srgbClr val="242424"/>
                </a:solidFill>
                <a:effectLst/>
                <a:latin typeface="-apple-system"/>
              </a:rPr>
              <a:t>위치가 </a:t>
            </a:r>
            <a:r>
              <a:rPr lang="en-US" altLang="ko-KR" sz="1400" b="0" i="0">
                <a:solidFill>
                  <a:srgbClr val="242424"/>
                </a:solidFill>
                <a:effectLst/>
                <a:latin typeface="-apple-system"/>
              </a:rPr>
              <a:t>z</a:t>
            </a:r>
            <a:r>
              <a:rPr lang="ko-KR" altLang="en-US" sz="1400" b="0" i="0">
                <a:solidFill>
                  <a:srgbClr val="242424"/>
                </a:solidFill>
                <a:effectLst/>
                <a:latin typeface="-apple-system"/>
              </a:rPr>
              <a:t>축을 따라 증가하여도 </a:t>
            </a:r>
            <a:r>
              <a:rPr lang="en-US" altLang="ko-KR" sz="1400" b="0" i="0">
                <a:solidFill>
                  <a:srgbClr val="242424"/>
                </a:solidFill>
                <a:effectLst/>
                <a:latin typeface="-apple-system"/>
              </a:rPr>
              <a:t>LEE</a:t>
            </a:r>
            <a:r>
              <a:rPr lang="ko-KR" altLang="en-US" sz="1400" b="0" i="0">
                <a:solidFill>
                  <a:srgbClr val="242424"/>
                </a:solidFill>
                <a:effectLst/>
                <a:latin typeface="-apple-system"/>
              </a:rPr>
              <a:t>가 크게 변화하지 않는다</a:t>
            </a:r>
            <a:r>
              <a:rPr lang="en-US" altLang="ko-KR" sz="1400" b="0" i="0">
                <a:solidFill>
                  <a:srgbClr val="242424"/>
                </a:solidFill>
                <a:effectLst/>
                <a:latin typeface="-apple-system"/>
              </a:rPr>
              <a:t>.</a:t>
            </a:r>
          </a:p>
          <a:p>
            <a:pPr marL="285750" indent="-285750">
              <a:lnSpc>
                <a:spcPct val="150000"/>
              </a:lnSpc>
              <a:buFont typeface="Arial" panose="020B0604020202020204" pitchFamily="34" charset="0"/>
              <a:buChar char="•"/>
            </a:pPr>
            <a:r>
              <a:rPr lang="ko-KR" altLang="en-US" sz="1400">
                <a:solidFill>
                  <a:srgbClr val="242424"/>
                </a:solidFill>
                <a:latin typeface="-apple-system"/>
              </a:rPr>
              <a:t>그렇기 때문에</a:t>
            </a:r>
            <a:r>
              <a:rPr lang="en-US" altLang="ko-KR" sz="1400">
                <a:solidFill>
                  <a:srgbClr val="242424"/>
                </a:solidFill>
                <a:latin typeface="-apple-system"/>
              </a:rPr>
              <a:t>, </a:t>
            </a:r>
            <a:r>
              <a:rPr lang="ko-KR" altLang="en-US" sz="1400">
                <a:solidFill>
                  <a:srgbClr val="242424"/>
                </a:solidFill>
                <a:latin typeface="-apple-system"/>
              </a:rPr>
              <a:t>구조의 높이를 변화시켜도 평균</a:t>
            </a:r>
            <a:r>
              <a:rPr lang="en-US" altLang="ko-KR" sz="1400">
                <a:solidFill>
                  <a:srgbClr val="242424"/>
                </a:solidFill>
                <a:latin typeface="-apple-system"/>
              </a:rPr>
              <a:t>LEE</a:t>
            </a:r>
            <a:r>
              <a:rPr lang="ko-KR" altLang="en-US" sz="1400">
                <a:solidFill>
                  <a:srgbClr val="242424"/>
                </a:solidFill>
                <a:latin typeface="-apple-system"/>
              </a:rPr>
              <a:t>는 큰 차이를 보이지 않는다</a:t>
            </a:r>
            <a:r>
              <a:rPr lang="en-US" altLang="ko-KR" sz="1400">
                <a:solidFill>
                  <a:srgbClr val="242424"/>
                </a:solidFill>
                <a:latin typeface="-apple-system"/>
              </a:rPr>
              <a:t>.</a:t>
            </a:r>
          </a:p>
        </p:txBody>
      </p:sp>
      <p:sp>
        <p:nvSpPr>
          <p:cNvPr id="2" name="TextBox 1">
            <a:extLst>
              <a:ext uri="{FF2B5EF4-FFF2-40B4-BE49-F238E27FC236}">
                <a16:creationId xmlns:a16="http://schemas.microsoft.com/office/drawing/2014/main" id="{3797311F-A5EE-CF32-FE7F-A8339AD8F366}"/>
              </a:ext>
            </a:extLst>
          </p:cNvPr>
          <p:cNvSpPr txBox="1"/>
          <p:nvPr/>
        </p:nvSpPr>
        <p:spPr>
          <a:xfrm>
            <a:off x="1035315" y="4302933"/>
            <a:ext cx="10196785" cy="102842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a:solidFill>
                  <a:srgbClr val="242424"/>
                </a:solidFill>
                <a:latin typeface="noto"/>
              </a:rPr>
              <a:t>Although height is the most changeable theme in the optimization, there is no noticeable change in the figure.</a:t>
            </a:r>
          </a:p>
          <a:p>
            <a:pPr marL="285750" indent="-285750">
              <a:lnSpc>
                <a:spcPct val="150000"/>
              </a:lnSpc>
              <a:buFont typeface="Arial" panose="020B0604020202020204" pitchFamily="34" charset="0"/>
              <a:buChar char="•"/>
            </a:pPr>
            <a:r>
              <a:rPr lang="en-US" altLang="ko-KR" sz="1400">
                <a:solidFill>
                  <a:srgbClr val="242424"/>
                </a:solidFill>
                <a:latin typeface="noto"/>
              </a:rPr>
              <a:t>As an extension of the analysis of figure 4a, height is not a primary consideration to enhance the LEE because the averaged LEE is steadfast regardless of the z-direction of the dipole source.</a:t>
            </a:r>
            <a:endParaRPr lang="en-US" altLang="ko-KR" sz="1400">
              <a:solidFill>
                <a:srgbClr val="242424"/>
              </a:solidFill>
              <a:latin typeface="-apple-system"/>
            </a:endParaRPr>
          </a:p>
        </p:txBody>
      </p:sp>
    </p:spTree>
    <p:extLst>
      <p:ext uri="{BB962C8B-B14F-4D97-AF65-F5344CB8AC3E}">
        <p14:creationId xmlns:p14="http://schemas.microsoft.com/office/powerpoint/2010/main" val="155644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26B2BB-23EC-61EA-0A18-110803CC939D}"/>
              </a:ext>
            </a:extLst>
          </p:cNvPr>
          <p:cNvSpPr txBox="1"/>
          <p:nvPr/>
        </p:nvSpPr>
        <p:spPr>
          <a:xfrm>
            <a:off x="276726" y="216915"/>
            <a:ext cx="6097604" cy="738664"/>
          </a:xfrm>
          <a:prstGeom prst="rect">
            <a:avLst/>
          </a:prstGeom>
          <a:noFill/>
        </p:spPr>
        <p:txBody>
          <a:bodyPr wrap="square">
            <a:spAutoFit/>
          </a:bodyPr>
          <a:lstStyle/>
          <a:p>
            <a:r>
              <a:rPr lang="en-US" altLang="ko-KR" sz="1400" b="1"/>
              <a:t>3. Results and Discussion (Fig.2~4 +a)</a:t>
            </a:r>
          </a:p>
          <a:p>
            <a:pPr marL="800100" lvl="1" indent="-342900">
              <a:buAutoNum type="arabicPeriod"/>
            </a:pPr>
            <a:r>
              <a:rPr lang="ko-KR" altLang="en-US" sz="1400"/>
              <a:t>그래프 결과 설명</a:t>
            </a:r>
            <a:endParaRPr lang="en-US" altLang="ko-KR" sz="1400"/>
          </a:p>
          <a:p>
            <a:pPr marL="800100" lvl="1" indent="-342900">
              <a:buAutoNum type="arabicPeriod"/>
            </a:pPr>
            <a:r>
              <a:rPr lang="ko-KR" altLang="en-US" sz="1400"/>
              <a:t>결과가 나오게 된 원인 설명</a:t>
            </a:r>
            <a:endParaRPr lang="en-US" altLang="ko-KR" sz="1400"/>
          </a:p>
        </p:txBody>
      </p:sp>
      <p:sp>
        <p:nvSpPr>
          <p:cNvPr id="2" name="TextBox 1">
            <a:extLst>
              <a:ext uri="{FF2B5EF4-FFF2-40B4-BE49-F238E27FC236}">
                <a16:creationId xmlns:a16="http://schemas.microsoft.com/office/drawing/2014/main" id="{83AAB10E-FFD2-6122-57B3-877AFCB11341}"/>
              </a:ext>
            </a:extLst>
          </p:cNvPr>
          <p:cNvSpPr txBox="1"/>
          <p:nvPr/>
        </p:nvSpPr>
        <p:spPr>
          <a:xfrm>
            <a:off x="997607" y="1283311"/>
            <a:ext cx="10196785" cy="16730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a:latin typeface="noto"/>
              </a:rPr>
              <a:t>최종적으로</a:t>
            </a:r>
            <a:r>
              <a:rPr lang="en-US" altLang="ko-KR" sz="1400">
                <a:latin typeface="noto"/>
              </a:rPr>
              <a:t>, </a:t>
            </a:r>
            <a:r>
              <a:rPr lang="ko-KR" altLang="en-US" sz="1400">
                <a:latin typeface="noto"/>
              </a:rPr>
              <a:t>구조 최적화 결과를 통해 가장 </a:t>
            </a:r>
            <a:r>
              <a:rPr lang="en-US" altLang="ko-KR" sz="1400">
                <a:latin typeface="noto"/>
              </a:rPr>
              <a:t>LEE</a:t>
            </a:r>
            <a:r>
              <a:rPr lang="ko-KR" altLang="en-US" sz="1400">
                <a:latin typeface="noto"/>
              </a:rPr>
              <a:t>가 높게 나올 수 있는 </a:t>
            </a:r>
            <a:r>
              <a:rPr lang="en-US" altLang="ko-KR" sz="1400">
                <a:latin typeface="noto"/>
              </a:rPr>
              <a:t>core-shell nanorod </a:t>
            </a:r>
            <a:r>
              <a:rPr lang="ko-KR" altLang="en-US" sz="1400">
                <a:latin typeface="noto"/>
              </a:rPr>
              <a:t>구조를 제안할 수 있다</a:t>
            </a:r>
            <a:r>
              <a:rPr lang="en-US" altLang="ko-KR" sz="1400">
                <a:latin typeface="noto"/>
              </a:rPr>
              <a:t>.</a:t>
            </a:r>
          </a:p>
          <a:p>
            <a:pPr marL="285750" indent="-285750">
              <a:lnSpc>
                <a:spcPct val="150000"/>
              </a:lnSpc>
              <a:buFont typeface="Arial" panose="020B0604020202020204" pitchFamily="34" charset="0"/>
              <a:buChar char="•"/>
            </a:pPr>
            <a:r>
              <a:rPr lang="en-US" altLang="ko-KR" sz="1400">
                <a:latin typeface="noto"/>
              </a:rPr>
              <a:t>WGM</a:t>
            </a:r>
            <a:r>
              <a:rPr lang="ko-KR" altLang="en-US" sz="1400">
                <a:latin typeface="noto"/>
              </a:rPr>
              <a:t>의 영향이 </a:t>
            </a:r>
            <a:r>
              <a:rPr lang="en-US" altLang="ko-KR" sz="1400">
                <a:latin typeface="noto"/>
              </a:rPr>
              <a:t>LEE</a:t>
            </a:r>
            <a:r>
              <a:rPr lang="ko-KR" altLang="en-US" sz="1400">
                <a:latin typeface="noto"/>
              </a:rPr>
              <a:t>를 감소 시키는 큰 원인으로 작용하기 때문에</a:t>
            </a:r>
            <a:r>
              <a:rPr lang="en-US" altLang="ko-KR" sz="1400">
                <a:latin typeface="noto"/>
              </a:rPr>
              <a:t>, </a:t>
            </a:r>
            <a:r>
              <a:rPr lang="ko-KR" altLang="en-US" sz="1400" err="1">
                <a:latin typeface="noto"/>
              </a:rPr>
              <a:t>발광층인</a:t>
            </a:r>
            <a:r>
              <a:rPr lang="ko-KR" altLang="en-US" sz="1400">
                <a:latin typeface="noto"/>
              </a:rPr>
              <a:t> </a:t>
            </a:r>
            <a:r>
              <a:rPr lang="en-US" altLang="ko-KR" sz="1400">
                <a:latin typeface="noto"/>
              </a:rPr>
              <a:t>MQW</a:t>
            </a:r>
            <a:r>
              <a:rPr lang="ko-KR" altLang="en-US" sz="1400">
                <a:latin typeface="noto"/>
              </a:rPr>
              <a:t>의 위치가 구조 경계 부근이 아닌</a:t>
            </a:r>
            <a:r>
              <a:rPr lang="en-US" altLang="ko-KR" sz="1400">
                <a:latin typeface="noto"/>
              </a:rPr>
              <a:t>, </a:t>
            </a:r>
            <a:r>
              <a:rPr lang="ko-KR" altLang="en-US" sz="1400">
                <a:latin typeface="noto"/>
              </a:rPr>
              <a:t>구조 내부에 가깝게 설계 되어야 한다</a:t>
            </a:r>
            <a:r>
              <a:rPr lang="en-US" altLang="ko-KR" sz="1400">
                <a:latin typeface="noto"/>
              </a:rPr>
              <a:t>.</a:t>
            </a:r>
          </a:p>
          <a:p>
            <a:pPr marL="285750" indent="-285750">
              <a:lnSpc>
                <a:spcPct val="150000"/>
              </a:lnSpc>
              <a:buFont typeface="Arial" panose="020B0604020202020204" pitchFamily="34" charset="0"/>
              <a:buChar char="•"/>
            </a:pPr>
            <a:r>
              <a:rPr lang="ko-KR" altLang="en-US" sz="1400">
                <a:solidFill>
                  <a:srgbClr val="242424"/>
                </a:solidFill>
                <a:latin typeface="noto"/>
              </a:rPr>
              <a:t>또한 높이 변화에 따른 평균</a:t>
            </a:r>
            <a:r>
              <a:rPr lang="en-US" altLang="ko-KR" sz="1400">
                <a:solidFill>
                  <a:srgbClr val="242424"/>
                </a:solidFill>
                <a:latin typeface="noto"/>
              </a:rPr>
              <a:t>LEE</a:t>
            </a:r>
            <a:r>
              <a:rPr lang="ko-KR" altLang="en-US" sz="1400">
                <a:solidFill>
                  <a:srgbClr val="242424"/>
                </a:solidFill>
                <a:latin typeface="noto"/>
              </a:rPr>
              <a:t>가 거의 동일하기 때문에</a:t>
            </a:r>
            <a:r>
              <a:rPr lang="en-US" altLang="ko-KR" sz="1400">
                <a:solidFill>
                  <a:srgbClr val="242424"/>
                </a:solidFill>
                <a:latin typeface="noto"/>
              </a:rPr>
              <a:t>, </a:t>
            </a:r>
            <a:r>
              <a:rPr lang="ko-KR" altLang="en-US" sz="1400">
                <a:solidFill>
                  <a:srgbClr val="242424"/>
                </a:solidFill>
                <a:latin typeface="noto"/>
              </a:rPr>
              <a:t>발광면적을 넓히고 싶다면 높이를 높게 하고</a:t>
            </a:r>
            <a:r>
              <a:rPr lang="en-US" altLang="ko-KR" sz="1400">
                <a:solidFill>
                  <a:srgbClr val="242424"/>
                </a:solidFill>
                <a:latin typeface="noto"/>
              </a:rPr>
              <a:t>, </a:t>
            </a:r>
            <a:r>
              <a:rPr lang="ko-KR" altLang="en-US" sz="1400">
                <a:solidFill>
                  <a:srgbClr val="242424"/>
                </a:solidFill>
                <a:latin typeface="noto"/>
              </a:rPr>
              <a:t>효율적인 </a:t>
            </a:r>
            <a:r>
              <a:rPr lang="en-US" altLang="ko-KR" sz="1400">
                <a:solidFill>
                  <a:srgbClr val="242424"/>
                </a:solidFill>
                <a:latin typeface="noto"/>
              </a:rPr>
              <a:t>LED</a:t>
            </a:r>
            <a:r>
              <a:rPr lang="ko-KR" altLang="en-US" sz="1400">
                <a:solidFill>
                  <a:srgbClr val="242424"/>
                </a:solidFill>
                <a:latin typeface="noto"/>
              </a:rPr>
              <a:t>를 제작하고 싶다면 낮은 높이로 </a:t>
            </a:r>
            <a:r>
              <a:rPr lang="ko-KR" altLang="en-US" sz="1400" err="1">
                <a:solidFill>
                  <a:srgbClr val="242424"/>
                </a:solidFill>
                <a:latin typeface="noto"/>
              </a:rPr>
              <a:t>다양히</a:t>
            </a:r>
            <a:r>
              <a:rPr lang="ko-KR" altLang="en-US" sz="1400">
                <a:solidFill>
                  <a:srgbClr val="242424"/>
                </a:solidFill>
                <a:latin typeface="noto"/>
              </a:rPr>
              <a:t> 설계가 가능하다</a:t>
            </a:r>
            <a:r>
              <a:rPr lang="en-US" altLang="ko-KR" sz="1400">
                <a:solidFill>
                  <a:srgbClr val="242424"/>
                </a:solidFill>
                <a:latin typeface="noto"/>
              </a:rPr>
              <a:t>.</a:t>
            </a:r>
            <a:endParaRPr lang="en-US" altLang="ko-KR" sz="1400">
              <a:solidFill>
                <a:srgbClr val="242424"/>
              </a:solidFill>
              <a:latin typeface="-apple-system"/>
            </a:endParaRPr>
          </a:p>
        </p:txBody>
      </p:sp>
      <p:sp>
        <p:nvSpPr>
          <p:cNvPr id="4" name="TextBox 3">
            <a:extLst>
              <a:ext uri="{FF2B5EF4-FFF2-40B4-BE49-F238E27FC236}">
                <a16:creationId xmlns:a16="http://schemas.microsoft.com/office/drawing/2014/main" id="{E13131E7-B2CC-BDD9-B789-02442DC24E9A}"/>
              </a:ext>
            </a:extLst>
          </p:cNvPr>
          <p:cNvSpPr txBox="1"/>
          <p:nvPr/>
        </p:nvSpPr>
        <p:spPr>
          <a:xfrm>
            <a:off x="997607" y="3536318"/>
            <a:ext cx="10196785" cy="167475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a:solidFill>
                  <a:srgbClr val="242424"/>
                </a:solidFill>
                <a:latin typeface="noto"/>
              </a:rPr>
              <a:t>As a result, we propose the optimum core-shell nanorod LED to improve the light extraction through the optimization.</a:t>
            </a:r>
          </a:p>
          <a:p>
            <a:pPr marL="285750" indent="-285750">
              <a:lnSpc>
                <a:spcPct val="150000"/>
              </a:lnSpc>
              <a:buFont typeface="Arial" panose="020B0604020202020204" pitchFamily="34" charset="0"/>
              <a:buChar char="•"/>
            </a:pPr>
            <a:r>
              <a:rPr lang="en-US" altLang="ko-KR" sz="1400">
                <a:solidFill>
                  <a:srgbClr val="242424"/>
                </a:solidFill>
                <a:latin typeface="-apple-system"/>
              </a:rPr>
              <a:t>The position of the MQW is needed to form as far from the surface of the p-</a:t>
            </a:r>
            <a:r>
              <a:rPr lang="en-US" altLang="ko-KR" sz="1400" err="1">
                <a:solidFill>
                  <a:srgbClr val="242424"/>
                </a:solidFill>
                <a:latin typeface="-apple-system"/>
              </a:rPr>
              <a:t>GaN</a:t>
            </a:r>
            <a:r>
              <a:rPr lang="en-US" altLang="ko-KR" sz="1400">
                <a:solidFill>
                  <a:srgbClr val="242424"/>
                </a:solidFill>
                <a:latin typeface="-apple-system"/>
              </a:rPr>
              <a:t> layer as possible due to the relationship between the averaged LEE and the WGM.</a:t>
            </a:r>
          </a:p>
          <a:p>
            <a:pPr marL="285750" indent="-285750">
              <a:lnSpc>
                <a:spcPct val="150000"/>
              </a:lnSpc>
              <a:buFont typeface="Arial" panose="020B0604020202020204" pitchFamily="34" charset="0"/>
              <a:buChar char="•"/>
            </a:pPr>
            <a:r>
              <a:rPr lang="en-US" altLang="ko-KR" sz="1400">
                <a:solidFill>
                  <a:srgbClr val="242424"/>
                </a:solidFill>
                <a:latin typeface="-apple-system"/>
              </a:rPr>
              <a:t>Also, it is important for the efficient core-shell nanorod LED to consider a trade-off, either</a:t>
            </a:r>
            <a:r>
              <a:rPr lang="ko-KR" altLang="en-US" sz="1400">
                <a:solidFill>
                  <a:srgbClr val="242424"/>
                </a:solidFill>
                <a:latin typeface="-apple-system"/>
              </a:rPr>
              <a:t> </a:t>
            </a:r>
            <a:r>
              <a:rPr lang="en-US" altLang="ko-KR" sz="1400">
                <a:solidFill>
                  <a:srgbClr val="242424"/>
                </a:solidFill>
                <a:latin typeface="-apple-system"/>
              </a:rPr>
              <a:t>an extended MQW area of tall size or frugality of small size in height.</a:t>
            </a:r>
          </a:p>
        </p:txBody>
      </p:sp>
    </p:spTree>
    <p:extLst>
      <p:ext uri="{BB962C8B-B14F-4D97-AF65-F5344CB8AC3E}">
        <p14:creationId xmlns:p14="http://schemas.microsoft.com/office/powerpoint/2010/main" val="32906315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D7878A-A0A4-22BF-4AF8-9AC086C706F6}"/>
              </a:ext>
            </a:extLst>
          </p:cNvPr>
          <p:cNvSpPr txBox="1"/>
          <p:nvPr/>
        </p:nvSpPr>
        <p:spPr>
          <a:xfrm>
            <a:off x="274360" y="179709"/>
            <a:ext cx="9410218" cy="954107"/>
          </a:xfrm>
          <a:prstGeom prst="rect">
            <a:avLst/>
          </a:prstGeom>
          <a:noFill/>
        </p:spPr>
        <p:txBody>
          <a:bodyPr wrap="square" rtlCol="0">
            <a:spAutoFit/>
          </a:bodyPr>
          <a:lstStyle/>
          <a:p>
            <a:r>
              <a:rPr lang="en-US" altLang="ko-KR" sz="1400" b="1"/>
              <a:t>4. Conclusions</a:t>
            </a:r>
          </a:p>
          <a:p>
            <a:pPr marL="800100" lvl="1" indent="-342900">
              <a:buAutoNum type="arabicPeriod"/>
            </a:pPr>
            <a:r>
              <a:rPr lang="en-US" altLang="ko-KR" sz="1400"/>
              <a:t>~ </a:t>
            </a:r>
            <a:r>
              <a:rPr lang="ko-KR" altLang="en-US" sz="1400"/>
              <a:t>시뮬레이션 분석하였다</a:t>
            </a:r>
            <a:endParaRPr lang="en-US" altLang="ko-KR" sz="1400"/>
          </a:p>
          <a:p>
            <a:pPr marL="800100" lvl="1" indent="-342900">
              <a:buAutoNum type="arabicPeriod"/>
            </a:pPr>
            <a:r>
              <a:rPr lang="ko-KR" altLang="en-US" sz="1400"/>
              <a:t>결과 </a:t>
            </a:r>
            <a:r>
              <a:rPr lang="en-US" altLang="ko-KR" sz="1400"/>
              <a:t>~ </a:t>
            </a:r>
            <a:r>
              <a:rPr lang="ko-KR" altLang="en-US" sz="1400"/>
              <a:t>나왔다 </a:t>
            </a:r>
            <a:r>
              <a:rPr lang="en-US" altLang="ko-KR" sz="1400"/>
              <a:t>(+</a:t>
            </a:r>
            <a:r>
              <a:rPr lang="ko-KR" altLang="en-US" sz="1400"/>
              <a:t>원인 간단히 덧붙여서</a:t>
            </a:r>
            <a:r>
              <a:rPr lang="en-US" altLang="ko-KR" sz="1400"/>
              <a:t>)</a:t>
            </a:r>
          </a:p>
          <a:p>
            <a:pPr marL="800100" lvl="1" indent="-342900">
              <a:buAutoNum type="arabicPeriod"/>
            </a:pPr>
            <a:r>
              <a:rPr lang="ko-KR" altLang="en-US" sz="1400"/>
              <a:t>이를 통해 얻은 것 </a:t>
            </a:r>
            <a:r>
              <a:rPr lang="en-US" altLang="ko-KR" sz="1400"/>
              <a:t>+ </a:t>
            </a:r>
            <a:r>
              <a:rPr lang="ko-KR" altLang="en-US" sz="1400"/>
              <a:t>앞으로 기대되는 방향성</a:t>
            </a:r>
            <a:endParaRPr lang="en-US" altLang="ko-KR" sz="1400"/>
          </a:p>
        </p:txBody>
      </p:sp>
      <p:sp>
        <p:nvSpPr>
          <p:cNvPr id="3" name="TextBox 2">
            <a:extLst>
              <a:ext uri="{FF2B5EF4-FFF2-40B4-BE49-F238E27FC236}">
                <a16:creationId xmlns:a16="http://schemas.microsoft.com/office/drawing/2014/main" id="{DA915FAA-287A-D15C-C60A-9F5302719501}"/>
              </a:ext>
            </a:extLst>
          </p:cNvPr>
          <p:cNvSpPr txBox="1"/>
          <p:nvPr/>
        </p:nvSpPr>
        <p:spPr>
          <a:xfrm>
            <a:off x="591953" y="1014291"/>
            <a:ext cx="11008094" cy="144719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200">
                <a:latin typeface="noto"/>
              </a:rPr>
              <a:t>Core-shell </a:t>
            </a:r>
            <a:r>
              <a:rPr lang="ko-KR" altLang="en-US" sz="1200" err="1">
                <a:latin typeface="noto"/>
              </a:rPr>
              <a:t>나노로드</a:t>
            </a:r>
            <a:r>
              <a:rPr lang="ko-KR" altLang="en-US" sz="1200">
                <a:latin typeface="noto"/>
              </a:rPr>
              <a:t> 블루 </a:t>
            </a:r>
            <a:r>
              <a:rPr lang="en-US" altLang="ko-KR" sz="1200">
                <a:latin typeface="noto"/>
              </a:rPr>
              <a:t>LED </a:t>
            </a:r>
            <a:r>
              <a:rPr lang="ko-KR" altLang="en-US" sz="1200">
                <a:latin typeface="noto"/>
              </a:rPr>
              <a:t>구조에서 </a:t>
            </a:r>
            <a:r>
              <a:rPr lang="en-US" altLang="ko-KR" sz="1200">
                <a:latin typeface="noto"/>
              </a:rPr>
              <a:t>LEE</a:t>
            </a:r>
            <a:r>
              <a:rPr lang="ko-KR" altLang="en-US" sz="1200">
                <a:latin typeface="noto"/>
              </a:rPr>
              <a:t>가 </a:t>
            </a:r>
            <a:r>
              <a:rPr lang="en-US" altLang="ko-KR" sz="1200">
                <a:latin typeface="noto"/>
              </a:rPr>
              <a:t>FDTD </a:t>
            </a:r>
            <a:r>
              <a:rPr lang="ko-KR" altLang="en-US" sz="1200">
                <a:latin typeface="noto"/>
              </a:rPr>
              <a:t>시뮬레이션을 사용하여 수치적으로 분석되었다</a:t>
            </a:r>
            <a:r>
              <a:rPr lang="en-US" altLang="ko-KR" sz="1200">
                <a:latin typeface="noto"/>
              </a:rPr>
              <a:t>.</a:t>
            </a:r>
          </a:p>
          <a:p>
            <a:pPr marL="285750" indent="-285750">
              <a:lnSpc>
                <a:spcPct val="150000"/>
              </a:lnSpc>
              <a:buFont typeface="Arial" panose="020B0604020202020204" pitchFamily="34" charset="0"/>
              <a:buChar char="•"/>
            </a:pPr>
            <a:r>
              <a:rPr lang="en-US" altLang="ko-KR" sz="1200">
                <a:latin typeface="noto"/>
              </a:rPr>
              <a:t>Core-shell nanorod </a:t>
            </a:r>
            <a:r>
              <a:rPr lang="ko-KR" altLang="en-US" sz="1200">
                <a:latin typeface="noto"/>
              </a:rPr>
              <a:t>구조에서 </a:t>
            </a:r>
            <a:r>
              <a:rPr lang="en-US" altLang="ko-KR" sz="1200">
                <a:latin typeface="noto"/>
              </a:rPr>
              <a:t>LEE</a:t>
            </a:r>
            <a:r>
              <a:rPr lang="ko-KR" altLang="en-US" sz="1200">
                <a:latin typeface="noto"/>
              </a:rPr>
              <a:t>는 </a:t>
            </a:r>
            <a:r>
              <a:rPr lang="en-US" altLang="ko-KR" sz="1200">
                <a:latin typeface="noto"/>
              </a:rPr>
              <a:t>pyramid</a:t>
            </a:r>
            <a:r>
              <a:rPr lang="ko-KR" altLang="en-US" sz="1200">
                <a:latin typeface="noto"/>
              </a:rPr>
              <a:t>와 </a:t>
            </a:r>
            <a:r>
              <a:rPr lang="en-US" altLang="ko-KR" sz="1200">
                <a:latin typeface="noto"/>
              </a:rPr>
              <a:t>sidewall</a:t>
            </a:r>
            <a:r>
              <a:rPr lang="ko-KR" altLang="en-US" sz="1200">
                <a:latin typeface="noto"/>
              </a:rPr>
              <a:t>에서 각각</a:t>
            </a:r>
            <a:r>
              <a:rPr lang="en-US" altLang="ko-KR" sz="1200">
                <a:latin typeface="noto"/>
              </a:rPr>
              <a:t> </a:t>
            </a:r>
            <a:r>
              <a:rPr lang="ko-KR" altLang="en-US" sz="1200">
                <a:latin typeface="noto"/>
              </a:rPr>
              <a:t>소스 위치와 분극 방향에 대하여 시뮬레이션 및 비교되었고</a:t>
            </a:r>
            <a:r>
              <a:rPr lang="en-US" altLang="ko-KR" sz="1200">
                <a:latin typeface="noto"/>
              </a:rPr>
              <a:t>, WGM</a:t>
            </a:r>
            <a:r>
              <a:rPr lang="ko-KR" altLang="en-US" sz="1200">
                <a:latin typeface="noto"/>
              </a:rPr>
              <a:t>과 </a:t>
            </a:r>
            <a:r>
              <a:rPr lang="en-US" altLang="ko-KR" sz="1200">
                <a:latin typeface="noto"/>
              </a:rPr>
              <a:t>RM mode</a:t>
            </a:r>
            <a:r>
              <a:rPr lang="ko-KR" altLang="en-US" sz="1200">
                <a:latin typeface="noto"/>
              </a:rPr>
              <a:t>의 영향으로 </a:t>
            </a:r>
            <a:r>
              <a:rPr lang="en-US" altLang="ko-KR" sz="1200">
                <a:latin typeface="noto"/>
              </a:rPr>
              <a:t>LEE</a:t>
            </a:r>
            <a:r>
              <a:rPr lang="ko-KR" altLang="en-US" sz="1200">
                <a:latin typeface="noto"/>
              </a:rPr>
              <a:t>가 소스 위치와 분극 방향에 따라 다르게 나타나는 것을 확인하였다</a:t>
            </a:r>
            <a:r>
              <a:rPr lang="en-US" altLang="ko-KR" sz="1200">
                <a:latin typeface="noto"/>
              </a:rPr>
              <a:t>.</a:t>
            </a:r>
          </a:p>
          <a:p>
            <a:pPr marL="285750" indent="-285750">
              <a:lnSpc>
                <a:spcPct val="150000"/>
              </a:lnSpc>
              <a:buFont typeface="Arial" panose="020B0604020202020204" pitchFamily="34" charset="0"/>
              <a:buChar char="•"/>
            </a:pPr>
            <a:r>
              <a:rPr lang="ko-KR" altLang="en-US" sz="1200">
                <a:latin typeface="noto"/>
              </a:rPr>
              <a:t>특히</a:t>
            </a:r>
            <a:r>
              <a:rPr lang="en-US" altLang="ko-KR" sz="1200">
                <a:latin typeface="noto"/>
              </a:rPr>
              <a:t>, pyramid</a:t>
            </a:r>
            <a:r>
              <a:rPr lang="ko-KR" altLang="en-US" sz="1200">
                <a:latin typeface="noto"/>
              </a:rPr>
              <a:t>에서는 전반사로 인해 </a:t>
            </a:r>
            <a:r>
              <a:rPr lang="en-US" altLang="ko-KR" sz="1200">
                <a:latin typeface="noto"/>
              </a:rPr>
              <a:t>top</a:t>
            </a:r>
            <a:r>
              <a:rPr lang="ko-KR" altLang="en-US" sz="1200">
                <a:latin typeface="noto"/>
              </a:rPr>
              <a:t>으로 갈수록 </a:t>
            </a:r>
            <a:r>
              <a:rPr lang="en-US" altLang="ko-KR" sz="1200">
                <a:latin typeface="noto"/>
              </a:rPr>
              <a:t>sidewall</a:t>
            </a:r>
            <a:r>
              <a:rPr lang="ko-KR" altLang="en-US" sz="1200">
                <a:latin typeface="noto"/>
              </a:rPr>
              <a:t>보다 전반적으로 </a:t>
            </a:r>
            <a:r>
              <a:rPr lang="en-US" altLang="ko-KR" sz="1200">
                <a:latin typeface="noto"/>
              </a:rPr>
              <a:t>LEE</a:t>
            </a:r>
            <a:r>
              <a:rPr lang="ko-KR" altLang="en-US" sz="1200">
                <a:latin typeface="noto"/>
              </a:rPr>
              <a:t>가 작게 나타나는 결과를 보인다</a:t>
            </a:r>
            <a:r>
              <a:rPr lang="en-US" altLang="ko-KR" sz="1200">
                <a:latin typeface="noto"/>
              </a:rPr>
              <a:t>.</a:t>
            </a:r>
          </a:p>
          <a:p>
            <a:pPr marL="285750" indent="-285750">
              <a:lnSpc>
                <a:spcPct val="150000"/>
              </a:lnSpc>
              <a:buFont typeface="Arial" panose="020B0604020202020204" pitchFamily="34" charset="0"/>
              <a:buChar char="•"/>
            </a:pPr>
            <a:r>
              <a:rPr lang="ko-KR" altLang="en-US" sz="1200">
                <a:latin typeface="noto"/>
              </a:rPr>
              <a:t>또한 최적화에서</a:t>
            </a:r>
            <a:r>
              <a:rPr lang="en-US" altLang="ko-KR" sz="1200">
                <a:latin typeface="noto"/>
              </a:rPr>
              <a:t>,</a:t>
            </a:r>
            <a:r>
              <a:rPr lang="ko-KR" altLang="en-US" sz="1200">
                <a:latin typeface="noto"/>
              </a:rPr>
              <a:t> </a:t>
            </a:r>
            <a:r>
              <a:rPr lang="en-US" altLang="ko-KR" sz="1200">
                <a:latin typeface="noto"/>
              </a:rPr>
              <a:t>WGM</a:t>
            </a:r>
            <a:r>
              <a:rPr lang="ko-KR" altLang="en-US" sz="1200">
                <a:latin typeface="noto"/>
              </a:rPr>
              <a:t>의 영향 감소를 위한 중심에 가까운 </a:t>
            </a:r>
            <a:r>
              <a:rPr lang="en-US" altLang="ko-KR" sz="1200">
                <a:latin typeface="noto"/>
              </a:rPr>
              <a:t>MQW</a:t>
            </a:r>
            <a:r>
              <a:rPr lang="ko-KR" altLang="en-US" sz="1200">
                <a:latin typeface="noto"/>
              </a:rPr>
              <a:t>를 이루고</a:t>
            </a:r>
            <a:r>
              <a:rPr lang="en-US" altLang="ko-KR" sz="1200">
                <a:latin typeface="noto"/>
              </a:rPr>
              <a:t>, </a:t>
            </a:r>
            <a:r>
              <a:rPr lang="ko-KR" altLang="en-US" sz="1200">
                <a:latin typeface="noto"/>
              </a:rPr>
              <a:t>높이는 </a:t>
            </a:r>
            <a:r>
              <a:rPr lang="en-US" altLang="ko-KR" sz="1200">
                <a:latin typeface="noto"/>
              </a:rPr>
              <a:t>trade-off</a:t>
            </a:r>
            <a:r>
              <a:rPr lang="ko-KR" altLang="en-US" sz="1200">
                <a:latin typeface="noto"/>
              </a:rPr>
              <a:t>에 따라 목적에 적합하게 설정해야 한다</a:t>
            </a:r>
            <a:r>
              <a:rPr lang="en-US" altLang="ko-KR" sz="1200">
                <a:latin typeface="noto"/>
              </a:rPr>
              <a:t>.</a:t>
            </a:r>
          </a:p>
        </p:txBody>
      </p:sp>
      <p:sp>
        <p:nvSpPr>
          <p:cNvPr id="4" name="TextBox 3">
            <a:extLst>
              <a:ext uri="{FF2B5EF4-FFF2-40B4-BE49-F238E27FC236}">
                <a16:creationId xmlns:a16="http://schemas.microsoft.com/office/drawing/2014/main" id="{E02CFED9-053F-10AE-A837-03F373A22512}"/>
              </a:ext>
            </a:extLst>
          </p:cNvPr>
          <p:cNvSpPr txBox="1"/>
          <p:nvPr/>
        </p:nvSpPr>
        <p:spPr>
          <a:xfrm>
            <a:off x="591953" y="3121363"/>
            <a:ext cx="10866922" cy="199791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a:latin typeface="noto"/>
              </a:rPr>
              <a:t>We investigate the averaged LEE in </a:t>
            </a:r>
            <a:r>
              <a:rPr lang="en-US" altLang="ko-KR" sz="1400" err="1">
                <a:latin typeface="noto"/>
              </a:rPr>
              <a:t>GaN</a:t>
            </a:r>
            <a:r>
              <a:rPr lang="en-US" altLang="ko-KR" sz="1400">
                <a:latin typeface="noto"/>
              </a:rPr>
              <a:t>-based core-shell nanorod LED structure using the FDTD simulation.</a:t>
            </a:r>
          </a:p>
          <a:p>
            <a:pPr marL="285750" indent="-285750">
              <a:lnSpc>
                <a:spcPct val="150000"/>
              </a:lnSpc>
              <a:buFont typeface="Arial" panose="020B0604020202020204" pitchFamily="34" charset="0"/>
              <a:buChar char="•"/>
            </a:pPr>
            <a:r>
              <a:rPr lang="en-US" altLang="ko-KR" sz="1400">
                <a:latin typeface="noto"/>
              </a:rPr>
              <a:t>In our study, we carried out an analysis and comparison of the averaged LEE depending on the dipole source position and polarization, and figured out how the averaged LEE varies along with the WGM and RM.</a:t>
            </a:r>
          </a:p>
          <a:p>
            <a:pPr marL="285750" indent="-285750">
              <a:lnSpc>
                <a:spcPct val="150000"/>
              </a:lnSpc>
              <a:buFont typeface="Arial" panose="020B0604020202020204" pitchFamily="34" charset="0"/>
              <a:buChar char="•"/>
            </a:pPr>
            <a:r>
              <a:rPr lang="en-US" altLang="ko-KR" sz="1400">
                <a:latin typeface="noto"/>
              </a:rPr>
              <a:t>Especially, the averaged LEE decreased as the elevating dipole position in the pyramid, resulted from the TIR.</a:t>
            </a:r>
          </a:p>
          <a:p>
            <a:pPr>
              <a:lnSpc>
                <a:spcPct val="150000"/>
              </a:lnSpc>
            </a:pPr>
            <a:r>
              <a:rPr lang="en-US" altLang="ko-KR" sz="1400">
                <a:latin typeface="noto"/>
              </a:rPr>
              <a:t>Also, through the optimization, the requirements of optimized core-shell nanorod structure are near-centered MQW released from the strong coupling of the WGM and the height considering the trade-off.</a:t>
            </a:r>
          </a:p>
        </p:txBody>
      </p:sp>
    </p:spTree>
    <p:extLst>
      <p:ext uri="{BB962C8B-B14F-4D97-AF65-F5344CB8AC3E}">
        <p14:creationId xmlns:p14="http://schemas.microsoft.com/office/powerpoint/2010/main" val="28946684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D7878A-A0A4-22BF-4AF8-9AC086C706F6}"/>
              </a:ext>
            </a:extLst>
          </p:cNvPr>
          <p:cNvSpPr txBox="1"/>
          <p:nvPr/>
        </p:nvSpPr>
        <p:spPr>
          <a:xfrm>
            <a:off x="274360" y="179709"/>
            <a:ext cx="9410218" cy="954107"/>
          </a:xfrm>
          <a:prstGeom prst="rect">
            <a:avLst/>
          </a:prstGeom>
          <a:noFill/>
        </p:spPr>
        <p:txBody>
          <a:bodyPr wrap="square" rtlCol="0">
            <a:spAutoFit/>
          </a:bodyPr>
          <a:lstStyle/>
          <a:p>
            <a:r>
              <a:rPr lang="en-US" altLang="ko-KR" sz="1400" b="1"/>
              <a:t>4. Conclusions</a:t>
            </a:r>
          </a:p>
          <a:p>
            <a:pPr marL="800100" lvl="1" indent="-342900">
              <a:buAutoNum type="arabicPeriod"/>
            </a:pPr>
            <a:r>
              <a:rPr lang="en-US" altLang="ko-KR" sz="1400"/>
              <a:t>~ </a:t>
            </a:r>
            <a:r>
              <a:rPr lang="ko-KR" altLang="en-US" sz="1400"/>
              <a:t>시뮬레이션 분석하였다</a:t>
            </a:r>
            <a:endParaRPr lang="en-US" altLang="ko-KR" sz="1400"/>
          </a:p>
          <a:p>
            <a:pPr marL="800100" lvl="1" indent="-342900">
              <a:buAutoNum type="arabicPeriod"/>
            </a:pPr>
            <a:r>
              <a:rPr lang="ko-KR" altLang="en-US" sz="1400"/>
              <a:t>결과 </a:t>
            </a:r>
            <a:r>
              <a:rPr lang="en-US" altLang="ko-KR" sz="1400"/>
              <a:t>~ </a:t>
            </a:r>
            <a:r>
              <a:rPr lang="ko-KR" altLang="en-US" sz="1400"/>
              <a:t>나왔다 </a:t>
            </a:r>
            <a:r>
              <a:rPr lang="en-US" altLang="ko-KR" sz="1400"/>
              <a:t>(+</a:t>
            </a:r>
            <a:r>
              <a:rPr lang="ko-KR" altLang="en-US" sz="1400"/>
              <a:t>원인 간단히 덧붙여서</a:t>
            </a:r>
            <a:r>
              <a:rPr lang="en-US" altLang="ko-KR" sz="1400"/>
              <a:t>)</a:t>
            </a:r>
          </a:p>
          <a:p>
            <a:pPr marL="800100" lvl="1" indent="-342900">
              <a:buAutoNum type="arabicPeriod"/>
            </a:pPr>
            <a:r>
              <a:rPr lang="ko-KR" altLang="en-US" sz="1400"/>
              <a:t>이를 통해 얻은 것 </a:t>
            </a:r>
            <a:r>
              <a:rPr lang="en-US" altLang="ko-KR" sz="1400"/>
              <a:t>+ </a:t>
            </a:r>
            <a:r>
              <a:rPr lang="ko-KR" altLang="en-US" sz="1400"/>
              <a:t>앞으로 기대되는 방향성</a:t>
            </a:r>
            <a:endParaRPr lang="en-US" altLang="ko-KR" sz="1400"/>
          </a:p>
        </p:txBody>
      </p:sp>
      <p:sp>
        <p:nvSpPr>
          <p:cNvPr id="3" name="TextBox 2">
            <a:extLst>
              <a:ext uri="{FF2B5EF4-FFF2-40B4-BE49-F238E27FC236}">
                <a16:creationId xmlns:a16="http://schemas.microsoft.com/office/drawing/2014/main" id="{DA915FAA-287A-D15C-C60A-9F5302719501}"/>
              </a:ext>
            </a:extLst>
          </p:cNvPr>
          <p:cNvSpPr txBox="1"/>
          <p:nvPr/>
        </p:nvSpPr>
        <p:spPr>
          <a:xfrm>
            <a:off x="591953" y="1430747"/>
            <a:ext cx="11008094" cy="117019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200">
                <a:latin typeface="noto"/>
              </a:rPr>
              <a:t>옆으로 주로 빛이 방출되는 형태이기 때문에</a:t>
            </a:r>
            <a:r>
              <a:rPr lang="en-US" altLang="ko-KR" sz="1200">
                <a:latin typeface="noto"/>
              </a:rPr>
              <a:t>, </a:t>
            </a:r>
            <a:r>
              <a:rPr lang="ko-KR" altLang="en-US" sz="1200" err="1">
                <a:latin typeface="noto"/>
              </a:rPr>
              <a:t>방사판</a:t>
            </a:r>
            <a:r>
              <a:rPr lang="ko-KR" altLang="en-US" sz="1200">
                <a:latin typeface="noto"/>
              </a:rPr>
              <a:t> 등을 활용하여 빛을 </a:t>
            </a:r>
            <a:r>
              <a:rPr lang="en-US" altLang="ko-KR" sz="1200">
                <a:latin typeface="noto"/>
              </a:rPr>
              <a:t>top</a:t>
            </a:r>
            <a:r>
              <a:rPr lang="ko-KR" altLang="en-US" sz="1200">
                <a:latin typeface="noto"/>
              </a:rPr>
              <a:t>으로 진행시키거나 </a:t>
            </a:r>
            <a:r>
              <a:rPr lang="en-US" altLang="ko-KR" sz="1200">
                <a:latin typeface="noto"/>
              </a:rPr>
              <a:t>pyramid </a:t>
            </a:r>
            <a:r>
              <a:rPr lang="ko-KR" altLang="en-US" sz="1200">
                <a:latin typeface="noto"/>
              </a:rPr>
              <a:t>구조의 변형 등</a:t>
            </a:r>
            <a:r>
              <a:rPr lang="en-US" altLang="ko-KR" sz="1200">
                <a:latin typeface="noto"/>
              </a:rPr>
              <a:t>, </a:t>
            </a:r>
            <a:r>
              <a:rPr lang="ko-KR" altLang="en-US" sz="1200">
                <a:latin typeface="noto"/>
              </a:rPr>
              <a:t>빛이 모든 방향으로 방출될 수 있는 연구의 필요성도 커져야 한다</a:t>
            </a:r>
            <a:r>
              <a:rPr lang="en-US" altLang="ko-KR" sz="1200">
                <a:latin typeface="noto"/>
              </a:rPr>
              <a:t>.</a:t>
            </a:r>
          </a:p>
          <a:p>
            <a:pPr marL="285750" indent="-285750">
              <a:lnSpc>
                <a:spcPct val="150000"/>
              </a:lnSpc>
              <a:buFont typeface="Arial" panose="020B0604020202020204" pitchFamily="34" charset="0"/>
              <a:buChar char="•"/>
            </a:pPr>
            <a:r>
              <a:rPr lang="ko-KR" altLang="en-US" sz="1200">
                <a:latin typeface="noto"/>
              </a:rPr>
              <a:t>우리는 최적화된 </a:t>
            </a:r>
            <a:r>
              <a:rPr lang="en-US" altLang="ko-KR" sz="1200">
                <a:latin typeface="noto"/>
              </a:rPr>
              <a:t>core-shell nanorod LED</a:t>
            </a:r>
            <a:r>
              <a:rPr lang="ko-KR" altLang="en-US" sz="1200">
                <a:latin typeface="noto"/>
              </a:rPr>
              <a:t>가 기존 </a:t>
            </a:r>
            <a:r>
              <a:rPr lang="en-US" altLang="ko-KR" sz="1200">
                <a:latin typeface="noto"/>
              </a:rPr>
              <a:t>LED</a:t>
            </a:r>
            <a:r>
              <a:rPr lang="ko-KR" altLang="en-US" sz="1200">
                <a:latin typeface="noto"/>
              </a:rPr>
              <a:t>의 한계에서 벗어날 수 있는 새로운 길을 제시하고</a:t>
            </a:r>
            <a:r>
              <a:rPr lang="en-US" altLang="ko-KR" sz="1200">
                <a:latin typeface="noto"/>
              </a:rPr>
              <a:t>, </a:t>
            </a:r>
            <a:r>
              <a:rPr lang="ko-KR" altLang="en-US" sz="1200">
                <a:latin typeface="noto"/>
              </a:rPr>
              <a:t>현재 디스플레이 및 </a:t>
            </a:r>
            <a:r>
              <a:rPr lang="en-US" altLang="ko-KR" sz="1200">
                <a:latin typeface="noto"/>
              </a:rPr>
              <a:t>micro-LED </a:t>
            </a:r>
            <a:r>
              <a:rPr lang="ko-KR" altLang="en-US" sz="1200">
                <a:latin typeface="noto"/>
              </a:rPr>
              <a:t>시장에서 혁신적인 대안이 될 수 있다는 것을 기대한다</a:t>
            </a:r>
            <a:r>
              <a:rPr lang="en-US" altLang="ko-KR" sz="1200">
                <a:latin typeface="noto"/>
              </a:rPr>
              <a:t>.</a:t>
            </a:r>
          </a:p>
        </p:txBody>
      </p:sp>
      <p:sp>
        <p:nvSpPr>
          <p:cNvPr id="4" name="TextBox 3">
            <a:extLst>
              <a:ext uri="{FF2B5EF4-FFF2-40B4-BE49-F238E27FC236}">
                <a16:creationId xmlns:a16="http://schemas.microsoft.com/office/drawing/2014/main" id="{E02CFED9-053F-10AE-A837-03F373A22512}"/>
              </a:ext>
            </a:extLst>
          </p:cNvPr>
          <p:cNvSpPr txBox="1"/>
          <p:nvPr/>
        </p:nvSpPr>
        <p:spPr>
          <a:xfrm>
            <a:off x="591953" y="3275270"/>
            <a:ext cx="10866922" cy="167475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a:latin typeface="noto"/>
              </a:rPr>
              <a:t>Because the simulated core-shell nanorod LED emits the light towards the sidewall from our data, an advanced approach to propagate the light up and increase the LEE has been needed, such as the installation of a reflection board against the sidewall of nanorod structure or modification of the pyramid only.</a:t>
            </a:r>
          </a:p>
          <a:p>
            <a:pPr marL="285750" indent="-285750">
              <a:lnSpc>
                <a:spcPct val="150000"/>
              </a:lnSpc>
              <a:buFont typeface="Arial" panose="020B0604020202020204" pitchFamily="34" charset="0"/>
              <a:buChar char="•"/>
            </a:pPr>
            <a:r>
              <a:rPr lang="en-GB" altLang="ko-KR" sz="1400">
                <a:effectLst/>
                <a:latin typeface="Calibri" panose="020F0502020204030204" pitchFamily="34" charset="0"/>
                <a:ea typeface="맑은 고딕" panose="020B0503020000020004" pitchFamily="50" charset="-127"/>
                <a:cs typeface="Times New Roman" panose="02020603050405020304" pitchFamily="18" charset="0"/>
              </a:rPr>
              <a:t>We expect that the optimized core-shell nanorod LED present a new solution that overcome the limits of conventional LED and become an innovative technology on display and micro-LED market.</a:t>
            </a:r>
            <a:endParaRPr lang="en-US" altLang="ko-KR" sz="1400">
              <a:latin typeface="noto"/>
            </a:endParaRPr>
          </a:p>
        </p:txBody>
      </p:sp>
    </p:spTree>
    <p:extLst>
      <p:ext uri="{BB962C8B-B14F-4D97-AF65-F5344CB8AC3E}">
        <p14:creationId xmlns:p14="http://schemas.microsoft.com/office/powerpoint/2010/main" val="25932331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D7878A-A0A4-22BF-4AF8-9AC086C706F6}"/>
              </a:ext>
            </a:extLst>
          </p:cNvPr>
          <p:cNvSpPr txBox="1"/>
          <p:nvPr/>
        </p:nvSpPr>
        <p:spPr>
          <a:xfrm>
            <a:off x="274360" y="179709"/>
            <a:ext cx="9410218" cy="307777"/>
          </a:xfrm>
          <a:prstGeom prst="rect">
            <a:avLst/>
          </a:prstGeom>
          <a:noFill/>
        </p:spPr>
        <p:txBody>
          <a:bodyPr wrap="square" rtlCol="0">
            <a:spAutoFit/>
          </a:bodyPr>
          <a:lstStyle/>
          <a:p>
            <a:pPr marL="285750" indent="-285750">
              <a:buFont typeface="Arial" panose="020B0604020202020204" pitchFamily="34" charset="0"/>
              <a:buChar char="•"/>
            </a:pPr>
            <a:r>
              <a:rPr lang="en-US" altLang="ko-KR" sz="1400" b="1"/>
              <a:t>References</a:t>
            </a:r>
            <a:endParaRPr lang="en-US" altLang="ko-KR" sz="1400"/>
          </a:p>
        </p:txBody>
      </p:sp>
      <p:sp>
        <p:nvSpPr>
          <p:cNvPr id="3" name="TextBox 2">
            <a:extLst>
              <a:ext uri="{FF2B5EF4-FFF2-40B4-BE49-F238E27FC236}">
                <a16:creationId xmlns:a16="http://schemas.microsoft.com/office/drawing/2014/main" id="{C44EDB3C-BF34-F68A-105F-4DACDD7D11BC}"/>
              </a:ext>
            </a:extLst>
          </p:cNvPr>
          <p:cNvSpPr txBox="1"/>
          <p:nvPr/>
        </p:nvSpPr>
        <p:spPr>
          <a:xfrm>
            <a:off x="4469731" y="120402"/>
            <a:ext cx="3542097" cy="2031325"/>
          </a:xfrm>
          <a:prstGeom prst="rect">
            <a:avLst/>
          </a:prstGeom>
          <a:noFill/>
        </p:spPr>
        <p:txBody>
          <a:bodyPr wrap="square" rtlCol="0">
            <a:spAutoFit/>
          </a:bodyPr>
          <a:lstStyle/>
          <a:p>
            <a:r>
              <a:rPr lang="en-US" altLang="ko-KR" sz="1400"/>
              <a:t>[1] </a:t>
            </a:r>
            <a:r>
              <a:rPr lang="ko-KR" altLang="en-US" sz="1400"/>
              <a:t>류교수님</a:t>
            </a:r>
            <a:r>
              <a:rPr lang="en-US" altLang="ko-KR" sz="1400"/>
              <a:t>2 (nanorod</a:t>
            </a:r>
            <a:r>
              <a:rPr lang="ko-KR" altLang="en-US" sz="1400"/>
              <a:t>연구</a:t>
            </a:r>
            <a:r>
              <a:rPr lang="en-US" altLang="ko-KR" sz="1400"/>
              <a:t>)</a:t>
            </a:r>
          </a:p>
          <a:p>
            <a:r>
              <a:rPr lang="en-US" altLang="ko-KR" sz="1400"/>
              <a:t>[2] </a:t>
            </a:r>
            <a:r>
              <a:rPr lang="ko-KR" altLang="en-US" sz="1400" err="1"/>
              <a:t>루메리컬</a:t>
            </a:r>
            <a:r>
              <a:rPr lang="ko-KR" altLang="en-US" sz="1400"/>
              <a:t> 홈페이지 </a:t>
            </a:r>
            <a:r>
              <a:rPr lang="en-US" altLang="ko-KR" sz="1400"/>
              <a:t>(</a:t>
            </a:r>
            <a:r>
              <a:rPr lang="ko-KR" altLang="en-US" sz="1400"/>
              <a:t>계산식</a:t>
            </a:r>
            <a:r>
              <a:rPr lang="en-US" altLang="ko-KR" sz="1400"/>
              <a:t>)</a:t>
            </a:r>
          </a:p>
          <a:p>
            <a:r>
              <a:rPr lang="en-US" altLang="ko-KR" sz="1400"/>
              <a:t>[3] </a:t>
            </a:r>
            <a:r>
              <a:rPr lang="ko-KR" altLang="en-US" sz="1400"/>
              <a:t>논문</a:t>
            </a:r>
            <a:r>
              <a:rPr lang="en-US" altLang="ko-KR" sz="1400"/>
              <a:t>7 (</a:t>
            </a:r>
            <a:r>
              <a:rPr lang="ko-KR" altLang="en-US" sz="1400"/>
              <a:t>구조</a:t>
            </a:r>
            <a:r>
              <a:rPr lang="en-US" altLang="ko-KR" sz="1400"/>
              <a:t>)</a:t>
            </a:r>
          </a:p>
          <a:p>
            <a:r>
              <a:rPr lang="en-US" altLang="ko-KR" sz="1400"/>
              <a:t>[4] </a:t>
            </a:r>
            <a:r>
              <a:rPr lang="ko-KR" altLang="en-US" sz="1400"/>
              <a:t>논문</a:t>
            </a:r>
            <a:r>
              <a:rPr lang="en-US" altLang="ko-KR" sz="1400"/>
              <a:t>8 (</a:t>
            </a:r>
            <a:r>
              <a:rPr lang="ko-KR" altLang="en-US" sz="1400"/>
              <a:t>구조</a:t>
            </a:r>
            <a:r>
              <a:rPr lang="en-US" altLang="ko-KR" sz="1400"/>
              <a:t>)</a:t>
            </a:r>
          </a:p>
          <a:p>
            <a:r>
              <a:rPr lang="en-US" altLang="ko-KR" sz="1400"/>
              <a:t>[5] </a:t>
            </a:r>
            <a:r>
              <a:rPr lang="en-US" altLang="ko-KR" sz="1400" err="1"/>
              <a:t>GaN</a:t>
            </a:r>
            <a:r>
              <a:rPr lang="ko-KR" altLang="en-US" sz="1400"/>
              <a:t>굴절률 </a:t>
            </a:r>
            <a:r>
              <a:rPr lang="en-US" altLang="ko-KR" sz="1400"/>
              <a:t>(</a:t>
            </a:r>
            <a:r>
              <a:rPr lang="ko-KR" altLang="en-US" sz="1400"/>
              <a:t>굴절률</a:t>
            </a:r>
            <a:r>
              <a:rPr lang="en-US" altLang="ko-KR" sz="1400"/>
              <a:t>)</a:t>
            </a:r>
          </a:p>
          <a:p>
            <a:r>
              <a:rPr lang="en-US" altLang="ko-KR" sz="1400"/>
              <a:t>[6] LED</a:t>
            </a:r>
            <a:r>
              <a:rPr lang="ko-KR" altLang="en-US" sz="1400"/>
              <a:t>교재 </a:t>
            </a:r>
            <a:r>
              <a:rPr lang="en-US" altLang="ko-KR" sz="1400"/>
              <a:t>(</a:t>
            </a:r>
            <a:r>
              <a:rPr lang="ko-KR" altLang="en-US" sz="1400"/>
              <a:t>굴절률</a:t>
            </a:r>
            <a:r>
              <a:rPr lang="en-US" altLang="ko-KR" sz="1400"/>
              <a:t>)</a:t>
            </a:r>
          </a:p>
          <a:p>
            <a:r>
              <a:rPr lang="en-US" altLang="ko-KR" sz="1400"/>
              <a:t>[7] </a:t>
            </a:r>
            <a:r>
              <a:rPr lang="en-US" altLang="ko-KR" sz="1400" err="1"/>
              <a:t>InGaN</a:t>
            </a:r>
            <a:r>
              <a:rPr lang="ko-KR" altLang="en-US" sz="1400"/>
              <a:t> 굴절률</a:t>
            </a:r>
            <a:r>
              <a:rPr lang="en-US" altLang="ko-KR" sz="1400"/>
              <a:t>-</a:t>
            </a:r>
            <a:r>
              <a:rPr lang="ko-KR" altLang="en-US" sz="1400"/>
              <a:t>에너지 </a:t>
            </a:r>
            <a:r>
              <a:rPr lang="en-US" altLang="ko-KR" sz="1400"/>
              <a:t>(</a:t>
            </a:r>
            <a:r>
              <a:rPr lang="ko-KR" altLang="en-US" sz="1400"/>
              <a:t>굴절률</a:t>
            </a:r>
            <a:r>
              <a:rPr lang="en-US" altLang="ko-KR" sz="1400"/>
              <a:t>)</a:t>
            </a:r>
          </a:p>
          <a:p>
            <a:r>
              <a:rPr lang="en-US" altLang="ko-KR" sz="1400"/>
              <a:t>[8] 4 (WGM)</a:t>
            </a:r>
          </a:p>
          <a:p>
            <a:r>
              <a:rPr lang="en-US" altLang="ko-KR" sz="1400"/>
              <a:t>[9] 1 (WGM)</a:t>
            </a:r>
          </a:p>
        </p:txBody>
      </p:sp>
      <p:sp>
        <p:nvSpPr>
          <p:cNvPr id="9" name="TextBox 8">
            <a:extLst>
              <a:ext uri="{FF2B5EF4-FFF2-40B4-BE49-F238E27FC236}">
                <a16:creationId xmlns:a16="http://schemas.microsoft.com/office/drawing/2014/main" id="{60AF342E-E80D-12D3-84EF-10BC36EA8989}"/>
              </a:ext>
            </a:extLst>
          </p:cNvPr>
          <p:cNvSpPr txBox="1"/>
          <p:nvPr/>
        </p:nvSpPr>
        <p:spPr>
          <a:xfrm>
            <a:off x="931243" y="2802291"/>
            <a:ext cx="10619072" cy="3046988"/>
          </a:xfrm>
          <a:prstGeom prst="rect">
            <a:avLst/>
          </a:prstGeom>
          <a:noFill/>
        </p:spPr>
        <p:txBody>
          <a:bodyPr wrap="square">
            <a:spAutoFit/>
          </a:bodyPr>
          <a:lstStyle/>
          <a:p>
            <a:r>
              <a:rPr lang="en-US" altLang="ko-KR" sz="1200">
                <a:effectLst/>
              </a:rPr>
              <a:t> </a:t>
            </a:r>
          </a:p>
          <a:p>
            <a:pPr marL="228600" indent="-228600">
              <a:buAutoNum type="arabicPeriod"/>
            </a:pPr>
            <a:r>
              <a:rPr lang="en-US" altLang="ko-KR" sz="1200">
                <a:effectLst/>
              </a:rPr>
              <a:t>H. Y. Ryu, J. </a:t>
            </a:r>
            <a:r>
              <a:rPr lang="en-US" altLang="ko-KR" sz="1200" err="1">
                <a:effectLst/>
              </a:rPr>
              <a:t>Pyo</a:t>
            </a:r>
            <a:r>
              <a:rPr lang="en-US" altLang="ko-KR" sz="1200">
                <a:effectLst/>
              </a:rPr>
              <a:t>, and H. Y. Ryu, "Light extraction efficiency of </a:t>
            </a:r>
            <a:r>
              <a:rPr lang="en-US" altLang="ko-KR" sz="1200" err="1">
                <a:effectLst/>
              </a:rPr>
              <a:t>gan</a:t>
            </a:r>
            <a:r>
              <a:rPr lang="en-US" altLang="ko-KR" sz="1200">
                <a:effectLst/>
              </a:rPr>
              <a:t>-based micro-scale light-emitting diodes investigated using finite-difference time-domain simulation," IEEE Photonics J. </a:t>
            </a:r>
            <a:r>
              <a:rPr lang="en-US" altLang="ko-KR" sz="1200" b="1">
                <a:effectLst/>
              </a:rPr>
              <a:t>12</a:t>
            </a:r>
            <a:r>
              <a:rPr lang="en-US" altLang="ko-KR" sz="1200">
                <a:effectLst/>
              </a:rPr>
              <a:t>, 1–10 (2020).</a:t>
            </a:r>
          </a:p>
          <a:p>
            <a:pPr marL="228600" indent="-228600">
              <a:buAutoNum type="arabicPeriod"/>
            </a:pPr>
            <a:r>
              <a:rPr lang="en-US" altLang="ko-KR" sz="1200">
                <a:effectLst/>
              </a:rPr>
              <a:t>FDTD.  Vancouver,  BC,  Canada:  </a:t>
            </a:r>
            <a:r>
              <a:rPr lang="en-US" altLang="ko-KR" sz="1200" err="1">
                <a:effectLst/>
              </a:rPr>
              <a:t>Lumerical</a:t>
            </a:r>
            <a:r>
              <a:rPr lang="en-US" altLang="ko-KR" sz="1200">
                <a:effectLst/>
              </a:rPr>
              <a:t>  Inc.,  2019.  [Online].  Available:  http://www.lumerical.com/products/fdtd/</a:t>
            </a:r>
          </a:p>
          <a:p>
            <a:pPr marL="228600" indent="-228600">
              <a:buAutoNum type="arabicPeriod"/>
            </a:pPr>
            <a:r>
              <a:rPr lang="en-US" altLang="ko-KR" sz="1200">
                <a:effectLst/>
              </a:rPr>
              <a:t>X. Wang, S. Li, M. S. Mohajerani, J. </a:t>
            </a:r>
            <a:r>
              <a:rPr lang="en-US" altLang="ko-KR" sz="1200" err="1">
                <a:effectLst/>
              </a:rPr>
              <a:t>Ledig</a:t>
            </a:r>
            <a:r>
              <a:rPr lang="en-US" altLang="ko-KR" sz="1200">
                <a:effectLst/>
              </a:rPr>
              <a:t>, H. H. </a:t>
            </a:r>
            <a:r>
              <a:rPr lang="en-US" altLang="ko-KR" sz="1200" err="1">
                <a:effectLst/>
              </a:rPr>
              <a:t>Wehmann</a:t>
            </a:r>
            <a:r>
              <a:rPr lang="en-US" altLang="ko-KR" sz="1200">
                <a:effectLst/>
              </a:rPr>
              <a:t>, M. Mandl, M. </a:t>
            </a:r>
            <a:r>
              <a:rPr lang="en-US" altLang="ko-KR" sz="1200" err="1">
                <a:effectLst/>
              </a:rPr>
              <a:t>Strassburg</a:t>
            </a:r>
            <a:r>
              <a:rPr lang="en-US" altLang="ko-KR" sz="1200">
                <a:effectLst/>
              </a:rPr>
              <a:t>, U. </a:t>
            </a:r>
            <a:r>
              <a:rPr lang="en-US" altLang="ko-KR" sz="1200" err="1">
                <a:effectLst/>
              </a:rPr>
              <a:t>Steegmüller</a:t>
            </a:r>
            <a:r>
              <a:rPr lang="en-US" altLang="ko-KR" sz="1200">
                <a:effectLst/>
              </a:rPr>
              <a:t>, U. Jahn, J. </a:t>
            </a:r>
            <a:r>
              <a:rPr lang="en-US" altLang="ko-KR" sz="1200" err="1">
                <a:effectLst/>
              </a:rPr>
              <a:t>Lähnemann</a:t>
            </a:r>
            <a:r>
              <a:rPr lang="en-US" altLang="ko-KR" sz="1200">
                <a:effectLst/>
              </a:rPr>
              <a:t>, H. </a:t>
            </a:r>
            <a:r>
              <a:rPr lang="en-US" altLang="ko-KR" sz="1200" err="1">
                <a:effectLst/>
              </a:rPr>
              <a:t>Riechert</a:t>
            </a:r>
            <a:r>
              <a:rPr lang="en-US" altLang="ko-KR" sz="1200">
                <a:effectLst/>
              </a:rPr>
              <a:t>, I. Griffiths, D. </a:t>
            </a:r>
            <a:r>
              <a:rPr lang="en-US" altLang="ko-KR" sz="1200" err="1">
                <a:effectLst/>
              </a:rPr>
              <a:t>Cherns</a:t>
            </a:r>
            <a:r>
              <a:rPr lang="en-US" altLang="ko-KR" sz="1200">
                <a:effectLst/>
              </a:rPr>
              <a:t>, and A. </a:t>
            </a:r>
            <a:r>
              <a:rPr lang="en-US" altLang="ko-KR" sz="1200" err="1">
                <a:effectLst/>
              </a:rPr>
              <a:t>Waag</a:t>
            </a:r>
            <a:r>
              <a:rPr lang="en-US" altLang="ko-KR" sz="1200">
                <a:effectLst/>
              </a:rPr>
              <a:t>, "Continuous-flow MOVPE of Ga-polar </a:t>
            </a:r>
            <a:r>
              <a:rPr lang="en-US" altLang="ko-KR" sz="1200" err="1">
                <a:effectLst/>
              </a:rPr>
              <a:t>GaN</a:t>
            </a:r>
            <a:r>
              <a:rPr lang="en-US" altLang="ko-KR" sz="1200">
                <a:effectLst/>
              </a:rPr>
              <a:t> column arrays and core-shell LED structures," </a:t>
            </a:r>
            <a:r>
              <a:rPr lang="en-US" altLang="ko-KR" sz="1200" err="1">
                <a:effectLst/>
              </a:rPr>
              <a:t>Cryst</a:t>
            </a:r>
            <a:r>
              <a:rPr lang="en-US" altLang="ko-KR" sz="1200">
                <a:effectLst/>
              </a:rPr>
              <a:t>. Growth Des. </a:t>
            </a:r>
            <a:r>
              <a:rPr lang="en-US" altLang="ko-KR" sz="1200" b="1">
                <a:effectLst/>
              </a:rPr>
              <a:t>13</a:t>
            </a:r>
            <a:r>
              <a:rPr lang="en-US" altLang="ko-KR" sz="1200">
                <a:effectLst/>
              </a:rPr>
              <a:t>, 3475–3480 (2013).</a:t>
            </a:r>
          </a:p>
          <a:p>
            <a:pPr marL="228600" indent="-228600">
              <a:buAutoNum type="arabicPeriod"/>
            </a:pPr>
            <a:r>
              <a:rPr lang="en-US" altLang="ko-KR" sz="1200">
                <a:effectLst/>
              </a:rPr>
              <a:t>J. R. Riley, S. </a:t>
            </a:r>
            <a:r>
              <a:rPr lang="en-US" altLang="ko-KR" sz="1200" err="1">
                <a:effectLst/>
              </a:rPr>
              <a:t>Padalkar</a:t>
            </a:r>
            <a:r>
              <a:rPr lang="en-US" altLang="ko-KR" sz="1200">
                <a:effectLst/>
              </a:rPr>
              <a:t>, Q. Li, P. Lu, D. D. </a:t>
            </a:r>
            <a:r>
              <a:rPr lang="en-US" altLang="ko-KR" sz="1200" err="1">
                <a:effectLst/>
              </a:rPr>
              <a:t>Koleske</a:t>
            </a:r>
            <a:r>
              <a:rPr lang="en-US" altLang="ko-KR" sz="1200">
                <a:effectLst/>
              </a:rPr>
              <a:t>, J. J. </a:t>
            </a:r>
            <a:r>
              <a:rPr lang="en-US" altLang="ko-KR" sz="1200" err="1">
                <a:effectLst/>
              </a:rPr>
              <a:t>Wierer</a:t>
            </a:r>
            <a:r>
              <a:rPr lang="en-US" altLang="ko-KR" sz="1200">
                <a:effectLst/>
              </a:rPr>
              <a:t>, G. T. Wang, and L. J. </a:t>
            </a:r>
            <a:r>
              <a:rPr lang="en-US" altLang="ko-KR" sz="1200" err="1">
                <a:effectLst/>
              </a:rPr>
              <a:t>Lauhon</a:t>
            </a:r>
            <a:r>
              <a:rPr lang="en-US" altLang="ko-KR" sz="1200">
                <a:effectLst/>
              </a:rPr>
              <a:t>, "Three-dimensional mapping of quantum wells in a </a:t>
            </a:r>
            <a:r>
              <a:rPr lang="en-US" altLang="ko-KR" sz="1200" err="1">
                <a:effectLst/>
              </a:rPr>
              <a:t>GaN</a:t>
            </a:r>
            <a:r>
              <a:rPr lang="en-US" altLang="ko-KR" sz="1200">
                <a:effectLst/>
              </a:rPr>
              <a:t>/</a:t>
            </a:r>
            <a:r>
              <a:rPr lang="en-US" altLang="ko-KR" sz="1200" err="1">
                <a:effectLst/>
              </a:rPr>
              <a:t>InGaN</a:t>
            </a:r>
            <a:r>
              <a:rPr lang="en-US" altLang="ko-KR" sz="1200">
                <a:effectLst/>
              </a:rPr>
              <a:t> core-shell nanowire light-emitting diode array," Nano Lett. </a:t>
            </a:r>
            <a:r>
              <a:rPr lang="en-US" altLang="ko-KR" sz="1200" b="1">
                <a:effectLst/>
              </a:rPr>
              <a:t>13</a:t>
            </a:r>
            <a:r>
              <a:rPr lang="en-US" altLang="ko-KR" sz="1200">
                <a:effectLst/>
              </a:rPr>
              <a:t>, 4317–4325 (2013).</a:t>
            </a:r>
          </a:p>
          <a:p>
            <a:pPr marL="228600" indent="-228600">
              <a:buAutoNum type="arabicPeriod"/>
            </a:pPr>
            <a:r>
              <a:rPr lang="en-US" altLang="ko-KR" sz="1200">
                <a:effectLst/>
              </a:rPr>
              <a:t>S. Adachi, </a:t>
            </a:r>
            <a:r>
              <a:rPr lang="en-US" altLang="ko-KR" sz="1200" i="1">
                <a:effectLst/>
              </a:rPr>
              <a:t>Optical Constants of Crystalline and Amorphous Semiconductors</a:t>
            </a:r>
            <a:r>
              <a:rPr lang="en-US" altLang="ko-KR" sz="1200">
                <a:effectLst/>
              </a:rPr>
              <a:t> (1999).</a:t>
            </a:r>
          </a:p>
          <a:p>
            <a:pPr marL="228600" indent="-228600">
              <a:buAutoNum type="arabicPeriod"/>
            </a:pPr>
            <a:r>
              <a:rPr lang="en-US" altLang="ko-KR" sz="1200"/>
              <a:t>E. Fred Schubert, Light-Emitting Diodes (2nd ed.).</a:t>
            </a:r>
          </a:p>
          <a:p>
            <a:pPr marL="228600" indent="-228600">
              <a:buAutoNum type="arabicPeriod"/>
            </a:pPr>
            <a:r>
              <a:rPr lang="en-US" altLang="ko-KR" sz="1200">
                <a:effectLst/>
              </a:rPr>
              <a:t>S. A. </a:t>
            </a:r>
            <a:r>
              <a:rPr lang="en-US" altLang="ko-KR" sz="1200" err="1">
                <a:effectLst/>
              </a:rPr>
              <a:t>Kazazis</a:t>
            </a:r>
            <a:r>
              <a:rPr lang="en-US" altLang="ko-KR" sz="1200">
                <a:effectLst/>
              </a:rPr>
              <a:t>, E. </a:t>
            </a:r>
            <a:r>
              <a:rPr lang="en-US" altLang="ko-KR" sz="1200" err="1">
                <a:effectLst/>
              </a:rPr>
              <a:t>Papadomanolaki</a:t>
            </a:r>
            <a:r>
              <a:rPr lang="en-US" altLang="ko-KR" sz="1200">
                <a:effectLst/>
              </a:rPr>
              <a:t>, and E. Iliopoulos, "Polarization-engineered </a:t>
            </a:r>
            <a:r>
              <a:rPr lang="en-US" altLang="ko-KR" sz="1200" err="1">
                <a:effectLst/>
              </a:rPr>
              <a:t>InGaN</a:t>
            </a:r>
            <a:r>
              <a:rPr lang="en-US" altLang="ko-KR" sz="1200">
                <a:effectLst/>
              </a:rPr>
              <a:t>/</a:t>
            </a:r>
            <a:r>
              <a:rPr lang="en-US" altLang="ko-KR" sz="1200" err="1">
                <a:effectLst/>
              </a:rPr>
              <a:t>GaN</a:t>
            </a:r>
            <a:r>
              <a:rPr lang="en-US" altLang="ko-KR" sz="1200">
                <a:effectLst/>
              </a:rPr>
              <a:t> solar cells: Realistic expectations for single heterojunctions," IEEE J. Photovoltaics </a:t>
            </a:r>
            <a:r>
              <a:rPr lang="en-US" altLang="ko-KR" sz="1200" b="1">
                <a:effectLst/>
              </a:rPr>
              <a:t>8</a:t>
            </a:r>
            <a:r>
              <a:rPr lang="en-US" altLang="ko-KR" sz="1200">
                <a:effectLst/>
              </a:rPr>
              <a:t>, 118–124 (2018).</a:t>
            </a:r>
          </a:p>
          <a:p>
            <a:pPr marL="228600" indent="-228600">
              <a:buFontTx/>
              <a:buAutoNum type="arabicPeriod"/>
            </a:pPr>
            <a:r>
              <a:rPr lang="en-US" altLang="ko-KR" sz="1200">
                <a:effectLst/>
              </a:rPr>
              <a:t>Z. Wang and B. </a:t>
            </a:r>
            <a:r>
              <a:rPr lang="en-US" altLang="ko-KR" sz="1200" err="1">
                <a:effectLst/>
              </a:rPr>
              <a:t>Nabet</a:t>
            </a:r>
            <a:r>
              <a:rPr lang="en-US" altLang="ko-KR" sz="1200">
                <a:effectLst/>
              </a:rPr>
              <a:t>, "Nanowire Optoelectronics," </a:t>
            </a:r>
            <a:r>
              <a:rPr lang="en-US" altLang="ko-KR" sz="1200" err="1">
                <a:effectLst/>
              </a:rPr>
              <a:t>Nanophotonics</a:t>
            </a:r>
            <a:r>
              <a:rPr lang="en-US" altLang="ko-KR" sz="1200">
                <a:effectLst/>
              </a:rPr>
              <a:t> </a:t>
            </a:r>
            <a:r>
              <a:rPr lang="en-US" altLang="ko-KR" sz="1200" b="1">
                <a:effectLst/>
              </a:rPr>
              <a:t>4</a:t>
            </a:r>
            <a:r>
              <a:rPr lang="en-US" altLang="ko-KR" sz="1200">
                <a:effectLst/>
              </a:rPr>
              <a:t>, 491–502 (2015).</a:t>
            </a:r>
            <a:endParaRPr lang="en-US" altLang="ko-KR" sz="1200"/>
          </a:p>
          <a:p>
            <a:pPr marL="228600" indent="-228600">
              <a:buAutoNum type="arabicPeriod"/>
            </a:pPr>
            <a:r>
              <a:rPr lang="en-US" altLang="ko-KR" sz="1200">
                <a:effectLst/>
              </a:rPr>
              <a:t>M. Jiang, J. Li, C. Xu, S. Wang, C. Shan, B. Xuan, Y. Ning, and D. Shen, "Graphene induced high-Q hybridized plasmonic whispering gallery mode microcavities," Opt. Express </a:t>
            </a:r>
            <a:r>
              <a:rPr lang="en-US" altLang="ko-KR" sz="1200" b="1">
                <a:effectLst/>
              </a:rPr>
              <a:t>22</a:t>
            </a:r>
            <a:r>
              <a:rPr lang="en-US" altLang="ko-KR" sz="1200">
                <a:effectLst/>
              </a:rPr>
              <a:t>, 23836 (2014).</a:t>
            </a:r>
            <a:endParaRPr lang="en-US" altLang="ko-KR" sz="1200"/>
          </a:p>
        </p:txBody>
      </p:sp>
      <p:sp>
        <p:nvSpPr>
          <p:cNvPr id="10" name="TextBox 9">
            <a:extLst>
              <a:ext uri="{FF2B5EF4-FFF2-40B4-BE49-F238E27FC236}">
                <a16:creationId xmlns:a16="http://schemas.microsoft.com/office/drawing/2014/main" id="{7E9229E1-8FCD-DAFA-EF96-4316B1F8FA70}"/>
              </a:ext>
            </a:extLst>
          </p:cNvPr>
          <p:cNvSpPr txBox="1"/>
          <p:nvPr/>
        </p:nvSpPr>
        <p:spPr>
          <a:xfrm>
            <a:off x="-35291" y="766733"/>
            <a:ext cx="3493970" cy="369332"/>
          </a:xfrm>
          <a:prstGeom prst="rect">
            <a:avLst/>
          </a:prstGeom>
          <a:noFill/>
        </p:spPr>
        <p:txBody>
          <a:bodyPr wrap="square" rtlCol="0">
            <a:spAutoFit/>
          </a:bodyPr>
          <a:lstStyle/>
          <a:p>
            <a:pPr marL="285750" indent="-285750" algn="ctr">
              <a:buFont typeface="Wingdings" panose="05000000000000000000" pitchFamily="2" charset="2"/>
              <a:buChar char="ü"/>
            </a:pPr>
            <a:r>
              <a:rPr lang="en-US" altLang="ko-KR" b="1">
                <a:solidFill>
                  <a:srgbClr val="FF0000"/>
                </a:solidFill>
              </a:rPr>
              <a:t>ref </a:t>
            </a:r>
            <a:r>
              <a:rPr lang="ko-KR" altLang="en-US" b="1">
                <a:solidFill>
                  <a:srgbClr val="FF0000"/>
                </a:solidFill>
              </a:rPr>
              <a:t>속</a:t>
            </a:r>
            <a:r>
              <a:rPr lang="en-US" altLang="ko-KR" b="1">
                <a:solidFill>
                  <a:srgbClr val="FF0000"/>
                </a:solidFill>
              </a:rPr>
              <a:t> ref </a:t>
            </a:r>
            <a:r>
              <a:rPr lang="ko-KR" altLang="en-US" b="1">
                <a:solidFill>
                  <a:srgbClr val="FF0000"/>
                </a:solidFill>
              </a:rPr>
              <a:t>추가</a:t>
            </a:r>
          </a:p>
        </p:txBody>
      </p:sp>
    </p:spTree>
    <p:extLst>
      <p:ext uri="{BB962C8B-B14F-4D97-AF65-F5344CB8AC3E}">
        <p14:creationId xmlns:p14="http://schemas.microsoft.com/office/powerpoint/2010/main" val="23429602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DC3F2289-54C2-43D3-AC21-E7535F695317}"/>
              </a:ext>
            </a:extLst>
          </p:cNvPr>
          <p:cNvSpPr/>
          <p:nvPr/>
        </p:nvSpPr>
        <p:spPr>
          <a:xfrm>
            <a:off x="2952747" y="1911984"/>
            <a:ext cx="3143251" cy="603917"/>
          </a:xfrm>
          <a:prstGeom prst="rect">
            <a:avLst/>
          </a:prstGeom>
          <a:solidFill>
            <a:schemeClr val="accent4">
              <a:lumMod val="20000"/>
              <a:lumOff val="80000"/>
            </a:schemeClr>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85A9F29C-B9A4-4F11-A297-4CCC833598E0}"/>
              </a:ext>
            </a:extLst>
          </p:cNvPr>
          <p:cNvSpPr/>
          <p:nvPr/>
        </p:nvSpPr>
        <p:spPr>
          <a:xfrm>
            <a:off x="6095998" y="1911984"/>
            <a:ext cx="3171827" cy="603917"/>
          </a:xfrm>
          <a:prstGeom prst="rect">
            <a:avLst/>
          </a:prstGeom>
          <a:solidFill>
            <a:schemeClr val="accent4">
              <a:lumMod val="20000"/>
              <a:lumOff val="80000"/>
            </a:schemeClr>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BAC40CCC-B78E-41AF-8A46-288EE18F0415}"/>
              </a:ext>
            </a:extLst>
          </p:cNvPr>
          <p:cNvSpPr/>
          <p:nvPr/>
        </p:nvSpPr>
        <p:spPr>
          <a:xfrm>
            <a:off x="6095999" y="2515902"/>
            <a:ext cx="3171827" cy="3644656"/>
          </a:xfrm>
          <a:prstGeom prst="rect">
            <a:avLst/>
          </a:prstGeom>
          <a:solidFill>
            <a:schemeClr val="accent4">
              <a:lumMod val="20000"/>
              <a:lumOff val="80000"/>
            </a:schemeClr>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nSpc>
                <a:spcPct val="150000"/>
              </a:lnSpc>
              <a:buFont typeface="Arial" panose="020B0604020202020204" pitchFamily="34" charset="0"/>
              <a:buChar char="•"/>
            </a:pPr>
            <a:r>
              <a:rPr lang="ko-KR" altLang="en-US" sz="1600" b="1">
                <a:solidFill>
                  <a:schemeClr val="tx1"/>
                </a:solidFill>
              </a:rPr>
              <a:t>두께 변화</a:t>
            </a:r>
            <a:endParaRPr lang="en-US" altLang="ko-KR" sz="1600" b="1">
              <a:solidFill>
                <a:schemeClr val="tx1"/>
              </a:solidFill>
            </a:endParaRPr>
          </a:p>
          <a:p>
            <a:pPr marL="285750" indent="-285750">
              <a:lnSpc>
                <a:spcPct val="150000"/>
              </a:lnSpc>
              <a:buFontTx/>
              <a:buChar char="-"/>
            </a:pPr>
            <a:r>
              <a:rPr lang="en-US" altLang="ko-KR" sz="1600" b="1">
                <a:solidFill>
                  <a:schemeClr val="tx1"/>
                </a:solidFill>
              </a:rPr>
              <a:t>n-</a:t>
            </a:r>
            <a:r>
              <a:rPr lang="en-US" altLang="ko-KR" sz="1600" b="1" err="1">
                <a:solidFill>
                  <a:schemeClr val="tx1"/>
                </a:solidFill>
              </a:rPr>
              <a:t>GaN</a:t>
            </a:r>
            <a:endParaRPr lang="en-US" altLang="ko-KR" sz="1600" b="1">
              <a:solidFill>
                <a:schemeClr val="tx1"/>
              </a:solidFill>
            </a:endParaRPr>
          </a:p>
          <a:p>
            <a:pPr marL="285750" indent="-285750">
              <a:lnSpc>
                <a:spcPct val="150000"/>
              </a:lnSpc>
              <a:buFontTx/>
              <a:buChar char="-"/>
            </a:pPr>
            <a:r>
              <a:rPr lang="en-US" altLang="ko-KR" sz="1600" b="1">
                <a:solidFill>
                  <a:schemeClr val="tx1"/>
                </a:solidFill>
              </a:rPr>
              <a:t>p-</a:t>
            </a:r>
            <a:r>
              <a:rPr lang="en-US" altLang="ko-KR" sz="1600" b="1" err="1">
                <a:solidFill>
                  <a:schemeClr val="tx1"/>
                </a:solidFill>
              </a:rPr>
              <a:t>GaN</a:t>
            </a:r>
            <a:endParaRPr lang="en-US" altLang="ko-KR" sz="1600" b="1">
              <a:solidFill>
                <a:schemeClr val="tx1"/>
              </a:solidFill>
            </a:endParaRPr>
          </a:p>
          <a:p>
            <a:pPr marL="285750" indent="-285750">
              <a:lnSpc>
                <a:spcPct val="150000"/>
              </a:lnSpc>
              <a:buFontTx/>
              <a:buChar char="-"/>
            </a:pPr>
            <a:endParaRPr lang="en-US" altLang="ko-KR" sz="1600" b="1">
              <a:solidFill>
                <a:schemeClr val="tx1"/>
              </a:solidFill>
            </a:endParaRPr>
          </a:p>
          <a:p>
            <a:pPr marL="285750" indent="-285750">
              <a:lnSpc>
                <a:spcPct val="150000"/>
              </a:lnSpc>
              <a:buFont typeface="Arial" panose="020B0604020202020204" pitchFamily="34" charset="0"/>
              <a:buChar char="•"/>
            </a:pPr>
            <a:r>
              <a:rPr lang="ko-KR" altLang="en-US" sz="1600" b="1">
                <a:solidFill>
                  <a:schemeClr val="tx1"/>
                </a:solidFill>
              </a:rPr>
              <a:t>높이 변화</a:t>
            </a:r>
            <a:endParaRPr lang="en-US" altLang="ko-KR" sz="1600" b="1">
              <a:solidFill>
                <a:schemeClr val="tx1"/>
              </a:solidFill>
            </a:endParaRPr>
          </a:p>
          <a:p>
            <a:pPr marL="285750" indent="-285750">
              <a:lnSpc>
                <a:spcPct val="150000"/>
              </a:lnSpc>
              <a:buFontTx/>
              <a:buChar char="-"/>
            </a:pPr>
            <a:r>
              <a:rPr lang="en-US" altLang="ko-KR" sz="1600" b="1">
                <a:solidFill>
                  <a:schemeClr val="tx1"/>
                </a:solidFill>
              </a:rPr>
              <a:t>Sidewall</a:t>
            </a:r>
          </a:p>
          <a:p>
            <a:pPr marL="285750" indent="-285750">
              <a:lnSpc>
                <a:spcPct val="150000"/>
              </a:lnSpc>
              <a:buFontTx/>
              <a:buChar char="-"/>
            </a:pPr>
            <a:r>
              <a:rPr lang="en-US" altLang="ko-KR" sz="1600" b="1" strike="sngStrike">
                <a:solidFill>
                  <a:schemeClr val="tx1"/>
                </a:solidFill>
              </a:rPr>
              <a:t>pyramid</a:t>
            </a:r>
            <a:endParaRPr lang="ko-KR" altLang="en-US" sz="1600" b="1" strike="sngStrike">
              <a:solidFill>
                <a:schemeClr val="tx1"/>
              </a:solidFill>
            </a:endParaRPr>
          </a:p>
        </p:txBody>
      </p:sp>
      <p:sp>
        <p:nvSpPr>
          <p:cNvPr id="7" name="직사각형 6">
            <a:extLst>
              <a:ext uri="{FF2B5EF4-FFF2-40B4-BE49-F238E27FC236}">
                <a16:creationId xmlns:a16="http://schemas.microsoft.com/office/drawing/2014/main" id="{240F43CC-D4A9-4EE6-9FE2-447246A0ADEC}"/>
              </a:ext>
            </a:extLst>
          </p:cNvPr>
          <p:cNvSpPr/>
          <p:nvPr/>
        </p:nvSpPr>
        <p:spPr>
          <a:xfrm>
            <a:off x="2952748" y="2515902"/>
            <a:ext cx="3143252" cy="3644656"/>
          </a:xfrm>
          <a:prstGeom prst="rect">
            <a:avLst/>
          </a:prstGeom>
          <a:solidFill>
            <a:schemeClr val="accent4">
              <a:lumMod val="20000"/>
              <a:lumOff val="80000"/>
            </a:schemeClr>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nSpc>
                <a:spcPct val="150000"/>
              </a:lnSpc>
              <a:buFont typeface="Arial" panose="020B0604020202020204" pitchFamily="34" charset="0"/>
              <a:buChar char="•"/>
            </a:pPr>
            <a:r>
              <a:rPr lang="en-US" altLang="ko-KR" sz="1600" b="1">
                <a:solidFill>
                  <a:schemeClr val="tx1"/>
                </a:solidFill>
              </a:rPr>
              <a:t>Sidewall </a:t>
            </a:r>
            <a:r>
              <a:rPr lang="ko-KR" altLang="en-US" sz="1600" b="1">
                <a:solidFill>
                  <a:schemeClr val="tx1"/>
                </a:solidFill>
              </a:rPr>
              <a:t>방출</a:t>
            </a:r>
            <a:endParaRPr lang="en-US" altLang="ko-KR" sz="1600" b="1">
              <a:solidFill>
                <a:schemeClr val="tx1"/>
              </a:solidFill>
            </a:endParaRPr>
          </a:p>
          <a:p>
            <a:pPr marL="285750" indent="-285750">
              <a:lnSpc>
                <a:spcPct val="150000"/>
              </a:lnSpc>
              <a:buFontTx/>
              <a:buChar char="-"/>
            </a:pPr>
            <a:r>
              <a:rPr lang="en-US" altLang="ko-KR" sz="1600" b="1">
                <a:solidFill>
                  <a:schemeClr val="tx1"/>
                </a:solidFill>
              </a:rPr>
              <a:t>X</a:t>
            </a:r>
            <a:r>
              <a:rPr lang="ko-KR" altLang="en-US" sz="1600" b="1">
                <a:solidFill>
                  <a:schemeClr val="tx1"/>
                </a:solidFill>
              </a:rPr>
              <a:t>변화</a:t>
            </a:r>
            <a:endParaRPr lang="en-US" altLang="ko-KR" sz="1600" b="1">
              <a:solidFill>
                <a:schemeClr val="tx1"/>
              </a:solidFill>
            </a:endParaRPr>
          </a:p>
          <a:p>
            <a:pPr marL="285750" indent="-285750">
              <a:lnSpc>
                <a:spcPct val="150000"/>
              </a:lnSpc>
              <a:buFontTx/>
              <a:buChar char="-"/>
            </a:pPr>
            <a:r>
              <a:rPr lang="en-US" altLang="ko-KR" sz="1600" b="1">
                <a:solidFill>
                  <a:schemeClr val="tx1"/>
                </a:solidFill>
              </a:rPr>
              <a:t>Z</a:t>
            </a:r>
            <a:r>
              <a:rPr lang="ko-KR" altLang="en-US" sz="1600" b="1">
                <a:solidFill>
                  <a:schemeClr val="tx1"/>
                </a:solidFill>
              </a:rPr>
              <a:t>변화</a:t>
            </a:r>
            <a:endParaRPr lang="en-US" altLang="ko-KR" sz="1600" b="1">
              <a:solidFill>
                <a:schemeClr val="tx1"/>
              </a:solidFill>
            </a:endParaRPr>
          </a:p>
          <a:p>
            <a:pPr marL="285750" indent="-285750">
              <a:lnSpc>
                <a:spcPct val="150000"/>
              </a:lnSpc>
              <a:buFontTx/>
              <a:buChar char="-"/>
            </a:pPr>
            <a:endParaRPr lang="en-US" altLang="ko-KR" sz="1600" b="1">
              <a:solidFill>
                <a:schemeClr val="tx1"/>
              </a:solidFill>
            </a:endParaRPr>
          </a:p>
          <a:p>
            <a:pPr marL="285750" indent="-285750">
              <a:lnSpc>
                <a:spcPct val="150000"/>
              </a:lnSpc>
              <a:buFont typeface="Arial" panose="020B0604020202020204" pitchFamily="34" charset="0"/>
              <a:buChar char="•"/>
            </a:pPr>
            <a:r>
              <a:rPr lang="en-US" altLang="ko-KR" sz="1600" b="1">
                <a:solidFill>
                  <a:schemeClr val="tx1"/>
                </a:solidFill>
              </a:rPr>
              <a:t>Pyramid </a:t>
            </a:r>
            <a:r>
              <a:rPr lang="ko-KR" altLang="en-US" sz="1600" b="1">
                <a:solidFill>
                  <a:schemeClr val="tx1"/>
                </a:solidFill>
              </a:rPr>
              <a:t>방출</a:t>
            </a:r>
            <a:endParaRPr lang="en-US" altLang="ko-KR" sz="1600" b="1">
              <a:solidFill>
                <a:schemeClr val="tx1"/>
              </a:solidFill>
            </a:endParaRPr>
          </a:p>
          <a:p>
            <a:pPr marL="285750" indent="-285750">
              <a:lnSpc>
                <a:spcPct val="150000"/>
              </a:lnSpc>
              <a:buFontTx/>
              <a:buChar char="-"/>
            </a:pPr>
            <a:r>
              <a:rPr lang="en-US" altLang="ko-KR" sz="1600" b="1">
                <a:solidFill>
                  <a:schemeClr val="tx1"/>
                </a:solidFill>
              </a:rPr>
              <a:t>X</a:t>
            </a:r>
            <a:r>
              <a:rPr lang="ko-KR" altLang="en-US" sz="1600" b="1">
                <a:solidFill>
                  <a:schemeClr val="tx1"/>
                </a:solidFill>
              </a:rPr>
              <a:t>변화</a:t>
            </a:r>
            <a:endParaRPr lang="en-US" altLang="ko-KR" sz="1600" b="1">
              <a:solidFill>
                <a:schemeClr val="tx1"/>
              </a:solidFill>
            </a:endParaRPr>
          </a:p>
          <a:p>
            <a:pPr marL="285750" indent="-285750">
              <a:lnSpc>
                <a:spcPct val="150000"/>
              </a:lnSpc>
              <a:buFontTx/>
              <a:buChar char="-"/>
            </a:pPr>
            <a:r>
              <a:rPr lang="en-US" altLang="ko-KR" sz="1600" b="1">
                <a:solidFill>
                  <a:schemeClr val="tx1"/>
                </a:solidFill>
              </a:rPr>
              <a:t>Z</a:t>
            </a:r>
            <a:r>
              <a:rPr lang="ko-KR" altLang="en-US" sz="1600" b="1">
                <a:solidFill>
                  <a:schemeClr val="tx1"/>
                </a:solidFill>
              </a:rPr>
              <a:t>변화</a:t>
            </a:r>
            <a:endParaRPr lang="en-US" altLang="ko-KR" sz="1600" b="1">
              <a:solidFill>
                <a:schemeClr val="tx1"/>
              </a:solidFill>
            </a:endParaRPr>
          </a:p>
          <a:p>
            <a:pPr marL="285750" indent="-285750">
              <a:lnSpc>
                <a:spcPct val="150000"/>
              </a:lnSpc>
              <a:buFontTx/>
              <a:buChar char="-"/>
            </a:pPr>
            <a:endParaRPr lang="en-US" altLang="ko-KR" sz="1600" b="1">
              <a:solidFill>
                <a:schemeClr val="tx1"/>
              </a:solidFill>
            </a:endParaRPr>
          </a:p>
          <a:p>
            <a:pPr>
              <a:lnSpc>
                <a:spcPct val="150000"/>
              </a:lnSpc>
            </a:pPr>
            <a:r>
              <a:rPr lang="en-US" altLang="ko-KR" sz="1600" b="1">
                <a:solidFill>
                  <a:schemeClr val="tx1"/>
                </a:solidFill>
                <a:latin typeface="+mn-ea"/>
              </a:rPr>
              <a:t>-&gt;</a:t>
            </a:r>
            <a:r>
              <a:rPr lang="en-US" altLang="ko-KR" sz="1600" b="1">
                <a:solidFill>
                  <a:schemeClr val="tx1"/>
                </a:solidFill>
              </a:rPr>
              <a:t> </a:t>
            </a:r>
            <a:r>
              <a:rPr lang="ko-KR" altLang="en-US" sz="1600" b="1">
                <a:solidFill>
                  <a:schemeClr val="tx1"/>
                </a:solidFill>
              </a:rPr>
              <a:t>각각의 </a:t>
            </a:r>
            <a:r>
              <a:rPr lang="en-US" altLang="ko-KR" sz="1600" b="1">
                <a:solidFill>
                  <a:schemeClr val="tx1"/>
                </a:solidFill>
              </a:rPr>
              <a:t>dipole</a:t>
            </a:r>
            <a:r>
              <a:rPr lang="ko-KR" altLang="en-US" sz="1600" b="1">
                <a:solidFill>
                  <a:schemeClr val="tx1"/>
                </a:solidFill>
              </a:rPr>
              <a:t>별로</a:t>
            </a:r>
            <a:endParaRPr lang="en-US" altLang="ko-KR" sz="1600" b="1">
              <a:solidFill>
                <a:schemeClr val="tx1"/>
              </a:solidFill>
            </a:endParaRPr>
          </a:p>
        </p:txBody>
      </p:sp>
      <p:sp>
        <p:nvSpPr>
          <p:cNvPr id="2" name="제목 1">
            <a:extLst>
              <a:ext uri="{FF2B5EF4-FFF2-40B4-BE49-F238E27FC236}">
                <a16:creationId xmlns:a16="http://schemas.microsoft.com/office/drawing/2014/main" id="{C5D06646-C7A8-4225-B778-8FE4F45A412A}"/>
              </a:ext>
            </a:extLst>
          </p:cNvPr>
          <p:cNvSpPr>
            <a:spLocks noGrp="1"/>
          </p:cNvSpPr>
          <p:nvPr>
            <p:ph type="title"/>
          </p:nvPr>
        </p:nvSpPr>
        <p:spPr/>
        <p:txBody>
          <a:bodyPr>
            <a:normAutofit/>
          </a:bodyPr>
          <a:lstStyle/>
          <a:p>
            <a:r>
              <a:rPr lang="en-US" altLang="ko-KR" sz="3600" b="1">
                <a:latin typeface="새굴림" panose="02030600000101010101" pitchFamily="18" charset="-127"/>
                <a:ea typeface="새굴림" panose="02030600000101010101" pitchFamily="18" charset="-127"/>
              </a:rPr>
              <a:t>Plan</a:t>
            </a:r>
            <a:endParaRPr lang="ko-KR" altLang="en-US" sz="3600" b="1">
              <a:latin typeface="새굴림" panose="02030600000101010101" pitchFamily="18" charset="-127"/>
              <a:ea typeface="새굴림" panose="02030600000101010101" pitchFamily="18" charset="-127"/>
            </a:endParaRPr>
          </a:p>
        </p:txBody>
      </p:sp>
      <p:sp>
        <p:nvSpPr>
          <p:cNvPr id="3" name="슬라이드 번호 개체 틀 2">
            <a:extLst>
              <a:ext uri="{FF2B5EF4-FFF2-40B4-BE49-F238E27FC236}">
                <a16:creationId xmlns:a16="http://schemas.microsoft.com/office/drawing/2014/main" id="{78AD702C-2D22-4A11-9254-B47FEF7F4B62}"/>
              </a:ext>
            </a:extLst>
          </p:cNvPr>
          <p:cNvSpPr>
            <a:spLocks noGrp="1"/>
          </p:cNvSpPr>
          <p:nvPr>
            <p:ph type="sldNum" sz="quarter" idx="12"/>
          </p:nvPr>
        </p:nvSpPr>
        <p:spPr/>
        <p:txBody>
          <a:bodyPr/>
          <a:lstStyle/>
          <a:p>
            <a:fld id="{C842FD61-56B5-4934-9505-8134CC6E5DF4}" type="slidenum">
              <a:rPr lang="ko-KR" altLang="en-US" smtClean="0"/>
              <a:t>59</a:t>
            </a:fld>
            <a:endParaRPr lang="ko-KR" altLang="en-US"/>
          </a:p>
        </p:txBody>
      </p:sp>
      <p:sp>
        <p:nvSpPr>
          <p:cNvPr id="5" name="화살표: 갈매기형 수장 4">
            <a:extLst>
              <a:ext uri="{FF2B5EF4-FFF2-40B4-BE49-F238E27FC236}">
                <a16:creationId xmlns:a16="http://schemas.microsoft.com/office/drawing/2014/main" id="{2204CA65-AAA0-4483-A397-969F2213BB54}"/>
              </a:ext>
            </a:extLst>
          </p:cNvPr>
          <p:cNvSpPr/>
          <p:nvPr/>
        </p:nvSpPr>
        <p:spPr>
          <a:xfrm>
            <a:off x="2952745" y="1981160"/>
            <a:ext cx="3143255" cy="478393"/>
          </a:xfrm>
          <a:prstGeom prst="chevron">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a:solidFill>
                  <a:srgbClr val="FF0000"/>
                </a:solidFill>
              </a:rPr>
              <a:t>LEE</a:t>
            </a:r>
            <a:r>
              <a:rPr lang="ko-KR" altLang="en-US" sz="1600" b="1">
                <a:solidFill>
                  <a:srgbClr val="FF0000"/>
                </a:solidFill>
              </a:rPr>
              <a:t> 그래프 분석</a:t>
            </a:r>
          </a:p>
        </p:txBody>
      </p:sp>
      <p:sp>
        <p:nvSpPr>
          <p:cNvPr id="6" name="화살표: 갈매기형 수장 5">
            <a:extLst>
              <a:ext uri="{FF2B5EF4-FFF2-40B4-BE49-F238E27FC236}">
                <a16:creationId xmlns:a16="http://schemas.microsoft.com/office/drawing/2014/main" id="{D5DBC90B-832C-4DD0-A58E-728A214D2C42}"/>
              </a:ext>
            </a:extLst>
          </p:cNvPr>
          <p:cNvSpPr/>
          <p:nvPr/>
        </p:nvSpPr>
        <p:spPr>
          <a:xfrm>
            <a:off x="6124575" y="1981159"/>
            <a:ext cx="3143252" cy="478393"/>
          </a:xfrm>
          <a:prstGeom prst="chevron">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a:solidFill>
                  <a:schemeClr val="tx1"/>
                </a:solidFill>
              </a:rPr>
              <a:t>최적의 구조 찾기</a:t>
            </a:r>
          </a:p>
        </p:txBody>
      </p:sp>
    </p:spTree>
    <p:extLst>
      <p:ext uri="{BB962C8B-B14F-4D97-AF65-F5344CB8AC3E}">
        <p14:creationId xmlns:p14="http://schemas.microsoft.com/office/powerpoint/2010/main" val="3605675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E9C97ACF-BA4E-D2BA-563A-0B898685D9ED}"/>
              </a:ext>
            </a:extLst>
          </p:cNvPr>
          <p:cNvSpPr txBox="1"/>
          <p:nvPr/>
        </p:nvSpPr>
        <p:spPr>
          <a:xfrm>
            <a:off x="508535" y="664523"/>
            <a:ext cx="10866922" cy="4494179"/>
          </a:xfrm>
          <a:prstGeom prst="rect">
            <a:avLst/>
          </a:prstGeom>
          <a:noFill/>
        </p:spPr>
        <p:txBody>
          <a:bodyPr wrap="square" rtlCol="0">
            <a:spAutoFit/>
          </a:bodyPr>
          <a:lstStyle/>
          <a:p>
            <a:pPr>
              <a:lnSpc>
                <a:spcPct val="150000"/>
              </a:lnSpc>
            </a:pPr>
            <a:r>
              <a:rPr lang="en-US" altLang="ko-KR" sz="1200">
                <a:latin typeface="noto"/>
              </a:rPr>
              <a:t>LCD, OLED</a:t>
            </a:r>
            <a:r>
              <a:rPr lang="ko-KR" altLang="en-US" sz="1200">
                <a:latin typeface="noto"/>
              </a:rPr>
              <a:t> 등의 디스플레이 기술에 비해 낮은 소비전력과 긴 수명</a:t>
            </a:r>
            <a:r>
              <a:rPr lang="en-US" altLang="ko-KR" sz="1200">
                <a:latin typeface="noto"/>
              </a:rPr>
              <a:t>, </a:t>
            </a:r>
            <a:r>
              <a:rPr lang="ko-KR" altLang="en-US" sz="1200">
                <a:latin typeface="noto"/>
              </a:rPr>
              <a:t>빠른 응답속도를 지닌 </a:t>
            </a:r>
            <a:r>
              <a:rPr lang="en-US" altLang="ko-KR" sz="1200">
                <a:latin typeface="noto"/>
              </a:rPr>
              <a:t>Inorganic micro led</a:t>
            </a:r>
            <a:r>
              <a:rPr lang="ko-KR" altLang="en-US" sz="1200">
                <a:latin typeface="noto"/>
              </a:rPr>
              <a:t>가 차세대 디스플레이 핵심 광원으로 요구되고 있다 </a:t>
            </a:r>
            <a:r>
              <a:rPr lang="en-US" altLang="ko-KR" sz="1200">
                <a:latin typeface="noto"/>
              </a:rPr>
              <a:t>[ref]. </a:t>
            </a:r>
            <a:r>
              <a:rPr lang="ko-KR" altLang="en-US" sz="1200">
                <a:latin typeface="noto"/>
              </a:rPr>
              <a:t>현재</a:t>
            </a:r>
            <a:r>
              <a:rPr lang="en-US" altLang="ko-KR" sz="1200">
                <a:latin typeface="noto"/>
              </a:rPr>
              <a:t>, AR, VR </a:t>
            </a:r>
            <a:r>
              <a:rPr lang="ko-KR" altLang="en-US" sz="1200">
                <a:latin typeface="noto"/>
              </a:rPr>
              <a:t>등의 차세대 디스플레이 기술에서는 고해상도가 요구됨에 따라 </a:t>
            </a:r>
            <a:r>
              <a:rPr lang="en-US" altLang="ko-KR" sz="1200">
                <a:latin typeface="noto"/>
              </a:rPr>
              <a:t>LED </a:t>
            </a:r>
            <a:r>
              <a:rPr lang="ko-KR" altLang="en-US" sz="1200">
                <a:latin typeface="noto"/>
              </a:rPr>
              <a:t>사이즈를 작게 하는 연구가 진행되고 있고</a:t>
            </a:r>
            <a:r>
              <a:rPr lang="en-US" altLang="ko-KR" sz="1200">
                <a:latin typeface="noto"/>
              </a:rPr>
              <a:t>, </a:t>
            </a:r>
            <a:r>
              <a:rPr lang="ko-KR" altLang="en-US" sz="1200">
                <a:latin typeface="noto"/>
              </a:rPr>
              <a:t>나노 </a:t>
            </a:r>
            <a:r>
              <a:rPr lang="en-US" altLang="ko-KR" sz="1200">
                <a:latin typeface="noto"/>
              </a:rPr>
              <a:t>LED</a:t>
            </a:r>
            <a:r>
              <a:rPr lang="ko-KR" altLang="en-US" sz="1200">
                <a:latin typeface="noto"/>
              </a:rPr>
              <a:t>에 대한 관심이 지속적으로 증가하고 있다 </a:t>
            </a:r>
            <a:r>
              <a:rPr lang="en-US" altLang="ko-KR" sz="1200">
                <a:latin typeface="noto"/>
              </a:rPr>
              <a:t>[ref]. </a:t>
            </a:r>
            <a:r>
              <a:rPr lang="ko-KR" altLang="en-US" sz="1200">
                <a:solidFill>
                  <a:schemeClr val="accent6"/>
                </a:solidFill>
                <a:latin typeface="noto"/>
              </a:rPr>
              <a:t>이러한 크기의 변화에도 좋은 효율을 가지는 것이 중요하며</a:t>
            </a:r>
            <a:r>
              <a:rPr lang="en-US" altLang="ko-KR" sz="1200">
                <a:solidFill>
                  <a:schemeClr val="accent6"/>
                </a:solidFill>
                <a:latin typeface="noto"/>
              </a:rPr>
              <a:t>, R,G,B</a:t>
            </a:r>
            <a:r>
              <a:rPr lang="ko-KR" altLang="en-US" sz="1200">
                <a:solidFill>
                  <a:schemeClr val="accent6"/>
                </a:solidFill>
                <a:latin typeface="noto"/>
              </a:rPr>
              <a:t>를 포함한 모든 색의 </a:t>
            </a:r>
            <a:r>
              <a:rPr lang="en-US" altLang="ko-KR" sz="1200">
                <a:solidFill>
                  <a:schemeClr val="accent6"/>
                </a:solidFill>
                <a:latin typeface="noto"/>
              </a:rPr>
              <a:t>micro LED</a:t>
            </a:r>
            <a:r>
              <a:rPr lang="ko-KR" altLang="en-US" sz="1200">
                <a:solidFill>
                  <a:schemeClr val="accent6"/>
                </a:solidFill>
                <a:latin typeface="noto"/>
              </a:rPr>
              <a:t>에 해당한다</a:t>
            </a:r>
            <a:r>
              <a:rPr lang="en-US" altLang="ko-KR" sz="1200">
                <a:solidFill>
                  <a:schemeClr val="accent6"/>
                </a:solidFill>
                <a:latin typeface="noto"/>
              </a:rPr>
              <a:t>. </a:t>
            </a:r>
            <a:r>
              <a:rPr lang="ko-KR" altLang="en-US" sz="1200">
                <a:solidFill>
                  <a:schemeClr val="accent6"/>
                </a:solidFill>
                <a:latin typeface="noto"/>
              </a:rPr>
              <a:t>특히</a:t>
            </a:r>
            <a:r>
              <a:rPr lang="en-US" altLang="ko-KR" sz="1200">
                <a:solidFill>
                  <a:schemeClr val="accent6"/>
                </a:solidFill>
                <a:latin typeface="noto"/>
              </a:rPr>
              <a:t>, 1990</a:t>
            </a:r>
            <a:r>
              <a:rPr lang="ko-KR" altLang="en-US" sz="1200">
                <a:solidFill>
                  <a:schemeClr val="accent6"/>
                </a:solidFill>
                <a:latin typeface="noto"/>
              </a:rPr>
              <a:t>년에 </a:t>
            </a:r>
            <a:r>
              <a:rPr lang="en-US" altLang="ko-KR" sz="1200" err="1">
                <a:solidFill>
                  <a:schemeClr val="accent6"/>
                </a:solidFill>
                <a:latin typeface="noto"/>
              </a:rPr>
              <a:t>GaN</a:t>
            </a:r>
            <a:r>
              <a:rPr lang="en-US" altLang="ko-KR" sz="1200">
                <a:solidFill>
                  <a:schemeClr val="accent6"/>
                </a:solidFill>
                <a:latin typeface="noto"/>
              </a:rPr>
              <a:t> </a:t>
            </a:r>
            <a:r>
              <a:rPr lang="ko-KR" altLang="en-US" sz="1200">
                <a:solidFill>
                  <a:schemeClr val="accent6"/>
                </a:solidFill>
                <a:latin typeface="noto"/>
              </a:rPr>
              <a:t>청색 </a:t>
            </a:r>
            <a:r>
              <a:rPr lang="en-US" altLang="ko-KR" sz="1200">
                <a:solidFill>
                  <a:schemeClr val="accent6"/>
                </a:solidFill>
                <a:latin typeface="noto"/>
              </a:rPr>
              <a:t>LED</a:t>
            </a:r>
            <a:r>
              <a:rPr lang="ko-KR" altLang="en-US" sz="1200">
                <a:solidFill>
                  <a:schemeClr val="accent6"/>
                </a:solidFill>
                <a:latin typeface="noto"/>
              </a:rPr>
              <a:t>가 세상에 알려지고 난 이후로</a:t>
            </a:r>
            <a:r>
              <a:rPr lang="en-US" altLang="ko-KR" sz="1200">
                <a:solidFill>
                  <a:schemeClr val="accent6"/>
                </a:solidFill>
                <a:latin typeface="noto"/>
              </a:rPr>
              <a:t>, </a:t>
            </a:r>
            <a:r>
              <a:rPr lang="en-US" altLang="ko-KR" sz="1200" err="1">
                <a:solidFill>
                  <a:schemeClr val="accent6"/>
                </a:solidFill>
                <a:latin typeface="noto"/>
              </a:rPr>
              <a:t>GaN</a:t>
            </a:r>
            <a:r>
              <a:rPr lang="en-US" altLang="ko-KR" sz="1200">
                <a:solidFill>
                  <a:schemeClr val="accent6"/>
                </a:solidFill>
                <a:latin typeface="noto"/>
              </a:rPr>
              <a:t> LED</a:t>
            </a:r>
            <a:r>
              <a:rPr lang="ko-KR" altLang="en-US" sz="1200">
                <a:solidFill>
                  <a:schemeClr val="accent6"/>
                </a:solidFill>
                <a:latin typeface="noto"/>
              </a:rPr>
              <a:t>는 많은 발전과 활용이 계속되고 있다</a:t>
            </a:r>
            <a:r>
              <a:rPr lang="en-US" altLang="ko-KR" sz="1200">
                <a:solidFill>
                  <a:schemeClr val="accent6"/>
                </a:solidFill>
                <a:latin typeface="noto"/>
              </a:rPr>
              <a:t>. </a:t>
            </a:r>
            <a:r>
              <a:rPr lang="ko-KR" altLang="en-US" sz="1200">
                <a:solidFill>
                  <a:schemeClr val="accent6"/>
                </a:solidFill>
                <a:latin typeface="noto"/>
              </a:rPr>
              <a:t>하지만 기존의 </a:t>
            </a:r>
            <a:r>
              <a:rPr lang="en-US" altLang="ko-KR" sz="1200" err="1">
                <a:solidFill>
                  <a:schemeClr val="accent6"/>
                </a:solidFill>
                <a:latin typeface="noto"/>
              </a:rPr>
              <a:t>GaN</a:t>
            </a:r>
            <a:r>
              <a:rPr lang="en-US" altLang="ko-KR" sz="1200">
                <a:solidFill>
                  <a:schemeClr val="accent6"/>
                </a:solidFill>
                <a:latin typeface="noto"/>
              </a:rPr>
              <a:t> LED</a:t>
            </a:r>
            <a:r>
              <a:rPr lang="ko-KR" altLang="en-US" sz="1200">
                <a:solidFill>
                  <a:schemeClr val="accent6"/>
                </a:solidFill>
                <a:latin typeface="noto"/>
              </a:rPr>
              <a:t>는 기판과 </a:t>
            </a:r>
            <a:r>
              <a:rPr lang="en-US" altLang="ko-KR" sz="1200" err="1">
                <a:solidFill>
                  <a:schemeClr val="accent6"/>
                </a:solidFill>
                <a:latin typeface="noto"/>
              </a:rPr>
              <a:t>GaN</a:t>
            </a:r>
            <a:r>
              <a:rPr lang="en-US" altLang="ko-KR" sz="1200">
                <a:solidFill>
                  <a:schemeClr val="accent6"/>
                </a:solidFill>
                <a:latin typeface="noto"/>
              </a:rPr>
              <a:t> </a:t>
            </a:r>
            <a:r>
              <a:rPr lang="ko-KR" altLang="en-US" sz="1200">
                <a:solidFill>
                  <a:schemeClr val="accent6"/>
                </a:solidFill>
                <a:latin typeface="noto"/>
              </a:rPr>
              <a:t>사이 격자 불일치로 인해 발생한 </a:t>
            </a:r>
            <a:r>
              <a:rPr lang="en-US" altLang="ko-KR" sz="1200">
                <a:solidFill>
                  <a:schemeClr val="accent6"/>
                </a:solidFill>
                <a:latin typeface="noto"/>
              </a:rPr>
              <a:t>Threading dislocation</a:t>
            </a:r>
            <a:r>
              <a:rPr lang="ko-KR" altLang="en-US" sz="1200">
                <a:solidFill>
                  <a:schemeClr val="accent6"/>
                </a:solidFill>
                <a:latin typeface="noto"/>
              </a:rPr>
              <a:t>과</a:t>
            </a:r>
            <a:r>
              <a:rPr lang="en-US" altLang="ko-KR" sz="1200">
                <a:latin typeface="noto"/>
              </a:rPr>
              <a:t> MQW</a:t>
            </a:r>
            <a:r>
              <a:rPr lang="ko-KR" altLang="en-US" sz="1200">
                <a:latin typeface="noto"/>
              </a:rPr>
              <a:t>에서 발생하는 </a:t>
            </a:r>
            <a:r>
              <a:rPr lang="en-US" altLang="ko-KR" sz="1200">
                <a:latin typeface="noto"/>
              </a:rPr>
              <a:t>QCSE</a:t>
            </a:r>
            <a:r>
              <a:rPr lang="ko-KR" altLang="en-US" sz="1200">
                <a:latin typeface="noto"/>
              </a:rPr>
              <a:t>로 인해 효율이 감소하게 된다 </a:t>
            </a:r>
            <a:r>
              <a:rPr lang="en-US" altLang="ko-KR" sz="1200">
                <a:latin typeface="noto"/>
              </a:rPr>
              <a:t>[ref]. QCSE</a:t>
            </a:r>
            <a:r>
              <a:rPr lang="ko-KR" altLang="en-US" sz="1200">
                <a:latin typeface="noto"/>
              </a:rPr>
              <a:t>는 </a:t>
            </a:r>
            <a:r>
              <a:rPr lang="ko-KR" altLang="en-US" sz="1200" err="1">
                <a:latin typeface="noto"/>
              </a:rPr>
              <a:t>벌크</a:t>
            </a:r>
            <a:r>
              <a:rPr lang="ko-KR" altLang="en-US" sz="1200">
                <a:latin typeface="noto"/>
              </a:rPr>
              <a:t> 영역에서 일어나는 </a:t>
            </a:r>
            <a:r>
              <a:rPr lang="en-US" altLang="ko-KR" sz="1200">
                <a:latin typeface="noto"/>
              </a:rPr>
              <a:t>Franz-</a:t>
            </a:r>
            <a:r>
              <a:rPr lang="en-US" altLang="ko-KR" sz="1200" err="1">
                <a:latin typeface="noto"/>
              </a:rPr>
              <a:t>Keldysh</a:t>
            </a:r>
            <a:r>
              <a:rPr lang="en-US" altLang="ko-KR" sz="1200">
                <a:latin typeface="noto"/>
              </a:rPr>
              <a:t> effect</a:t>
            </a:r>
            <a:r>
              <a:rPr lang="ko-KR" altLang="en-US" sz="1200">
                <a:latin typeface="noto"/>
              </a:rPr>
              <a:t>와 다르게</a:t>
            </a:r>
            <a:r>
              <a:rPr lang="en-US" altLang="ko-KR" sz="1200">
                <a:latin typeface="noto"/>
              </a:rPr>
              <a:t>,</a:t>
            </a:r>
            <a:r>
              <a:rPr lang="ko-KR" altLang="en-US" sz="1200">
                <a:latin typeface="noto"/>
              </a:rPr>
              <a:t> </a:t>
            </a:r>
            <a:r>
              <a:rPr lang="en-US" altLang="ko-KR" sz="1200">
                <a:latin typeface="noto"/>
              </a:rPr>
              <a:t>MQW</a:t>
            </a:r>
            <a:r>
              <a:rPr lang="ko-KR" altLang="en-US" sz="1200">
                <a:latin typeface="noto"/>
              </a:rPr>
              <a:t>에서 외부 혹은 내부 전기장에 의해 전자와 홀 에너지 레벨의 </a:t>
            </a:r>
            <a:r>
              <a:rPr lang="en-US" altLang="ko-KR" sz="1200">
                <a:latin typeface="noto"/>
              </a:rPr>
              <a:t>bending</a:t>
            </a:r>
            <a:r>
              <a:rPr lang="ko-KR" altLang="en-US" sz="1200">
                <a:latin typeface="noto"/>
              </a:rPr>
              <a:t>은 전자와 홀 파동함수를 공간적으로 분리시키고 전이 에너지 감소를 초래하며 결과적으로 </a:t>
            </a:r>
            <a:r>
              <a:rPr lang="en-US" altLang="ko-KR" sz="1200">
                <a:latin typeface="noto"/>
              </a:rPr>
              <a:t>red-shift</a:t>
            </a:r>
            <a:r>
              <a:rPr lang="ko-KR" altLang="en-US" sz="1200">
                <a:latin typeface="noto"/>
              </a:rPr>
              <a:t>를 일으킨다</a:t>
            </a:r>
            <a:r>
              <a:rPr lang="en-US" altLang="ko-KR" sz="1200">
                <a:latin typeface="noto"/>
              </a:rPr>
              <a:t>. </a:t>
            </a:r>
            <a:r>
              <a:rPr lang="ko-KR" altLang="en-US" sz="1200">
                <a:solidFill>
                  <a:srgbClr val="FF0000"/>
                </a:solidFill>
                <a:latin typeface="noto"/>
              </a:rPr>
              <a:t>하지만</a:t>
            </a:r>
            <a:r>
              <a:rPr lang="en-US" altLang="ko-KR" sz="1200">
                <a:solidFill>
                  <a:srgbClr val="FF0000"/>
                </a:solidFill>
                <a:latin typeface="noto"/>
              </a:rPr>
              <a:t>, </a:t>
            </a:r>
            <a:r>
              <a:rPr lang="en-US" altLang="ko-KR" sz="1200">
                <a:latin typeface="noto"/>
              </a:rPr>
              <a:t>core-shell nanorod </a:t>
            </a:r>
            <a:r>
              <a:rPr lang="ko-KR" altLang="en-US" sz="1200">
                <a:latin typeface="noto"/>
              </a:rPr>
              <a:t>구조는 </a:t>
            </a:r>
            <a:r>
              <a:rPr lang="en-US" altLang="ko-KR" sz="1200">
                <a:latin typeface="noto"/>
              </a:rPr>
              <a:t>c-plane </a:t>
            </a:r>
            <a:r>
              <a:rPr lang="ko-KR" altLang="en-US" sz="1200">
                <a:latin typeface="noto"/>
              </a:rPr>
              <a:t>방향 대신 </a:t>
            </a:r>
            <a:r>
              <a:rPr lang="en-US" altLang="ko-KR" sz="1200">
                <a:latin typeface="noto"/>
              </a:rPr>
              <a:t>non-polar</a:t>
            </a:r>
            <a:r>
              <a:rPr lang="ko-KR" altLang="en-US" sz="1200">
                <a:latin typeface="noto"/>
              </a:rPr>
              <a:t>나 </a:t>
            </a:r>
            <a:r>
              <a:rPr lang="en-US" altLang="ko-KR" sz="1200">
                <a:latin typeface="noto"/>
              </a:rPr>
              <a:t>semi-polar plane</a:t>
            </a:r>
            <a:r>
              <a:rPr lang="ko-KR" altLang="en-US" sz="1200">
                <a:latin typeface="noto"/>
              </a:rPr>
              <a:t>으로 성장하기 때문에 내부 </a:t>
            </a:r>
            <a:r>
              <a:rPr lang="en-US" altLang="ko-KR" sz="1200">
                <a:latin typeface="noto"/>
              </a:rPr>
              <a:t>polarization</a:t>
            </a:r>
            <a:r>
              <a:rPr lang="ko-KR" altLang="en-US" sz="1200">
                <a:latin typeface="noto"/>
              </a:rPr>
              <a:t> </a:t>
            </a:r>
            <a:r>
              <a:rPr lang="en-US" altLang="ko-KR" sz="1200">
                <a:latin typeface="noto"/>
              </a:rPr>
              <a:t>field</a:t>
            </a:r>
            <a:r>
              <a:rPr lang="ko-KR" altLang="en-US" sz="1200">
                <a:latin typeface="noto"/>
              </a:rPr>
              <a:t>이 감소하여  </a:t>
            </a:r>
            <a:r>
              <a:rPr lang="en-US" altLang="ko-KR" sz="1200">
                <a:latin typeface="noto"/>
              </a:rPr>
              <a:t>QCSE</a:t>
            </a:r>
            <a:r>
              <a:rPr lang="ko-KR" altLang="en-US" sz="1200">
                <a:latin typeface="noto"/>
              </a:rPr>
              <a:t>를 제한하고 효율을 높일 수 있다 </a:t>
            </a:r>
            <a:r>
              <a:rPr lang="en-US" altLang="ko-KR" sz="1200">
                <a:latin typeface="noto"/>
              </a:rPr>
              <a:t>[ref]. </a:t>
            </a:r>
            <a:r>
              <a:rPr lang="ko-KR" altLang="en-US" sz="1200">
                <a:latin typeface="noto"/>
              </a:rPr>
              <a:t>또한</a:t>
            </a:r>
            <a:r>
              <a:rPr lang="en-US" altLang="ko-KR" sz="1200">
                <a:latin typeface="noto"/>
              </a:rPr>
              <a:t>, </a:t>
            </a:r>
            <a:r>
              <a:rPr lang="ko-KR" altLang="en-US" sz="1200">
                <a:latin typeface="noto"/>
              </a:rPr>
              <a:t>이 구조를 통해</a:t>
            </a:r>
            <a:r>
              <a:rPr lang="en-US" altLang="ko-KR" sz="1200">
                <a:latin typeface="noto"/>
              </a:rPr>
              <a:t>,</a:t>
            </a:r>
            <a:r>
              <a:rPr lang="ko-KR" altLang="en-US" sz="1200">
                <a:latin typeface="noto"/>
              </a:rPr>
              <a:t> 높은 종횡비로 발광 표면적이 커지고</a:t>
            </a:r>
            <a:r>
              <a:rPr lang="en-US" altLang="ko-KR" sz="1200">
                <a:latin typeface="noto"/>
              </a:rPr>
              <a:t>, </a:t>
            </a:r>
            <a:r>
              <a:rPr lang="ko-KR" altLang="en-US" sz="1200">
                <a:latin typeface="noto"/>
              </a:rPr>
              <a:t>열</a:t>
            </a:r>
            <a:r>
              <a:rPr lang="en-US" altLang="ko-KR" sz="1200">
                <a:latin typeface="noto"/>
              </a:rPr>
              <a:t>,</a:t>
            </a:r>
            <a:r>
              <a:rPr lang="ko-KR" altLang="en-US" sz="1200">
                <a:latin typeface="noto"/>
              </a:rPr>
              <a:t>격자 불일치로 인한 </a:t>
            </a:r>
            <a:r>
              <a:rPr lang="en-US" altLang="ko-KR" sz="1200">
                <a:latin typeface="noto"/>
              </a:rPr>
              <a:t>dislocation</a:t>
            </a:r>
            <a:r>
              <a:rPr lang="ko-KR" altLang="en-US" sz="1200">
                <a:latin typeface="noto"/>
              </a:rPr>
              <a:t>이 감소하며</a:t>
            </a:r>
            <a:r>
              <a:rPr lang="en-US" altLang="ko-KR" sz="1200">
                <a:latin typeface="noto"/>
              </a:rPr>
              <a:t>, MQW</a:t>
            </a:r>
            <a:r>
              <a:rPr lang="ko-KR" altLang="en-US" sz="1200">
                <a:latin typeface="noto"/>
              </a:rPr>
              <a:t>에서 </a:t>
            </a:r>
            <a:r>
              <a:rPr lang="en-US" altLang="ko-KR" sz="1200" err="1">
                <a:latin typeface="noto"/>
              </a:rPr>
              <a:t>InGaN</a:t>
            </a:r>
            <a:r>
              <a:rPr lang="ko-KR" altLang="en-US" sz="1200">
                <a:latin typeface="noto"/>
              </a:rPr>
              <a:t>의 조성비에 따라</a:t>
            </a:r>
            <a:r>
              <a:rPr lang="en-US" altLang="ko-KR" sz="1200">
                <a:latin typeface="noto"/>
              </a:rPr>
              <a:t>, </a:t>
            </a:r>
            <a:r>
              <a:rPr lang="ko-KR" altLang="en-US" sz="1200">
                <a:latin typeface="noto"/>
              </a:rPr>
              <a:t>측면 </a:t>
            </a:r>
            <a:r>
              <a:rPr lang="en-US" altLang="ko-KR" sz="1200">
                <a:latin typeface="noto"/>
              </a:rPr>
              <a:t>– </a:t>
            </a:r>
            <a:r>
              <a:rPr lang="ko-KR" altLang="en-US" sz="1200">
                <a:latin typeface="noto"/>
              </a:rPr>
              <a:t>탑에서 넓은 스펙트럼의 파장이 방출되어 백색 </a:t>
            </a:r>
            <a:r>
              <a:rPr lang="en-US" altLang="ko-KR" sz="1200">
                <a:latin typeface="noto"/>
              </a:rPr>
              <a:t>LED</a:t>
            </a:r>
            <a:r>
              <a:rPr lang="ko-KR" altLang="en-US" sz="1200">
                <a:latin typeface="noto"/>
              </a:rPr>
              <a:t>도 구현할 수 있는 </a:t>
            </a:r>
            <a:r>
              <a:rPr lang="en-US" altLang="ko-KR" sz="1200">
                <a:latin typeface="noto"/>
              </a:rPr>
              <a:t>potential</a:t>
            </a:r>
            <a:r>
              <a:rPr lang="ko-KR" altLang="en-US" sz="1200">
                <a:latin typeface="noto"/>
              </a:rPr>
              <a:t>을 지니고 있다</a:t>
            </a:r>
            <a:r>
              <a:rPr lang="en-US" altLang="ko-KR" sz="1200">
                <a:latin typeface="noto"/>
              </a:rPr>
              <a:t>. </a:t>
            </a:r>
            <a:r>
              <a:rPr lang="ko-KR" altLang="en-US" sz="1200">
                <a:latin typeface="noto"/>
              </a:rPr>
              <a:t>이러한 장점들로 인해 결국 </a:t>
            </a:r>
            <a:r>
              <a:rPr lang="en-US" altLang="ko-KR" sz="1200">
                <a:latin typeface="noto"/>
              </a:rPr>
              <a:t>core-shell nanorod LED</a:t>
            </a:r>
            <a:r>
              <a:rPr lang="ko-KR" altLang="en-US" sz="1200">
                <a:latin typeface="noto"/>
              </a:rPr>
              <a:t>의 효율이 증가하고 이 효율은 주로 </a:t>
            </a:r>
            <a:r>
              <a:rPr lang="en-US" altLang="ko-KR" sz="1200">
                <a:latin typeface="noto"/>
              </a:rPr>
              <a:t>EQE</a:t>
            </a:r>
            <a:r>
              <a:rPr lang="ko-KR" altLang="en-US" sz="1200">
                <a:latin typeface="noto"/>
              </a:rPr>
              <a:t>로 판단된다</a:t>
            </a:r>
            <a:r>
              <a:rPr lang="en-US" altLang="ko-KR" sz="1200">
                <a:latin typeface="noto"/>
              </a:rPr>
              <a:t> . </a:t>
            </a:r>
            <a:r>
              <a:rPr lang="ko-KR" altLang="en-US" sz="1200">
                <a:latin typeface="noto"/>
              </a:rPr>
              <a:t>식</a:t>
            </a:r>
            <a:r>
              <a:rPr lang="en-US" altLang="ko-KR" sz="1200">
                <a:latin typeface="noto"/>
              </a:rPr>
              <a:t>(1)</a:t>
            </a:r>
            <a:r>
              <a:rPr lang="ko-KR" altLang="en-US" sz="1200">
                <a:latin typeface="noto"/>
              </a:rPr>
              <a:t>에 대해</a:t>
            </a:r>
            <a:r>
              <a:rPr lang="en-US" altLang="ko-KR" sz="1200">
                <a:latin typeface="noto"/>
              </a:rPr>
              <a:t>, EQE</a:t>
            </a:r>
            <a:r>
              <a:rPr lang="ko-KR" altLang="en-US" sz="1200">
                <a:latin typeface="noto"/>
              </a:rPr>
              <a:t>는 </a:t>
            </a:r>
            <a:r>
              <a:rPr lang="en-US" altLang="ko-KR" sz="1200">
                <a:latin typeface="noto"/>
              </a:rPr>
              <a:t>IQE</a:t>
            </a:r>
            <a:r>
              <a:rPr lang="ko-KR" altLang="en-US" sz="1200">
                <a:latin typeface="noto"/>
              </a:rPr>
              <a:t>와 </a:t>
            </a:r>
            <a:r>
              <a:rPr lang="en-US" altLang="ko-KR" sz="1200">
                <a:latin typeface="noto"/>
              </a:rPr>
              <a:t>EQE</a:t>
            </a:r>
            <a:r>
              <a:rPr lang="ko-KR" altLang="en-US" sz="1200">
                <a:latin typeface="noto"/>
              </a:rPr>
              <a:t>의 곱으로 나타나는데</a:t>
            </a:r>
            <a:r>
              <a:rPr lang="en-US" altLang="ko-KR" sz="1200">
                <a:latin typeface="noto"/>
              </a:rPr>
              <a:t>,</a:t>
            </a:r>
            <a:r>
              <a:rPr lang="ko-KR" altLang="en-US" sz="1200">
                <a:latin typeface="noto"/>
              </a:rPr>
              <a:t> </a:t>
            </a:r>
            <a:r>
              <a:rPr lang="en-US" altLang="ko-KR" sz="1200">
                <a:latin typeface="noto"/>
              </a:rPr>
              <a:t>IQE</a:t>
            </a:r>
            <a:r>
              <a:rPr lang="ko-KR" altLang="en-US" sz="1200">
                <a:latin typeface="noto"/>
              </a:rPr>
              <a:t>는 </a:t>
            </a:r>
            <a:r>
              <a:rPr lang="ko-KR" altLang="en-US" sz="1200" err="1">
                <a:latin typeface="noto"/>
              </a:rPr>
              <a:t>내부양자효율이며</a:t>
            </a:r>
            <a:r>
              <a:rPr lang="en-US" altLang="ko-KR" sz="1200">
                <a:latin typeface="noto"/>
              </a:rPr>
              <a:t>, LEE</a:t>
            </a:r>
            <a:r>
              <a:rPr lang="ko-KR" altLang="en-US" sz="1200">
                <a:latin typeface="noto"/>
              </a:rPr>
              <a:t>는 광추출효율로서</a:t>
            </a:r>
            <a:r>
              <a:rPr lang="en-US" altLang="ko-KR" sz="1200">
                <a:latin typeface="noto"/>
              </a:rPr>
              <a:t>, </a:t>
            </a:r>
            <a:r>
              <a:rPr lang="ko-KR" altLang="en-US" sz="1200">
                <a:latin typeface="noto"/>
              </a:rPr>
              <a:t>구조 밖으로 방출되는 </a:t>
            </a:r>
            <a:r>
              <a:rPr lang="en-US" altLang="ko-KR" sz="1200">
                <a:latin typeface="noto"/>
              </a:rPr>
              <a:t>photon </a:t>
            </a:r>
            <a:r>
              <a:rPr lang="ko-KR" altLang="en-US" sz="1200">
                <a:latin typeface="noto"/>
              </a:rPr>
              <a:t>개수를 </a:t>
            </a:r>
            <a:r>
              <a:rPr lang="en-US" altLang="ko-KR" sz="1200">
                <a:latin typeface="noto"/>
              </a:rPr>
              <a:t>MQW</a:t>
            </a:r>
            <a:r>
              <a:rPr lang="ko-KR" altLang="en-US" sz="1200">
                <a:latin typeface="noto"/>
              </a:rPr>
              <a:t>에서 생성되는 광자 개수로 나눈 비율을 의미한다</a:t>
            </a:r>
            <a:r>
              <a:rPr lang="en-US" altLang="ko-KR" sz="1200">
                <a:latin typeface="noto"/>
              </a:rPr>
              <a:t>. </a:t>
            </a:r>
            <a:r>
              <a:rPr lang="ko-KR" altLang="en-US" sz="1200">
                <a:latin typeface="noto"/>
              </a:rPr>
              <a:t>각각의 효율을 다루는 연구들이 지속적으로 진행되고 있는데</a:t>
            </a:r>
            <a:r>
              <a:rPr lang="en-US" altLang="ko-KR" sz="1200">
                <a:latin typeface="noto"/>
              </a:rPr>
              <a:t>, </a:t>
            </a:r>
            <a:r>
              <a:rPr lang="ko-KR" altLang="en-US" sz="1200">
                <a:latin typeface="noto"/>
              </a:rPr>
              <a:t>특히</a:t>
            </a:r>
            <a:r>
              <a:rPr lang="en-US" altLang="ko-KR" sz="1200">
                <a:latin typeface="noto"/>
              </a:rPr>
              <a:t>, LEE</a:t>
            </a:r>
            <a:r>
              <a:rPr lang="ko-KR" altLang="en-US" sz="1200">
                <a:latin typeface="noto"/>
              </a:rPr>
              <a:t>를</a:t>
            </a:r>
            <a:r>
              <a:rPr lang="en-US" altLang="ko-KR" sz="1200">
                <a:latin typeface="noto"/>
              </a:rPr>
              <a:t> </a:t>
            </a:r>
            <a:r>
              <a:rPr lang="ko-KR" altLang="en-US" sz="1200" err="1">
                <a:latin typeface="noto"/>
              </a:rPr>
              <a:t>증대시키는</a:t>
            </a:r>
            <a:r>
              <a:rPr lang="ko-KR" altLang="en-US" sz="1200">
                <a:latin typeface="noto"/>
              </a:rPr>
              <a:t> 것에 대한 시뮬레이션 분석 연구는 돔 형태의 </a:t>
            </a:r>
            <a:r>
              <a:rPr lang="en-US" altLang="ko-KR" sz="1200">
                <a:latin typeface="noto"/>
              </a:rPr>
              <a:t>LED, patterned sapphire substrate (PSS) </a:t>
            </a:r>
            <a:r>
              <a:rPr lang="ko-KR" altLang="en-US" sz="1200">
                <a:latin typeface="noto"/>
              </a:rPr>
              <a:t>기술 등이 있으나 </a:t>
            </a:r>
            <a:r>
              <a:rPr lang="en-US" altLang="ko-KR" sz="1200">
                <a:latin typeface="noto"/>
              </a:rPr>
              <a:t>[Ref], </a:t>
            </a:r>
            <a:r>
              <a:rPr lang="ko-KR" altLang="en-US" sz="1200">
                <a:latin typeface="noto"/>
              </a:rPr>
              <a:t>아직 </a:t>
            </a:r>
            <a:r>
              <a:rPr lang="en-US" altLang="ko-KR" sz="1200">
                <a:latin typeface="noto"/>
              </a:rPr>
              <a:t>core-shell nanorod LED</a:t>
            </a:r>
            <a:r>
              <a:rPr lang="ko-KR" altLang="en-US" sz="1200">
                <a:latin typeface="noto"/>
              </a:rPr>
              <a:t>에 대한 연구는 미약하다</a:t>
            </a:r>
            <a:r>
              <a:rPr lang="en-US" altLang="ko-KR" sz="1200">
                <a:latin typeface="noto"/>
              </a:rPr>
              <a:t>. </a:t>
            </a:r>
          </a:p>
          <a:p>
            <a:pPr>
              <a:lnSpc>
                <a:spcPct val="150000"/>
              </a:lnSpc>
            </a:pPr>
            <a:endParaRPr lang="en-US" altLang="ko-KR" sz="1200">
              <a:latin typeface="noto"/>
            </a:endParaRPr>
          </a:p>
          <a:p>
            <a:pPr>
              <a:lnSpc>
                <a:spcPct val="150000"/>
              </a:lnSpc>
            </a:pPr>
            <a:r>
              <a:rPr lang="ko-KR" altLang="en-US" sz="1200">
                <a:latin typeface="noto"/>
              </a:rPr>
              <a:t>이 논문에서</a:t>
            </a:r>
            <a:r>
              <a:rPr lang="en-US" altLang="ko-KR" sz="1200">
                <a:latin typeface="noto"/>
              </a:rPr>
              <a:t>,</a:t>
            </a:r>
            <a:r>
              <a:rPr lang="ko-KR" altLang="en-US" sz="1200">
                <a:latin typeface="noto"/>
              </a:rPr>
              <a:t> </a:t>
            </a:r>
            <a:r>
              <a:rPr lang="en-US" altLang="ko-KR" sz="1200">
                <a:latin typeface="noto"/>
              </a:rPr>
              <a:t>FDTD </a:t>
            </a:r>
            <a:r>
              <a:rPr lang="ko-KR" altLang="en-US" sz="1200">
                <a:latin typeface="noto"/>
              </a:rPr>
              <a:t>시뮬레이션 분석을 이용하여</a:t>
            </a:r>
            <a:r>
              <a:rPr lang="en-US" altLang="ko-KR" sz="1200">
                <a:latin typeface="noto"/>
              </a:rPr>
              <a:t>, core-shell nanorod </a:t>
            </a:r>
            <a:r>
              <a:rPr lang="ko-KR" altLang="en-US" sz="1200">
                <a:latin typeface="noto"/>
              </a:rPr>
              <a:t>구조에 대한 각 </a:t>
            </a:r>
            <a:r>
              <a:rPr lang="en-US" altLang="ko-KR" sz="1200">
                <a:latin typeface="noto"/>
              </a:rPr>
              <a:t>polarization</a:t>
            </a:r>
            <a:r>
              <a:rPr lang="ko-KR" altLang="en-US" sz="1200">
                <a:latin typeface="noto"/>
              </a:rPr>
              <a:t>의 </a:t>
            </a:r>
            <a:r>
              <a:rPr lang="en-US" altLang="ko-KR" sz="1200">
                <a:latin typeface="noto"/>
              </a:rPr>
              <a:t>LEE </a:t>
            </a:r>
            <a:r>
              <a:rPr lang="ko-KR" altLang="en-US" sz="1200">
                <a:latin typeface="noto"/>
              </a:rPr>
              <a:t>및 </a:t>
            </a:r>
            <a:r>
              <a:rPr lang="en-US" altLang="ko-KR" sz="1200">
                <a:latin typeface="noto"/>
              </a:rPr>
              <a:t>distribution</a:t>
            </a:r>
            <a:r>
              <a:rPr lang="ko-KR" altLang="en-US" sz="1200">
                <a:latin typeface="noto"/>
              </a:rPr>
              <a:t>과 소스 위치의 상관성을 조사하였다</a:t>
            </a:r>
            <a:r>
              <a:rPr lang="en-US" altLang="ko-KR" sz="1200">
                <a:latin typeface="noto"/>
              </a:rPr>
              <a:t>.  </a:t>
            </a:r>
            <a:r>
              <a:rPr lang="ko-KR" altLang="en-US" sz="1200">
                <a:latin typeface="noto"/>
              </a:rPr>
              <a:t>위치에 따라 각 </a:t>
            </a:r>
            <a:r>
              <a:rPr lang="en-US" altLang="ko-KR" sz="1200">
                <a:latin typeface="noto"/>
              </a:rPr>
              <a:t>polarization</a:t>
            </a:r>
            <a:r>
              <a:rPr lang="ko-KR" altLang="en-US" sz="1200">
                <a:latin typeface="noto"/>
              </a:rPr>
              <a:t>에 대해 평균을 내어 더 확실하게 </a:t>
            </a:r>
            <a:r>
              <a:rPr lang="en-US" altLang="ko-KR" sz="1200">
                <a:latin typeface="noto"/>
              </a:rPr>
              <a:t>LEE</a:t>
            </a:r>
            <a:r>
              <a:rPr lang="ko-KR" altLang="en-US" sz="1200">
                <a:latin typeface="noto"/>
              </a:rPr>
              <a:t>를 결정하였고</a:t>
            </a:r>
            <a:r>
              <a:rPr lang="en-US" altLang="ko-KR" sz="1200">
                <a:latin typeface="noto"/>
              </a:rPr>
              <a:t>, </a:t>
            </a:r>
            <a:r>
              <a:rPr lang="ko-KR" altLang="en-US" sz="1200">
                <a:latin typeface="noto"/>
              </a:rPr>
              <a:t>이에 대해 기인된 </a:t>
            </a:r>
            <a:r>
              <a:rPr lang="en-US" altLang="ko-KR" sz="1200">
                <a:latin typeface="noto"/>
              </a:rPr>
              <a:t>mode</a:t>
            </a:r>
            <a:r>
              <a:rPr lang="ko-KR" altLang="en-US" sz="1200">
                <a:latin typeface="noto"/>
              </a:rPr>
              <a:t>에 대해 분석하였다</a:t>
            </a:r>
            <a:r>
              <a:rPr lang="en-US" altLang="ko-KR" sz="1200">
                <a:latin typeface="noto"/>
              </a:rPr>
              <a:t>. </a:t>
            </a:r>
            <a:r>
              <a:rPr lang="ko-KR" altLang="en-US" sz="1200">
                <a:latin typeface="noto"/>
              </a:rPr>
              <a:t>따라서 본 연구에서는 위치와 </a:t>
            </a:r>
            <a:r>
              <a:rPr lang="ko-KR" altLang="en-US" sz="1200" err="1">
                <a:latin typeface="noto"/>
              </a:rPr>
              <a:t>다이폴에</a:t>
            </a:r>
            <a:r>
              <a:rPr lang="ko-KR" altLang="en-US" sz="1200">
                <a:latin typeface="noto"/>
              </a:rPr>
              <a:t> 따른 </a:t>
            </a:r>
            <a:r>
              <a:rPr lang="en-US" altLang="ko-KR" sz="1200">
                <a:latin typeface="noto"/>
              </a:rPr>
              <a:t>LEE</a:t>
            </a:r>
            <a:r>
              <a:rPr lang="ko-KR" altLang="en-US" sz="1200">
                <a:latin typeface="noto"/>
              </a:rPr>
              <a:t>의 상관관계를 비교</a:t>
            </a:r>
            <a:r>
              <a:rPr lang="en-US" altLang="ko-KR" sz="1200">
                <a:latin typeface="noto"/>
              </a:rPr>
              <a:t> </a:t>
            </a:r>
            <a:r>
              <a:rPr lang="ko-KR" altLang="en-US" sz="1200">
                <a:latin typeface="noto"/>
              </a:rPr>
              <a:t>분석하고</a:t>
            </a:r>
            <a:r>
              <a:rPr lang="en-US" altLang="ko-KR" sz="1200">
                <a:latin typeface="noto"/>
              </a:rPr>
              <a:t>, </a:t>
            </a:r>
            <a:r>
              <a:rPr lang="ko-KR" altLang="en-US" sz="1200">
                <a:latin typeface="noto"/>
              </a:rPr>
              <a:t>최적의 </a:t>
            </a:r>
            <a:r>
              <a:rPr lang="en-US" altLang="ko-KR" sz="1200">
                <a:latin typeface="noto"/>
              </a:rPr>
              <a:t>core-shell nanorod </a:t>
            </a:r>
            <a:r>
              <a:rPr lang="ko-KR" altLang="en-US" sz="1200">
                <a:latin typeface="noto"/>
              </a:rPr>
              <a:t>구조와 또 다른 대안을 고찰하고자 한다</a:t>
            </a:r>
            <a:r>
              <a:rPr lang="en-US" altLang="ko-KR" sz="1200">
                <a:latin typeface="noto"/>
              </a:rPr>
              <a:t>. </a:t>
            </a:r>
          </a:p>
        </p:txBody>
      </p:sp>
      <p:sp>
        <p:nvSpPr>
          <p:cNvPr id="3" name="TextBox 2">
            <a:extLst>
              <a:ext uri="{FF2B5EF4-FFF2-40B4-BE49-F238E27FC236}">
                <a16:creationId xmlns:a16="http://schemas.microsoft.com/office/drawing/2014/main" id="{C8B6BE75-E103-1BAD-E501-FA04B3142628}"/>
              </a:ext>
            </a:extLst>
          </p:cNvPr>
          <p:cNvSpPr txBox="1"/>
          <p:nvPr/>
        </p:nvSpPr>
        <p:spPr>
          <a:xfrm>
            <a:off x="69850" y="88900"/>
            <a:ext cx="1071704" cy="369332"/>
          </a:xfrm>
          <a:prstGeom prst="rect">
            <a:avLst/>
          </a:prstGeom>
          <a:solidFill>
            <a:srgbClr val="FF0000"/>
          </a:solidFill>
        </p:spPr>
        <p:txBody>
          <a:bodyPr wrap="none" rtlCol="0">
            <a:spAutoFit/>
          </a:bodyPr>
          <a:lstStyle/>
          <a:p>
            <a:r>
              <a:rPr lang="en-US" altLang="ko-KR" b="1"/>
              <a:t>Confirm</a:t>
            </a:r>
            <a:endParaRPr lang="ko-KR" altLang="en-US" b="1"/>
          </a:p>
        </p:txBody>
      </p:sp>
    </p:spTree>
    <p:extLst>
      <p:ext uri="{BB962C8B-B14F-4D97-AF65-F5344CB8AC3E}">
        <p14:creationId xmlns:p14="http://schemas.microsoft.com/office/powerpoint/2010/main" val="3442087732"/>
      </p:ext>
    </p:extLst>
  </p:cSld>
  <p:clrMapOvr>
    <a:masterClrMapping/>
  </p:clrMapOvr>
  <p:extLst>
    <p:ext uri="{6950BFC3-D8DA-4A85-94F7-54DA5524770B}">
      <p188:commentRel xmlns:p188="http://schemas.microsoft.com/office/powerpoint/2018/8/main" r:id="rId3"/>
    </p:ext>
  </p:extLs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5D06646-C7A8-4225-B778-8FE4F45A412A}"/>
              </a:ext>
            </a:extLst>
          </p:cNvPr>
          <p:cNvSpPr>
            <a:spLocks noGrp="1"/>
          </p:cNvSpPr>
          <p:nvPr>
            <p:ph type="title"/>
          </p:nvPr>
        </p:nvSpPr>
        <p:spPr/>
        <p:txBody>
          <a:bodyPr>
            <a:normAutofit/>
          </a:bodyPr>
          <a:lstStyle/>
          <a:p>
            <a:r>
              <a:rPr lang="ko-KR" altLang="en-US" sz="3600" b="1">
                <a:latin typeface="새굴림" panose="02030600000101010101" pitchFamily="18" charset="-127"/>
                <a:ea typeface="새굴림" panose="02030600000101010101" pitchFamily="18" charset="-127"/>
              </a:rPr>
              <a:t>그래프 결과 분석</a:t>
            </a:r>
          </a:p>
        </p:txBody>
      </p:sp>
      <p:sp>
        <p:nvSpPr>
          <p:cNvPr id="3" name="슬라이드 번호 개체 틀 2">
            <a:extLst>
              <a:ext uri="{FF2B5EF4-FFF2-40B4-BE49-F238E27FC236}">
                <a16:creationId xmlns:a16="http://schemas.microsoft.com/office/drawing/2014/main" id="{78AD702C-2D22-4A11-9254-B47FEF7F4B62}"/>
              </a:ext>
            </a:extLst>
          </p:cNvPr>
          <p:cNvSpPr>
            <a:spLocks noGrp="1"/>
          </p:cNvSpPr>
          <p:nvPr>
            <p:ph type="sldNum" sz="quarter" idx="12"/>
          </p:nvPr>
        </p:nvSpPr>
        <p:spPr/>
        <p:txBody>
          <a:bodyPr/>
          <a:lstStyle/>
          <a:p>
            <a:fld id="{C842FD61-56B5-4934-9505-8134CC6E5DF4}" type="slidenum">
              <a:rPr lang="ko-KR" altLang="en-US" smtClean="0"/>
              <a:t>60</a:t>
            </a:fld>
            <a:endParaRPr lang="ko-KR" altLang="en-US"/>
          </a:p>
        </p:txBody>
      </p:sp>
      <p:graphicFrame>
        <p:nvGraphicFramePr>
          <p:cNvPr id="31" name="표 31">
            <a:extLst>
              <a:ext uri="{FF2B5EF4-FFF2-40B4-BE49-F238E27FC236}">
                <a16:creationId xmlns:a16="http://schemas.microsoft.com/office/drawing/2014/main" id="{F586B2FE-52A1-4A5A-A39F-488AAD0BA247}"/>
              </a:ext>
            </a:extLst>
          </p:cNvPr>
          <p:cNvGraphicFramePr>
            <a:graphicFrameLocks noGrp="1"/>
          </p:cNvGraphicFramePr>
          <p:nvPr/>
        </p:nvGraphicFramePr>
        <p:xfrm>
          <a:off x="2229740" y="5509491"/>
          <a:ext cx="7800736" cy="1005840"/>
        </p:xfrm>
        <a:graphic>
          <a:graphicData uri="http://schemas.openxmlformats.org/drawingml/2006/table">
            <a:tbl>
              <a:tblPr firstRow="1" bandRow="1">
                <a:tableStyleId>{00A15C55-8517-42AA-B614-E9B94910E393}</a:tableStyleId>
              </a:tblPr>
              <a:tblGrid>
                <a:gridCol w="1950184">
                  <a:extLst>
                    <a:ext uri="{9D8B030D-6E8A-4147-A177-3AD203B41FA5}">
                      <a16:colId xmlns:a16="http://schemas.microsoft.com/office/drawing/2014/main" val="2636970816"/>
                    </a:ext>
                  </a:extLst>
                </a:gridCol>
                <a:gridCol w="1950184">
                  <a:extLst>
                    <a:ext uri="{9D8B030D-6E8A-4147-A177-3AD203B41FA5}">
                      <a16:colId xmlns:a16="http://schemas.microsoft.com/office/drawing/2014/main" val="2802118403"/>
                    </a:ext>
                  </a:extLst>
                </a:gridCol>
                <a:gridCol w="1950184">
                  <a:extLst>
                    <a:ext uri="{9D8B030D-6E8A-4147-A177-3AD203B41FA5}">
                      <a16:colId xmlns:a16="http://schemas.microsoft.com/office/drawing/2014/main" val="3950078383"/>
                    </a:ext>
                  </a:extLst>
                </a:gridCol>
                <a:gridCol w="1950184">
                  <a:extLst>
                    <a:ext uri="{9D8B030D-6E8A-4147-A177-3AD203B41FA5}">
                      <a16:colId xmlns:a16="http://schemas.microsoft.com/office/drawing/2014/main" val="986319974"/>
                    </a:ext>
                  </a:extLst>
                </a:gridCol>
              </a:tblGrid>
              <a:tr h="151525">
                <a:tc>
                  <a:txBody>
                    <a:bodyPr/>
                    <a:lstStyle/>
                    <a:p>
                      <a:pPr latinLnBrk="1"/>
                      <a:endParaRPr lang="ko-KR" altLang="en-US" sz="1600"/>
                    </a:p>
                  </a:txBody>
                  <a:tcPr anchor="ctr"/>
                </a:tc>
                <a:tc>
                  <a:txBody>
                    <a:bodyPr/>
                    <a:lstStyle/>
                    <a:p>
                      <a:pPr latinLnBrk="1"/>
                      <a:r>
                        <a:rPr lang="en-US" altLang="ko-KR" sz="1600"/>
                        <a:t>X-pol</a:t>
                      </a:r>
                      <a:endParaRPr lang="ko-KR" altLang="en-US" sz="1600"/>
                    </a:p>
                  </a:txBody>
                  <a:tcPr anchor="ctr"/>
                </a:tc>
                <a:tc>
                  <a:txBody>
                    <a:bodyPr/>
                    <a:lstStyle/>
                    <a:p>
                      <a:pPr latinLnBrk="1"/>
                      <a:r>
                        <a:rPr lang="en-US" altLang="ko-KR" sz="1600"/>
                        <a:t>Y-pol</a:t>
                      </a:r>
                      <a:endParaRPr lang="ko-KR" altLang="en-US" sz="1600"/>
                    </a:p>
                  </a:txBody>
                  <a:tcPr anchor="ctr"/>
                </a:tc>
                <a:tc>
                  <a:txBody>
                    <a:bodyPr/>
                    <a:lstStyle/>
                    <a:p>
                      <a:pPr latinLnBrk="1"/>
                      <a:r>
                        <a:rPr lang="en-US" altLang="ko-KR" sz="1600"/>
                        <a:t>Z-pol</a:t>
                      </a:r>
                      <a:endParaRPr lang="ko-KR" altLang="en-US" sz="1600"/>
                    </a:p>
                  </a:txBody>
                  <a:tcPr anchor="ctr"/>
                </a:tc>
                <a:extLst>
                  <a:ext uri="{0D108BD9-81ED-4DB2-BD59-A6C34878D82A}">
                    <a16:rowId xmlns:a16="http://schemas.microsoft.com/office/drawing/2014/main" val="2323146499"/>
                  </a:ext>
                </a:extLst>
              </a:tr>
              <a:tr h="151525">
                <a:tc>
                  <a:txBody>
                    <a:bodyPr/>
                    <a:lstStyle/>
                    <a:p>
                      <a:pPr latinLnBrk="1"/>
                      <a:r>
                        <a:rPr lang="en-US" altLang="ko-KR" sz="1600" b="1"/>
                        <a:t>X-</a:t>
                      </a:r>
                      <a:r>
                        <a:rPr lang="ko-KR" altLang="en-US" sz="1600" b="1"/>
                        <a:t>증가</a:t>
                      </a:r>
                    </a:p>
                  </a:txBody>
                  <a:tcPr anchor="ctr"/>
                </a:tc>
                <a:tc>
                  <a:txBody>
                    <a:bodyPr/>
                    <a:lstStyle/>
                    <a:p>
                      <a:pPr latinLnBrk="1"/>
                      <a:r>
                        <a:rPr lang="en-US" altLang="ko-KR" sz="1600"/>
                        <a:t>(1-1) </a:t>
                      </a:r>
                      <a:r>
                        <a:rPr lang="ko-KR" altLang="en-US" sz="1600"/>
                        <a:t>변화</a:t>
                      </a:r>
                      <a:r>
                        <a:rPr lang="en-US" altLang="ko-KR" sz="1600"/>
                        <a:t>X</a:t>
                      </a:r>
                      <a:endParaRPr lang="ko-KR" altLang="en-US" sz="1600"/>
                    </a:p>
                  </a:txBody>
                  <a:tcPr anchor="ctr"/>
                </a:tc>
                <a:tc>
                  <a:txBody>
                    <a:bodyPr/>
                    <a:lstStyle/>
                    <a:p>
                      <a:pPr latinLnBrk="1"/>
                      <a:r>
                        <a:rPr lang="en-US" altLang="ko-KR" sz="1600"/>
                        <a:t>(1-2) </a:t>
                      </a:r>
                      <a:r>
                        <a:rPr lang="ko-KR" altLang="en-US" sz="1600"/>
                        <a:t>감소</a:t>
                      </a:r>
                    </a:p>
                  </a:txBody>
                  <a:tcPr anchor="ctr"/>
                </a:tc>
                <a:tc>
                  <a:txBody>
                    <a:bodyPr/>
                    <a:lstStyle/>
                    <a:p>
                      <a:pPr latinLnBrk="1"/>
                      <a:r>
                        <a:rPr lang="en-US" altLang="ko-KR" sz="1600"/>
                        <a:t>(1-3) </a:t>
                      </a:r>
                      <a:r>
                        <a:rPr lang="ko-KR" altLang="en-US" sz="1600"/>
                        <a:t>감소</a:t>
                      </a:r>
                    </a:p>
                  </a:txBody>
                  <a:tcPr anchor="ctr"/>
                </a:tc>
                <a:extLst>
                  <a:ext uri="{0D108BD9-81ED-4DB2-BD59-A6C34878D82A}">
                    <a16:rowId xmlns:a16="http://schemas.microsoft.com/office/drawing/2014/main" val="2756293667"/>
                  </a:ext>
                </a:extLst>
              </a:tr>
              <a:tr h="151525">
                <a:tc>
                  <a:txBody>
                    <a:bodyPr/>
                    <a:lstStyle/>
                    <a:p>
                      <a:pPr latinLnBrk="1"/>
                      <a:r>
                        <a:rPr lang="en-US" altLang="ko-KR" sz="1600" b="1"/>
                        <a:t>Z-</a:t>
                      </a:r>
                      <a:r>
                        <a:rPr lang="ko-KR" altLang="en-US" sz="1600" b="1"/>
                        <a:t>증가</a:t>
                      </a:r>
                    </a:p>
                  </a:txBody>
                  <a:tcPr anchor="ctr"/>
                </a:tc>
                <a:tc>
                  <a:txBody>
                    <a:bodyPr/>
                    <a:lstStyle/>
                    <a:p>
                      <a:pPr latinLnBrk="1"/>
                      <a:r>
                        <a:rPr lang="en-US" altLang="ko-KR" sz="1600"/>
                        <a:t>(2-1) </a:t>
                      </a:r>
                      <a:r>
                        <a:rPr lang="ko-KR" altLang="en-US" sz="1600"/>
                        <a:t>증감 반복</a:t>
                      </a:r>
                    </a:p>
                  </a:txBody>
                  <a:tcPr anchor="ctr"/>
                </a:tc>
                <a:tc>
                  <a:txBody>
                    <a:bodyPr/>
                    <a:lstStyle/>
                    <a:p>
                      <a:pPr latinLnBrk="1"/>
                      <a:r>
                        <a:rPr lang="en-US" altLang="ko-KR" sz="1600"/>
                        <a:t>(2-2) </a:t>
                      </a:r>
                      <a:r>
                        <a:rPr lang="ko-KR" altLang="en-US" sz="1600"/>
                        <a:t>증감 반복</a:t>
                      </a:r>
                    </a:p>
                  </a:txBody>
                  <a:tcPr anchor="ctr"/>
                </a:tc>
                <a:tc>
                  <a:txBody>
                    <a:bodyPr/>
                    <a:lstStyle/>
                    <a:p>
                      <a:pPr latinLnBrk="1"/>
                      <a:r>
                        <a:rPr lang="en-US" altLang="ko-KR" sz="1600"/>
                        <a:t>(2-3) </a:t>
                      </a:r>
                      <a:r>
                        <a:rPr lang="ko-KR" altLang="en-US" sz="1600"/>
                        <a:t>증감 반복</a:t>
                      </a:r>
                    </a:p>
                  </a:txBody>
                  <a:tcPr anchor="ctr"/>
                </a:tc>
                <a:extLst>
                  <a:ext uri="{0D108BD9-81ED-4DB2-BD59-A6C34878D82A}">
                    <a16:rowId xmlns:a16="http://schemas.microsoft.com/office/drawing/2014/main" val="492066668"/>
                  </a:ext>
                </a:extLst>
              </a:tr>
            </a:tbl>
          </a:graphicData>
        </a:graphic>
      </p:graphicFrame>
      <p:sp>
        <p:nvSpPr>
          <p:cNvPr id="42" name="TextBox 41">
            <a:extLst>
              <a:ext uri="{FF2B5EF4-FFF2-40B4-BE49-F238E27FC236}">
                <a16:creationId xmlns:a16="http://schemas.microsoft.com/office/drawing/2014/main" id="{859A476B-CCAA-4BC5-9B00-3234727F8EA5}"/>
              </a:ext>
            </a:extLst>
          </p:cNvPr>
          <p:cNvSpPr txBox="1"/>
          <p:nvPr/>
        </p:nvSpPr>
        <p:spPr>
          <a:xfrm>
            <a:off x="4470762" y="4937472"/>
            <a:ext cx="3318692" cy="338554"/>
          </a:xfrm>
          <a:prstGeom prst="rect">
            <a:avLst/>
          </a:prstGeom>
          <a:noFill/>
          <a:ln w="28575">
            <a:solidFill>
              <a:srgbClr val="FF0000"/>
            </a:solidFill>
          </a:ln>
        </p:spPr>
        <p:txBody>
          <a:bodyPr wrap="square" rtlCol="0">
            <a:spAutoFit/>
          </a:bodyPr>
          <a:lstStyle/>
          <a:p>
            <a:pPr algn="ctr"/>
            <a:r>
              <a:rPr lang="en-US" altLang="ko-KR" sz="1600" b="1"/>
              <a:t>(1-1) x-pol</a:t>
            </a:r>
            <a:r>
              <a:rPr lang="ko-KR" altLang="en-US" sz="1600" b="1"/>
              <a:t>만</a:t>
            </a:r>
            <a:r>
              <a:rPr lang="en-US" altLang="ko-KR" sz="1600" b="1"/>
              <a:t> </a:t>
            </a:r>
            <a:r>
              <a:rPr lang="ko-KR" altLang="en-US" sz="1600" b="1"/>
              <a:t>감소 안 하는 이유</a:t>
            </a:r>
            <a:r>
              <a:rPr lang="en-US" altLang="ko-KR" sz="1600" b="1"/>
              <a:t>?</a:t>
            </a:r>
            <a:endParaRPr lang="ko-KR" altLang="en-US" sz="1600" b="1"/>
          </a:p>
        </p:txBody>
      </p:sp>
      <p:grpSp>
        <p:nvGrpSpPr>
          <p:cNvPr id="47" name="그룹 46">
            <a:extLst>
              <a:ext uri="{FF2B5EF4-FFF2-40B4-BE49-F238E27FC236}">
                <a16:creationId xmlns:a16="http://schemas.microsoft.com/office/drawing/2014/main" id="{35A9DEC3-CC39-4DB3-9504-3162D7ACB41B}"/>
              </a:ext>
            </a:extLst>
          </p:cNvPr>
          <p:cNvGrpSpPr>
            <a:grpSpLocks noChangeAspect="1"/>
          </p:cNvGrpSpPr>
          <p:nvPr/>
        </p:nvGrpSpPr>
        <p:grpSpPr>
          <a:xfrm>
            <a:off x="3477494" y="1468057"/>
            <a:ext cx="5231615" cy="3243797"/>
            <a:chOff x="2820484" y="1270451"/>
            <a:chExt cx="6551032" cy="4061885"/>
          </a:xfrm>
        </p:grpSpPr>
        <p:grpSp>
          <p:nvGrpSpPr>
            <p:cNvPr id="9" name="그룹 8">
              <a:extLst>
                <a:ext uri="{FF2B5EF4-FFF2-40B4-BE49-F238E27FC236}">
                  <a16:creationId xmlns:a16="http://schemas.microsoft.com/office/drawing/2014/main" id="{9FB34910-1CC3-429E-B324-BE501A473E78}"/>
                </a:ext>
              </a:extLst>
            </p:cNvPr>
            <p:cNvGrpSpPr>
              <a:grpSpLocks noChangeAspect="1"/>
            </p:cNvGrpSpPr>
            <p:nvPr/>
          </p:nvGrpSpPr>
          <p:grpSpPr>
            <a:xfrm>
              <a:off x="2820484" y="1270451"/>
              <a:ext cx="6551032" cy="4061885"/>
              <a:chOff x="1190524" y="90303"/>
              <a:chExt cx="10163910" cy="6302006"/>
            </a:xfrm>
          </p:grpSpPr>
          <p:pic>
            <p:nvPicPr>
              <p:cNvPr id="11" name="그림 10">
                <a:extLst>
                  <a:ext uri="{FF2B5EF4-FFF2-40B4-BE49-F238E27FC236}">
                    <a16:creationId xmlns:a16="http://schemas.microsoft.com/office/drawing/2014/main" id="{FFC4C088-2112-4DB3-8466-6FB514B20702}"/>
                  </a:ext>
                </a:extLst>
              </p:cNvPr>
              <p:cNvPicPr>
                <a:picLocks noChangeAspect="1"/>
              </p:cNvPicPr>
              <p:nvPr/>
            </p:nvPicPr>
            <p:blipFill>
              <a:blip r:embed="rId3"/>
              <a:stretch>
                <a:fillRect/>
              </a:stretch>
            </p:blipFill>
            <p:spPr>
              <a:xfrm>
                <a:off x="1190524" y="90303"/>
                <a:ext cx="4305300" cy="3289300"/>
              </a:xfrm>
              <a:prstGeom prst="rect">
                <a:avLst/>
              </a:prstGeom>
            </p:spPr>
          </p:pic>
          <p:pic>
            <p:nvPicPr>
              <p:cNvPr id="12" name="그림 11">
                <a:extLst>
                  <a:ext uri="{FF2B5EF4-FFF2-40B4-BE49-F238E27FC236}">
                    <a16:creationId xmlns:a16="http://schemas.microsoft.com/office/drawing/2014/main" id="{A49DFE30-53A1-4518-886E-A03631D1B24F}"/>
                  </a:ext>
                </a:extLst>
              </p:cNvPr>
              <p:cNvPicPr>
                <a:picLocks noChangeAspect="1"/>
              </p:cNvPicPr>
              <p:nvPr/>
            </p:nvPicPr>
            <p:blipFill>
              <a:blip r:embed="rId4"/>
              <a:stretch>
                <a:fillRect/>
              </a:stretch>
            </p:blipFill>
            <p:spPr>
              <a:xfrm>
                <a:off x="4119829" y="90303"/>
                <a:ext cx="4305300" cy="3289300"/>
              </a:xfrm>
              <a:prstGeom prst="rect">
                <a:avLst/>
              </a:prstGeom>
            </p:spPr>
          </p:pic>
          <p:pic>
            <p:nvPicPr>
              <p:cNvPr id="13" name="그림 12">
                <a:extLst>
                  <a:ext uri="{FF2B5EF4-FFF2-40B4-BE49-F238E27FC236}">
                    <a16:creationId xmlns:a16="http://schemas.microsoft.com/office/drawing/2014/main" id="{F6A67880-FC6F-454A-9A4D-0388A1D702FF}"/>
                  </a:ext>
                </a:extLst>
              </p:cNvPr>
              <p:cNvPicPr>
                <a:picLocks noChangeAspect="1"/>
              </p:cNvPicPr>
              <p:nvPr/>
            </p:nvPicPr>
            <p:blipFill>
              <a:blip r:embed="rId5"/>
              <a:stretch>
                <a:fillRect/>
              </a:stretch>
            </p:blipFill>
            <p:spPr>
              <a:xfrm>
                <a:off x="7049134" y="90303"/>
                <a:ext cx="4305300" cy="3289300"/>
              </a:xfrm>
              <a:prstGeom prst="rect">
                <a:avLst/>
              </a:prstGeom>
            </p:spPr>
          </p:pic>
          <p:pic>
            <p:nvPicPr>
              <p:cNvPr id="14" name="그림 13">
                <a:extLst>
                  <a:ext uri="{FF2B5EF4-FFF2-40B4-BE49-F238E27FC236}">
                    <a16:creationId xmlns:a16="http://schemas.microsoft.com/office/drawing/2014/main" id="{28F5AD7E-8410-45A5-966B-CD2691F60F95}"/>
                  </a:ext>
                </a:extLst>
              </p:cNvPr>
              <p:cNvPicPr>
                <a:picLocks noChangeAspect="1"/>
              </p:cNvPicPr>
              <p:nvPr/>
            </p:nvPicPr>
            <p:blipFill>
              <a:blip r:embed="rId6"/>
              <a:stretch>
                <a:fillRect/>
              </a:stretch>
            </p:blipFill>
            <p:spPr>
              <a:xfrm>
                <a:off x="4119829" y="3103009"/>
                <a:ext cx="4305300" cy="3289300"/>
              </a:xfrm>
              <a:prstGeom prst="rect">
                <a:avLst/>
              </a:prstGeom>
            </p:spPr>
          </p:pic>
          <p:pic>
            <p:nvPicPr>
              <p:cNvPr id="15" name="그림 14">
                <a:extLst>
                  <a:ext uri="{FF2B5EF4-FFF2-40B4-BE49-F238E27FC236}">
                    <a16:creationId xmlns:a16="http://schemas.microsoft.com/office/drawing/2014/main" id="{FFF739BA-78D6-4AAA-ACAC-D1CC4D52D33A}"/>
                  </a:ext>
                </a:extLst>
              </p:cNvPr>
              <p:cNvPicPr>
                <a:picLocks noChangeAspect="1"/>
              </p:cNvPicPr>
              <p:nvPr/>
            </p:nvPicPr>
            <p:blipFill>
              <a:blip r:embed="rId7"/>
              <a:stretch>
                <a:fillRect/>
              </a:stretch>
            </p:blipFill>
            <p:spPr>
              <a:xfrm>
                <a:off x="1190524" y="3103009"/>
                <a:ext cx="4305300" cy="3289300"/>
              </a:xfrm>
              <a:prstGeom prst="rect">
                <a:avLst/>
              </a:prstGeom>
            </p:spPr>
          </p:pic>
          <p:pic>
            <p:nvPicPr>
              <p:cNvPr id="16" name="그림 15">
                <a:extLst>
                  <a:ext uri="{FF2B5EF4-FFF2-40B4-BE49-F238E27FC236}">
                    <a16:creationId xmlns:a16="http://schemas.microsoft.com/office/drawing/2014/main" id="{2C616A5A-894E-4669-BFD9-2F0BFB397300}"/>
                  </a:ext>
                </a:extLst>
              </p:cNvPr>
              <p:cNvPicPr>
                <a:picLocks noChangeAspect="1"/>
              </p:cNvPicPr>
              <p:nvPr/>
            </p:nvPicPr>
            <p:blipFill>
              <a:blip r:embed="rId8"/>
              <a:stretch>
                <a:fillRect/>
              </a:stretch>
            </p:blipFill>
            <p:spPr>
              <a:xfrm>
                <a:off x="7049134" y="3103009"/>
                <a:ext cx="4305300" cy="3289300"/>
              </a:xfrm>
              <a:prstGeom prst="rect">
                <a:avLst/>
              </a:prstGeom>
            </p:spPr>
          </p:pic>
          <p:pic>
            <p:nvPicPr>
              <p:cNvPr id="17" name="그림 16">
                <a:extLst>
                  <a:ext uri="{FF2B5EF4-FFF2-40B4-BE49-F238E27FC236}">
                    <a16:creationId xmlns:a16="http://schemas.microsoft.com/office/drawing/2014/main" id="{2D30C5F6-D927-4704-B8CC-7C77FDCD1C03}"/>
                  </a:ext>
                </a:extLst>
              </p:cNvPr>
              <p:cNvPicPr>
                <a:picLocks noChangeAspect="1"/>
              </p:cNvPicPr>
              <p:nvPr/>
            </p:nvPicPr>
            <p:blipFill>
              <a:blip r:embed="rId9"/>
              <a:stretch>
                <a:fillRect/>
              </a:stretch>
            </p:blipFill>
            <p:spPr>
              <a:xfrm>
                <a:off x="4949566" y="1746691"/>
                <a:ext cx="649734" cy="1052529"/>
              </a:xfrm>
              <a:prstGeom prst="rect">
                <a:avLst/>
              </a:prstGeom>
            </p:spPr>
          </p:pic>
          <p:pic>
            <p:nvPicPr>
              <p:cNvPr id="18" name="그림 17">
                <a:extLst>
                  <a:ext uri="{FF2B5EF4-FFF2-40B4-BE49-F238E27FC236}">
                    <a16:creationId xmlns:a16="http://schemas.microsoft.com/office/drawing/2014/main" id="{93FD03D6-E4EB-4307-AAC8-0652086521AF}"/>
                  </a:ext>
                </a:extLst>
              </p:cNvPr>
              <p:cNvPicPr>
                <a:picLocks noChangeAspect="1"/>
              </p:cNvPicPr>
              <p:nvPr/>
            </p:nvPicPr>
            <p:blipFill>
              <a:blip r:embed="rId10"/>
              <a:stretch>
                <a:fillRect/>
              </a:stretch>
            </p:blipFill>
            <p:spPr>
              <a:xfrm>
                <a:off x="4933426" y="4720398"/>
                <a:ext cx="665874" cy="1091528"/>
              </a:xfrm>
              <a:prstGeom prst="rect">
                <a:avLst/>
              </a:prstGeom>
            </p:spPr>
          </p:pic>
        </p:grpSp>
        <p:sp>
          <p:nvSpPr>
            <p:cNvPr id="43" name="직사각형 42">
              <a:extLst>
                <a:ext uri="{FF2B5EF4-FFF2-40B4-BE49-F238E27FC236}">
                  <a16:creationId xmlns:a16="http://schemas.microsoft.com/office/drawing/2014/main" id="{11530B1F-6189-4C30-86A5-E7B3E70F61CF}"/>
                </a:ext>
              </a:extLst>
            </p:cNvPr>
            <p:cNvSpPr/>
            <p:nvPr/>
          </p:nvSpPr>
          <p:spPr>
            <a:xfrm>
              <a:off x="3308230" y="1519633"/>
              <a:ext cx="1891943" cy="14968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8" name="TextBox 47">
            <a:extLst>
              <a:ext uri="{FF2B5EF4-FFF2-40B4-BE49-F238E27FC236}">
                <a16:creationId xmlns:a16="http://schemas.microsoft.com/office/drawing/2014/main" id="{5E2D6C63-B234-42FF-81A8-5CA9396DBD37}"/>
              </a:ext>
            </a:extLst>
          </p:cNvPr>
          <p:cNvSpPr txBox="1"/>
          <p:nvPr/>
        </p:nvSpPr>
        <p:spPr>
          <a:xfrm>
            <a:off x="1043872" y="1473138"/>
            <a:ext cx="1877353" cy="369332"/>
          </a:xfrm>
          <a:prstGeom prst="rect">
            <a:avLst/>
          </a:prstGeom>
          <a:noFill/>
          <a:ln w="38100">
            <a:solidFill>
              <a:schemeClr val="bg1">
                <a:lumMod val="50000"/>
              </a:schemeClr>
            </a:solidFill>
          </a:ln>
        </p:spPr>
        <p:txBody>
          <a:bodyPr wrap="square" rtlCol="0">
            <a:spAutoFit/>
          </a:bodyPr>
          <a:lstStyle/>
          <a:p>
            <a:pPr algn="ctr"/>
            <a:r>
              <a:rPr lang="en-US" altLang="ko-KR" b="1"/>
              <a:t>Sidewall [1]</a:t>
            </a:r>
            <a:endParaRPr lang="ko-KR" altLang="en-US" b="1"/>
          </a:p>
        </p:txBody>
      </p:sp>
      <p:sp>
        <p:nvSpPr>
          <p:cNvPr id="4" name="TextBox 3">
            <a:extLst>
              <a:ext uri="{FF2B5EF4-FFF2-40B4-BE49-F238E27FC236}">
                <a16:creationId xmlns:a16="http://schemas.microsoft.com/office/drawing/2014/main" id="{4BBB5150-E3B3-DC29-E7E8-54C5C6C399D3}"/>
              </a:ext>
            </a:extLst>
          </p:cNvPr>
          <p:cNvSpPr txBox="1"/>
          <p:nvPr/>
        </p:nvSpPr>
        <p:spPr>
          <a:xfrm>
            <a:off x="6165579" y="3493444"/>
            <a:ext cx="5753957" cy="1700787"/>
          </a:xfrm>
          <a:prstGeom prst="rect">
            <a:avLst/>
          </a:prstGeom>
          <a:solidFill>
            <a:schemeClr val="bg2"/>
          </a:solidFill>
          <a:ln w="57150">
            <a:solidFill>
              <a:schemeClr val="tx1"/>
            </a:solidFill>
          </a:ln>
        </p:spPr>
        <p:txBody>
          <a:bodyPr wrap="square" rtlCol="0">
            <a:spAutoFit/>
          </a:bodyPr>
          <a:lstStyle/>
          <a:p>
            <a:pPr marL="285750" indent="-285750">
              <a:lnSpc>
                <a:spcPct val="150000"/>
              </a:lnSpc>
              <a:buFont typeface="Wingdings" panose="05000000000000000000" pitchFamily="2" charset="2"/>
              <a:buChar char="Ø"/>
            </a:pPr>
            <a:r>
              <a:rPr lang="en-US" altLang="ko-KR"/>
              <a:t>WGM</a:t>
            </a:r>
            <a:r>
              <a:rPr lang="ko-KR" altLang="en-US"/>
              <a:t>모드가 형성되지 않네</a:t>
            </a:r>
            <a:r>
              <a:rPr lang="en-US" altLang="ko-KR"/>
              <a:t>..?</a:t>
            </a:r>
          </a:p>
          <a:p>
            <a:pPr>
              <a:lnSpc>
                <a:spcPct val="150000"/>
              </a:lnSpc>
            </a:pPr>
            <a:r>
              <a:rPr lang="en-US" altLang="ko-KR"/>
              <a:t>    Why..?</a:t>
            </a:r>
          </a:p>
          <a:p>
            <a:pPr>
              <a:lnSpc>
                <a:spcPct val="150000"/>
              </a:lnSpc>
            </a:pPr>
            <a:r>
              <a:rPr lang="ko-KR" altLang="en-US"/>
              <a:t>    차이라면</a:t>
            </a:r>
            <a:r>
              <a:rPr lang="en-US" altLang="ko-KR"/>
              <a:t>.. x-pol</a:t>
            </a:r>
            <a:r>
              <a:rPr lang="ko-KR" altLang="en-US"/>
              <a:t>은 측면으로 진동</a:t>
            </a:r>
            <a:r>
              <a:rPr lang="en-US" altLang="ko-KR"/>
              <a:t>..</a:t>
            </a:r>
          </a:p>
          <a:p>
            <a:pPr>
              <a:lnSpc>
                <a:spcPct val="150000"/>
              </a:lnSpc>
            </a:pPr>
            <a:r>
              <a:rPr lang="en-US" altLang="ko-KR" b="1"/>
              <a:t>       -&gt; x</a:t>
            </a:r>
            <a:r>
              <a:rPr lang="ko-KR" altLang="en-US" b="1"/>
              <a:t>방향 방출이 있어야 </a:t>
            </a:r>
            <a:r>
              <a:rPr lang="en-US" altLang="ko-KR" b="1"/>
              <a:t>WGM</a:t>
            </a:r>
            <a:r>
              <a:rPr lang="ko-KR" altLang="en-US" b="1"/>
              <a:t>모드가 형성된다</a:t>
            </a:r>
            <a:r>
              <a:rPr lang="en-US" altLang="ko-KR" b="1"/>
              <a:t>..?</a:t>
            </a:r>
            <a:endParaRPr lang="ko-KR" altLang="en-US" b="1"/>
          </a:p>
        </p:txBody>
      </p:sp>
    </p:spTree>
    <p:extLst>
      <p:ext uri="{BB962C8B-B14F-4D97-AF65-F5344CB8AC3E}">
        <p14:creationId xmlns:p14="http://schemas.microsoft.com/office/powerpoint/2010/main" val="39544007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5D06646-C7A8-4225-B778-8FE4F45A412A}"/>
              </a:ext>
            </a:extLst>
          </p:cNvPr>
          <p:cNvSpPr>
            <a:spLocks noGrp="1"/>
          </p:cNvSpPr>
          <p:nvPr>
            <p:ph type="title"/>
          </p:nvPr>
        </p:nvSpPr>
        <p:spPr/>
        <p:txBody>
          <a:bodyPr>
            <a:normAutofit/>
          </a:bodyPr>
          <a:lstStyle/>
          <a:p>
            <a:r>
              <a:rPr lang="ko-KR" altLang="en-US" sz="3600" b="1">
                <a:latin typeface="새굴림" panose="02030600000101010101" pitchFamily="18" charset="-127"/>
                <a:ea typeface="새굴림" panose="02030600000101010101" pitchFamily="18" charset="-127"/>
              </a:rPr>
              <a:t>그래프 결과 분석</a:t>
            </a:r>
          </a:p>
        </p:txBody>
      </p:sp>
      <p:sp>
        <p:nvSpPr>
          <p:cNvPr id="3" name="슬라이드 번호 개체 틀 2">
            <a:extLst>
              <a:ext uri="{FF2B5EF4-FFF2-40B4-BE49-F238E27FC236}">
                <a16:creationId xmlns:a16="http://schemas.microsoft.com/office/drawing/2014/main" id="{78AD702C-2D22-4A11-9254-B47FEF7F4B62}"/>
              </a:ext>
            </a:extLst>
          </p:cNvPr>
          <p:cNvSpPr>
            <a:spLocks noGrp="1"/>
          </p:cNvSpPr>
          <p:nvPr>
            <p:ph type="sldNum" sz="quarter" idx="12"/>
          </p:nvPr>
        </p:nvSpPr>
        <p:spPr/>
        <p:txBody>
          <a:bodyPr/>
          <a:lstStyle/>
          <a:p>
            <a:fld id="{C842FD61-56B5-4934-9505-8134CC6E5DF4}" type="slidenum">
              <a:rPr lang="ko-KR" altLang="en-US" smtClean="0"/>
              <a:t>61</a:t>
            </a:fld>
            <a:endParaRPr lang="ko-KR" altLang="en-US"/>
          </a:p>
        </p:txBody>
      </p:sp>
      <p:graphicFrame>
        <p:nvGraphicFramePr>
          <p:cNvPr id="31" name="표 31">
            <a:extLst>
              <a:ext uri="{FF2B5EF4-FFF2-40B4-BE49-F238E27FC236}">
                <a16:creationId xmlns:a16="http://schemas.microsoft.com/office/drawing/2014/main" id="{F586B2FE-52A1-4A5A-A39F-488AAD0BA247}"/>
              </a:ext>
            </a:extLst>
          </p:cNvPr>
          <p:cNvGraphicFramePr>
            <a:graphicFrameLocks noGrp="1"/>
          </p:cNvGraphicFramePr>
          <p:nvPr/>
        </p:nvGraphicFramePr>
        <p:xfrm>
          <a:off x="2229740" y="5509491"/>
          <a:ext cx="7800736" cy="1005840"/>
        </p:xfrm>
        <a:graphic>
          <a:graphicData uri="http://schemas.openxmlformats.org/drawingml/2006/table">
            <a:tbl>
              <a:tblPr firstRow="1" bandRow="1">
                <a:tableStyleId>{00A15C55-8517-42AA-B614-E9B94910E393}</a:tableStyleId>
              </a:tblPr>
              <a:tblGrid>
                <a:gridCol w="1950184">
                  <a:extLst>
                    <a:ext uri="{9D8B030D-6E8A-4147-A177-3AD203B41FA5}">
                      <a16:colId xmlns:a16="http://schemas.microsoft.com/office/drawing/2014/main" val="2636970816"/>
                    </a:ext>
                  </a:extLst>
                </a:gridCol>
                <a:gridCol w="1950184">
                  <a:extLst>
                    <a:ext uri="{9D8B030D-6E8A-4147-A177-3AD203B41FA5}">
                      <a16:colId xmlns:a16="http://schemas.microsoft.com/office/drawing/2014/main" val="2802118403"/>
                    </a:ext>
                  </a:extLst>
                </a:gridCol>
                <a:gridCol w="1950184">
                  <a:extLst>
                    <a:ext uri="{9D8B030D-6E8A-4147-A177-3AD203B41FA5}">
                      <a16:colId xmlns:a16="http://schemas.microsoft.com/office/drawing/2014/main" val="3950078383"/>
                    </a:ext>
                  </a:extLst>
                </a:gridCol>
                <a:gridCol w="1950184">
                  <a:extLst>
                    <a:ext uri="{9D8B030D-6E8A-4147-A177-3AD203B41FA5}">
                      <a16:colId xmlns:a16="http://schemas.microsoft.com/office/drawing/2014/main" val="986319974"/>
                    </a:ext>
                  </a:extLst>
                </a:gridCol>
              </a:tblGrid>
              <a:tr h="151525">
                <a:tc>
                  <a:txBody>
                    <a:bodyPr/>
                    <a:lstStyle/>
                    <a:p>
                      <a:pPr latinLnBrk="1"/>
                      <a:endParaRPr lang="ko-KR" altLang="en-US" sz="1600"/>
                    </a:p>
                  </a:txBody>
                  <a:tcPr anchor="ctr"/>
                </a:tc>
                <a:tc>
                  <a:txBody>
                    <a:bodyPr/>
                    <a:lstStyle/>
                    <a:p>
                      <a:pPr latinLnBrk="1"/>
                      <a:r>
                        <a:rPr lang="en-US" altLang="ko-KR" sz="1600"/>
                        <a:t>X-pol</a:t>
                      </a:r>
                      <a:endParaRPr lang="ko-KR" altLang="en-US" sz="1600"/>
                    </a:p>
                  </a:txBody>
                  <a:tcPr anchor="ctr"/>
                </a:tc>
                <a:tc>
                  <a:txBody>
                    <a:bodyPr/>
                    <a:lstStyle/>
                    <a:p>
                      <a:pPr latinLnBrk="1"/>
                      <a:r>
                        <a:rPr lang="en-US" altLang="ko-KR" sz="1600"/>
                        <a:t>Y-pol</a:t>
                      </a:r>
                      <a:endParaRPr lang="ko-KR" altLang="en-US" sz="1600"/>
                    </a:p>
                  </a:txBody>
                  <a:tcPr anchor="ctr"/>
                </a:tc>
                <a:tc>
                  <a:txBody>
                    <a:bodyPr/>
                    <a:lstStyle/>
                    <a:p>
                      <a:pPr latinLnBrk="1"/>
                      <a:r>
                        <a:rPr lang="en-US" altLang="ko-KR" sz="1600"/>
                        <a:t>Z-pol</a:t>
                      </a:r>
                      <a:endParaRPr lang="ko-KR" altLang="en-US" sz="1600"/>
                    </a:p>
                  </a:txBody>
                  <a:tcPr anchor="ctr"/>
                </a:tc>
                <a:extLst>
                  <a:ext uri="{0D108BD9-81ED-4DB2-BD59-A6C34878D82A}">
                    <a16:rowId xmlns:a16="http://schemas.microsoft.com/office/drawing/2014/main" val="2323146499"/>
                  </a:ext>
                </a:extLst>
              </a:tr>
              <a:tr h="151525">
                <a:tc>
                  <a:txBody>
                    <a:bodyPr/>
                    <a:lstStyle/>
                    <a:p>
                      <a:pPr latinLnBrk="1"/>
                      <a:r>
                        <a:rPr lang="en-US" altLang="ko-KR" sz="1600" b="1"/>
                        <a:t>X-</a:t>
                      </a:r>
                      <a:r>
                        <a:rPr lang="ko-KR" altLang="en-US" sz="1600" b="1"/>
                        <a:t>증가</a:t>
                      </a:r>
                    </a:p>
                  </a:txBody>
                  <a:tcPr anchor="ctr"/>
                </a:tc>
                <a:tc>
                  <a:txBody>
                    <a:bodyPr/>
                    <a:lstStyle/>
                    <a:p>
                      <a:pPr latinLnBrk="1"/>
                      <a:r>
                        <a:rPr lang="en-US" altLang="ko-KR" sz="1600"/>
                        <a:t>(1-1) </a:t>
                      </a:r>
                      <a:r>
                        <a:rPr lang="ko-KR" altLang="en-US" sz="1600"/>
                        <a:t>변화</a:t>
                      </a:r>
                      <a:r>
                        <a:rPr lang="en-US" altLang="ko-KR" sz="1600"/>
                        <a:t>X</a:t>
                      </a:r>
                      <a:endParaRPr lang="ko-KR" altLang="en-US" sz="1600"/>
                    </a:p>
                  </a:txBody>
                  <a:tcPr anchor="ctr"/>
                </a:tc>
                <a:tc>
                  <a:txBody>
                    <a:bodyPr/>
                    <a:lstStyle/>
                    <a:p>
                      <a:pPr latinLnBrk="1"/>
                      <a:r>
                        <a:rPr lang="en-US" altLang="ko-KR" sz="1600"/>
                        <a:t>(1-2) </a:t>
                      </a:r>
                      <a:r>
                        <a:rPr lang="ko-KR" altLang="en-US" sz="1600"/>
                        <a:t>감소</a:t>
                      </a:r>
                    </a:p>
                  </a:txBody>
                  <a:tcPr anchor="ctr"/>
                </a:tc>
                <a:tc>
                  <a:txBody>
                    <a:bodyPr/>
                    <a:lstStyle/>
                    <a:p>
                      <a:pPr latinLnBrk="1"/>
                      <a:r>
                        <a:rPr lang="en-US" altLang="ko-KR" sz="1600"/>
                        <a:t>(1-3) </a:t>
                      </a:r>
                      <a:r>
                        <a:rPr lang="ko-KR" altLang="en-US" sz="1600"/>
                        <a:t>감소</a:t>
                      </a:r>
                    </a:p>
                  </a:txBody>
                  <a:tcPr anchor="ctr"/>
                </a:tc>
                <a:extLst>
                  <a:ext uri="{0D108BD9-81ED-4DB2-BD59-A6C34878D82A}">
                    <a16:rowId xmlns:a16="http://schemas.microsoft.com/office/drawing/2014/main" val="2756293667"/>
                  </a:ext>
                </a:extLst>
              </a:tr>
              <a:tr h="151525">
                <a:tc>
                  <a:txBody>
                    <a:bodyPr/>
                    <a:lstStyle/>
                    <a:p>
                      <a:pPr latinLnBrk="1"/>
                      <a:r>
                        <a:rPr lang="en-US" altLang="ko-KR" sz="1600" b="1"/>
                        <a:t>Z-</a:t>
                      </a:r>
                      <a:r>
                        <a:rPr lang="ko-KR" altLang="en-US" sz="1600" b="1"/>
                        <a:t>증가</a:t>
                      </a:r>
                    </a:p>
                  </a:txBody>
                  <a:tcPr anchor="ctr"/>
                </a:tc>
                <a:tc>
                  <a:txBody>
                    <a:bodyPr/>
                    <a:lstStyle/>
                    <a:p>
                      <a:pPr latinLnBrk="1"/>
                      <a:r>
                        <a:rPr lang="en-US" altLang="ko-KR" sz="1600"/>
                        <a:t>(2-1) </a:t>
                      </a:r>
                      <a:r>
                        <a:rPr lang="ko-KR" altLang="en-US" sz="1600"/>
                        <a:t>증감 반복</a:t>
                      </a:r>
                    </a:p>
                  </a:txBody>
                  <a:tcPr anchor="ctr"/>
                </a:tc>
                <a:tc>
                  <a:txBody>
                    <a:bodyPr/>
                    <a:lstStyle/>
                    <a:p>
                      <a:pPr latinLnBrk="1"/>
                      <a:r>
                        <a:rPr lang="en-US" altLang="ko-KR" sz="1600"/>
                        <a:t>(2-2) </a:t>
                      </a:r>
                      <a:r>
                        <a:rPr lang="ko-KR" altLang="en-US" sz="1600"/>
                        <a:t>증감 반복</a:t>
                      </a:r>
                    </a:p>
                  </a:txBody>
                  <a:tcPr anchor="ctr"/>
                </a:tc>
                <a:tc>
                  <a:txBody>
                    <a:bodyPr/>
                    <a:lstStyle/>
                    <a:p>
                      <a:pPr latinLnBrk="1"/>
                      <a:r>
                        <a:rPr lang="en-US" altLang="ko-KR" sz="1600"/>
                        <a:t>(2-3) </a:t>
                      </a:r>
                      <a:r>
                        <a:rPr lang="ko-KR" altLang="en-US" sz="1600"/>
                        <a:t>증감 반복</a:t>
                      </a:r>
                    </a:p>
                  </a:txBody>
                  <a:tcPr anchor="ctr"/>
                </a:tc>
                <a:extLst>
                  <a:ext uri="{0D108BD9-81ED-4DB2-BD59-A6C34878D82A}">
                    <a16:rowId xmlns:a16="http://schemas.microsoft.com/office/drawing/2014/main" val="492066668"/>
                  </a:ext>
                </a:extLst>
              </a:tr>
            </a:tbl>
          </a:graphicData>
        </a:graphic>
      </p:graphicFrame>
      <p:sp>
        <p:nvSpPr>
          <p:cNvPr id="42" name="TextBox 41">
            <a:extLst>
              <a:ext uri="{FF2B5EF4-FFF2-40B4-BE49-F238E27FC236}">
                <a16:creationId xmlns:a16="http://schemas.microsoft.com/office/drawing/2014/main" id="{859A476B-CCAA-4BC5-9B00-3234727F8EA5}"/>
              </a:ext>
            </a:extLst>
          </p:cNvPr>
          <p:cNvSpPr txBox="1"/>
          <p:nvPr/>
        </p:nvSpPr>
        <p:spPr>
          <a:xfrm>
            <a:off x="4470762" y="4937472"/>
            <a:ext cx="3318692" cy="338554"/>
          </a:xfrm>
          <a:prstGeom prst="rect">
            <a:avLst/>
          </a:prstGeom>
          <a:noFill/>
          <a:ln w="28575">
            <a:solidFill>
              <a:srgbClr val="FF0000"/>
            </a:solidFill>
          </a:ln>
        </p:spPr>
        <p:txBody>
          <a:bodyPr wrap="square" rtlCol="0">
            <a:spAutoFit/>
          </a:bodyPr>
          <a:lstStyle/>
          <a:p>
            <a:pPr algn="ctr"/>
            <a:r>
              <a:rPr lang="en-US" altLang="ko-KR" sz="1600" b="1"/>
              <a:t>(1-2), (1-3) </a:t>
            </a:r>
            <a:r>
              <a:rPr lang="ko-KR" altLang="en-US" sz="1600" b="1"/>
              <a:t>감소하는 이유</a:t>
            </a:r>
            <a:r>
              <a:rPr lang="en-US" altLang="ko-KR" sz="1600" b="1"/>
              <a:t>?</a:t>
            </a:r>
            <a:endParaRPr lang="ko-KR" altLang="en-US" sz="1600" b="1"/>
          </a:p>
        </p:txBody>
      </p:sp>
      <p:grpSp>
        <p:nvGrpSpPr>
          <p:cNvPr id="47" name="그룹 46">
            <a:extLst>
              <a:ext uri="{FF2B5EF4-FFF2-40B4-BE49-F238E27FC236}">
                <a16:creationId xmlns:a16="http://schemas.microsoft.com/office/drawing/2014/main" id="{35A9DEC3-CC39-4DB3-9504-3162D7ACB41B}"/>
              </a:ext>
            </a:extLst>
          </p:cNvPr>
          <p:cNvGrpSpPr>
            <a:grpSpLocks noChangeAspect="1"/>
          </p:cNvGrpSpPr>
          <p:nvPr/>
        </p:nvGrpSpPr>
        <p:grpSpPr>
          <a:xfrm>
            <a:off x="3477494" y="1467794"/>
            <a:ext cx="5231615" cy="3243797"/>
            <a:chOff x="2820484" y="1270451"/>
            <a:chExt cx="6551032" cy="4061885"/>
          </a:xfrm>
        </p:grpSpPr>
        <p:grpSp>
          <p:nvGrpSpPr>
            <p:cNvPr id="9" name="그룹 8">
              <a:extLst>
                <a:ext uri="{FF2B5EF4-FFF2-40B4-BE49-F238E27FC236}">
                  <a16:creationId xmlns:a16="http://schemas.microsoft.com/office/drawing/2014/main" id="{9FB34910-1CC3-429E-B324-BE501A473E78}"/>
                </a:ext>
              </a:extLst>
            </p:cNvPr>
            <p:cNvGrpSpPr>
              <a:grpSpLocks noChangeAspect="1"/>
            </p:cNvGrpSpPr>
            <p:nvPr/>
          </p:nvGrpSpPr>
          <p:grpSpPr>
            <a:xfrm>
              <a:off x="2820484" y="1270451"/>
              <a:ext cx="6551032" cy="4061885"/>
              <a:chOff x="1190524" y="90303"/>
              <a:chExt cx="10163910" cy="6302006"/>
            </a:xfrm>
          </p:grpSpPr>
          <p:pic>
            <p:nvPicPr>
              <p:cNvPr id="11" name="그림 10">
                <a:extLst>
                  <a:ext uri="{FF2B5EF4-FFF2-40B4-BE49-F238E27FC236}">
                    <a16:creationId xmlns:a16="http://schemas.microsoft.com/office/drawing/2014/main" id="{FFC4C088-2112-4DB3-8466-6FB514B20702}"/>
                  </a:ext>
                </a:extLst>
              </p:cNvPr>
              <p:cNvPicPr>
                <a:picLocks noChangeAspect="1"/>
              </p:cNvPicPr>
              <p:nvPr/>
            </p:nvPicPr>
            <p:blipFill>
              <a:blip r:embed="rId3"/>
              <a:stretch>
                <a:fillRect/>
              </a:stretch>
            </p:blipFill>
            <p:spPr>
              <a:xfrm>
                <a:off x="1190524" y="90303"/>
                <a:ext cx="4305300" cy="3289300"/>
              </a:xfrm>
              <a:prstGeom prst="rect">
                <a:avLst/>
              </a:prstGeom>
            </p:spPr>
          </p:pic>
          <p:pic>
            <p:nvPicPr>
              <p:cNvPr id="12" name="그림 11">
                <a:extLst>
                  <a:ext uri="{FF2B5EF4-FFF2-40B4-BE49-F238E27FC236}">
                    <a16:creationId xmlns:a16="http://schemas.microsoft.com/office/drawing/2014/main" id="{A49DFE30-53A1-4518-886E-A03631D1B24F}"/>
                  </a:ext>
                </a:extLst>
              </p:cNvPr>
              <p:cNvPicPr>
                <a:picLocks noChangeAspect="1"/>
              </p:cNvPicPr>
              <p:nvPr/>
            </p:nvPicPr>
            <p:blipFill>
              <a:blip r:embed="rId4"/>
              <a:stretch>
                <a:fillRect/>
              </a:stretch>
            </p:blipFill>
            <p:spPr>
              <a:xfrm>
                <a:off x="4119829" y="90303"/>
                <a:ext cx="4305300" cy="3289300"/>
              </a:xfrm>
              <a:prstGeom prst="rect">
                <a:avLst/>
              </a:prstGeom>
            </p:spPr>
          </p:pic>
          <p:pic>
            <p:nvPicPr>
              <p:cNvPr id="13" name="그림 12">
                <a:extLst>
                  <a:ext uri="{FF2B5EF4-FFF2-40B4-BE49-F238E27FC236}">
                    <a16:creationId xmlns:a16="http://schemas.microsoft.com/office/drawing/2014/main" id="{F6A67880-FC6F-454A-9A4D-0388A1D702FF}"/>
                  </a:ext>
                </a:extLst>
              </p:cNvPr>
              <p:cNvPicPr>
                <a:picLocks noChangeAspect="1"/>
              </p:cNvPicPr>
              <p:nvPr/>
            </p:nvPicPr>
            <p:blipFill>
              <a:blip r:embed="rId5"/>
              <a:stretch>
                <a:fillRect/>
              </a:stretch>
            </p:blipFill>
            <p:spPr>
              <a:xfrm>
                <a:off x="7049134" y="90303"/>
                <a:ext cx="4305300" cy="3289299"/>
              </a:xfrm>
              <a:prstGeom prst="rect">
                <a:avLst/>
              </a:prstGeom>
            </p:spPr>
          </p:pic>
          <p:pic>
            <p:nvPicPr>
              <p:cNvPr id="14" name="그림 13">
                <a:extLst>
                  <a:ext uri="{FF2B5EF4-FFF2-40B4-BE49-F238E27FC236}">
                    <a16:creationId xmlns:a16="http://schemas.microsoft.com/office/drawing/2014/main" id="{28F5AD7E-8410-45A5-966B-CD2691F60F95}"/>
                  </a:ext>
                </a:extLst>
              </p:cNvPr>
              <p:cNvPicPr>
                <a:picLocks noChangeAspect="1"/>
              </p:cNvPicPr>
              <p:nvPr/>
            </p:nvPicPr>
            <p:blipFill>
              <a:blip r:embed="rId6"/>
              <a:stretch>
                <a:fillRect/>
              </a:stretch>
            </p:blipFill>
            <p:spPr>
              <a:xfrm>
                <a:off x="4119829" y="3103009"/>
                <a:ext cx="4305300" cy="3289300"/>
              </a:xfrm>
              <a:prstGeom prst="rect">
                <a:avLst/>
              </a:prstGeom>
            </p:spPr>
          </p:pic>
          <p:pic>
            <p:nvPicPr>
              <p:cNvPr id="15" name="그림 14">
                <a:extLst>
                  <a:ext uri="{FF2B5EF4-FFF2-40B4-BE49-F238E27FC236}">
                    <a16:creationId xmlns:a16="http://schemas.microsoft.com/office/drawing/2014/main" id="{FFF739BA-78D6-4AAA-ACAC-D1CC4D52D33A}"/>
                  </a:ext>
                </a:extLst>
              </p:cNvPr>
              <p:cNvPicPr>
                <a:picLocks noChangeAspect="1"/>
              </p:cNvPicPr>
              <p:nvPr/>
            </p:nvPicPr>
            <p:blipFill>
              <a:blip r:embed="rId7"/>
              <a:stretch>
                <a:fillRect/>
              </a:stretch>
            </p:blipFill>
            <p:spPr>
              <a:xfrm>
                <a:off x="1190524" y="3103009"/>
                <a:ext cx="4305300" cy="3289300"/>
              </a:xfrm>
              <a:prstGeom prst="rect">
                <a:avLst/>
              </a:prstGeom>
            </p:spPr>
          </p:pic>
          <p:pic>
            <p:nvPicPr>
              <p:cNvPr id="16" name="그림 15">
                <a:extLst>
                  <a:ext uri="{FF2B5EF4-FFF2-40B4-BE49-F238E27FC236}">
                    <a16:creationId xmlns:a16="http://schemas.microsoft.com/office/drawing/2014/main" id="{2C616A5A-894E-4669-BFD9-2F0BFB397300}"/>
                  </a:ext>
                </a:extLst>
              </p:cNvPr>
              <p:cNvPicPr>
                <a:picLocks noChangeAspect="1"/>
              </p:cNvPicPr>
              <p:nvPr/>
            </p:nvPicPr>
            <p:blipFill>
              <a:blip r:embed="rId8"/>
              <a:stretch>
                <a:fillRect/>
              </a:stretch>
            </p:blipFill>
            <p:spPr>
              <a:xfrm>
                <a:off x="7049134" y="3103009"/>
                <a:ext cx="4305300" cy="3289300"/>
              </a:xfrm>
              <a:prstGeom prst="rect">
                <a:avLst/>
              </a:prstGeom>
            </p:spPr>
          </p:pic>
          <p:pic>
            <p:nvPicPr>
              <p:cNvPr id="17" name="그림 16">
                <a:extLst>
                  <a:ext uri="{FF2B5EF4-FFF2-40B4-BE49-F238E27FC236}">
                    <a16:creationId xmlns:a16="http://schemas.microsoft.com/office/drawing/2014/main" id="{2D30C5F6-D927-4704-B8CC-7C77FDCD1C03}"/>
                  </a:ext>
                </a:extLst>
              </p:cNvPr>
              <p:cNvPicPr>
                <a:picLocks noChangeAspect="1"/>
              </p:cNvPicPr>
              <p:nvPr/>
            </p:nvPicPr>
            <p:blipFill>
              <a:blip r:embed="rId9"/>
              <a:stretch>
                <a:fillRect/>
              </a:stretch>
            </p:blipFill>
            <p:spPr>
              <a:xfrm>
                <a:off x="4949566" y="1746691"/>
                <a:ext cx="649734" cy="1052529"/>
              </a:xfrm>
              <a:prstGeom prst="rect">
                <a:avLst/>
              </a:prstGeom>
            </p:spPr>
          </p:pic>
          <p:pic>
            <p:nvPicPr>
              <p:cNvPr id="18" name="그림 17">
                <a:extLst>
                  <a:ext uri="{FF2B5EF4-FFF2-40B4-BE49-F238E27FC236}">
                    <a16:creationId xmlns:a16="http://schemas.microsoft.com/office/drawing/2014/main" id="{93FD03D6-E4EB-4307-AAC8-0652086521AF}"/>
                  </a:ext>
                </a:extLst>
              </p:cNvPr>
              <p:cNvPicPr>
                <a:picLocks noChangeAspect="1"/>
              </p:cNvPicPr>
              <p:nvPr/>
            </p:nvPicPr>
            <p:blipFill>
              <a:blip r:embed="rId10"/>
              <a:stretch>
                <a:fillRect/>
              </a:stretch>
            </p:blipFill>
            <p:spPr>
              <a:xfrm>
                <a:off x="4933426" y="4720398"/>
                <a:ext cx="665874" cy="1091528"/>
              </a:xfrm>
              <a:prstGeom prst="rect">
                <a:avLst/>
              </a:prstGeom>
            </p:spPr>
          </p:pic>
        </p:grpSp>
        <p:sp>
          <p:nvSpPr>
            <p:cNvPr id="43" name="직사각형 42">
              <a:extLst>
                <a:ext uri="{FF2B5EF4-FFF2-40B4-BE49-F238E27FC236}">
                  <a16:creationId xmlns:a16="http://schemas.microsoft.com/office/drawing/2014/main" id="{11530B1F-6189-4C30-86A5-E7B3E70F61CF}"/>
                </a:ext>
              </a:extLst>
            </p:cNvPr>
            <p:cNvSpPr/>
            <p:nvPr/>
          </p:nvSpPr>
          <p:spPr>
            <a:xfrm>
              <a:off x="7103783" y="1509649"/>
              <a:ext cx="1865467" cy="15074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직사각형 19">
            <a:extLst>
              <a:ext uri="{FF2B5EF4-FFF2-40B4-BE49-F238E27FC236}">
                <a16:creationId xmlns:a16="http://schemas.microsoft.com/office/drawing/2014/main" id="{BAD66A07-7F2C-2E3C-D04B-A2058CE2ABFE}"/>
              </a:ext>
            </a:extLst>
          </p:cNvPr>
          <p:cNvSpPr/>
          <p:nvPr/>
        </p:nvSpPr>
        <p:spPr>
          <a:xfrm>
            <a:off x="5389069" y="1663148"/>
            <a:ext cx="1489751" cy="11989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id="{3DB6495D-07B9-7EB0-CD0A-F5CBC32B5657}"/>
              </a:ext>
            </a:extLst>
          </p:cNvPr>
          <p:cNvSpPr txBox="1"/>
          <p:nvPr/>
        </p:nvSpPr>
        <p:spPr>
          <a:xfrm>
            <a:off x="1043872" y="1473138"/>
            <a:ext cx="1877353" cy="369332"/>
          </a:xfrm>
          <a:prstGeom prst="rect">
            <a:avLst/>
          </a:prstGeom>
          <a:noFill/>
          <a:ln w="38100">
            <a:solidFill>
              <a:schemeClr val="bg1">
                <a:lumMod val="50000"/>
              </a:schemeClr>
            </a:solidFill>
          </a:ln>
        </p:spPr>
        <p:txBody>
          <a:bodyPr wrap="square" rtlCol="0">
            <a:spAutoFit/>
          </a:bodyPr>
          <a:lstStyle/>
          <a:p>
            <a:pPr algn="ctr"/>
            <a:r>
              <a:rPr lang="en-US" altLang="ko-KR" b="1"/>
              <a:t>Sidewall [2]</a:t>
            </a:r>
            <a:endParaRPr lang="ko-KR" altLang="en-US" b="1"/>
          </a:p>
        </p:txBody>
      </p:sp>
      <p:sp>
        <p:nvSpPr>
          <p:cNvPr id="4" name="타원 3">
            <a:extLst>
              <a:ext uri="{FF2B5EF4-FFF2-40B4-BE49-F238E27FC236}">
                <a16:creationId xmlns:a16="http://schemas.microsoft.com/office/drawing/2014/main" id="{5196F0FE-3FDD-C881-B0FA-9C34F5AF989D}"/>
              </a:ext>
            </a:extLst>
          </p:cNvPr>
          <p:cNvSpPr/>
          <p:nvPr/>
        </p:nvSpPr>
        <p:spPr>
          <a:xfrm>
            <a:off x="616762" y="2161818"/>
            <a:ext cx="2539485" cy="18887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a:t>완료</a:t>
            </a:r>
          </a:p>
        </p:txBody>
      </p:sp>
    </p:spTree>
    <p:extLst>
      <p:ext uri="{BB962C8B-B14F-4D97-AF65-F5344CB8AC3E}">
        <p14:creationId xmlns:p14="http://schemas.microsoft.com/office/powerpoint/2010/main" val="5830845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5D06646-C7A8-4225-B778-8FE4F45A412A}"/>
              </a:ext>
            </a:extLst>
          </p:cNvPr>
          <p:cNvSpPr>
            <a:spLocks noGrp="1"/>
          </p:cNvSpPr>
          <p:nvPr>
            <p:ph type="title"/>
          </p:nvPr>
        </p:nvSpPr>
        <p:spPr/>
        <p:txBody>
          <a:bodyPr>
            <a:normAutofit/>
          </a:bodyPr>
          <a:lstStyle/>
          <a:p>
            <a:r>
              <a:rPr lang="ko-KR" altLang="en-US" sz="3600" b="1">
                <a:latin typeface="새굴림" panose="02030600000101010101" pitchFamily="18" charset="-127"/>
                <a:ea typeface="새굴림" panose="02030600000101010101" pitchFamily="18" charset="-127"/>
              </a:rPr>
              <a:t>그래프 결과 분석</a:t>
            </a:r>
          </a:p>
        </p:txBody>
      </p:sp>
      <p:sp>
        <p:nvSpPr>
          <p:cNvPr id="3" name="슬라이드 번호 개체 틀 2">
            <a:extLst>
              <a:ext uri="{FF2B5EF4-FFF2-40B4-BE49-F238E27FC236}">
                <a16:creationId xmlns:a16="http://schemas.microsoft.com/office/drawing/2014/main" id="{78AD702C-2D22-4A11-9254-B47FEF7F4B62}"/>
              </a:ext>
            </a:extLst>
          </p:cNvPr>
          <p:cNvSpPr>
            <a:spLocks noGrp="1"/>
          </p:cNvSpPr>
          <p:nvPr>
            <p:ph type="sldNum" sz="quarter" idx="12"/>
          </p:nvPr>
        </p:nvSpPr>
        <p:spPr/>
        <p:txBody>
          <a:bodyPr/>
          <a:lstStyle/>
          <a:p>
            <a:fld id="{C842FD61-56B5-4934-9505-8134CC6E5DF4}" type="slidenum">
              <a:rPr lang="ko-KR" altLang="en-US" smtClean="0"/>
              <a:t>62</a:t>
            </a:fld>
            <a:endParaRPr lang="ko-KR" altLang="en-US"/>
          </a:p>
        </p:txBody>
      </p:sp>
      <p:graphicFrame>
        <p:nvGraphicFramePr>
          <p:cNvPr id="31" name="표 31">
            <a:extLst>
              <a:ext uri="{FF2B5EF4-FFF2-40B4-BE49-F238E27FC236}">
                <a16:creationId xmlns:a16="http://schemas.microsoft.com/office/drawing/2014/main" id="{F586B2FE-52A1-4A5A-A39F-488AAD0BA247}"/>
              </a:ext>
            </a:extLst>
          </p:cNvPr>
          <p:cNvGraphicFramePr>
            <a:graphicFrameLocks noGrp="1"/>
          </p:cNvGraphicFramePr>
          <p:nvPr/>
        </p:nvGraphicFramePr>
        <p:xfrm>
          <a:off x="2229740" y="5509491"/>
          <a:ext cx="7800736" cy="1005840"/>
        </p:xfrm>
        <a:graphic>
          <a:graphicData uri="http://schemas.openxmlformats.org/drawingml/2006/table">
            <a:tbl>
              <a:tblPr firstRow="1" bandRow="1">
                <a:tableStyleId>{00A15C55-8517-42AA-B614-E9B94910E393}</a:tableStyleId>
              </a:tblPr>
              <a:tblGrid>
                <a:gridCol w="1950184">
                  <a:extLst>
                    <a:ext uri="{9D8B030D-6E8A-4147-A177-3AD203B41FA5}">
                      <a16:colId xmlns:a16="http://schemas.microsoft.com/office/drawing/2014/main" val="2636970816"/>
                    </a:ext>
                  </a:extLst>
                </a:gridCol>
                <a:gridCol w="1950184">
                  <a:extLst>
                    <a:ext uri="{9D8B030D-6E8A-4147-A177-3AD203B41FA5}">
                      <a16:colId xmlns:a16="http://schemas.microsoft.com/office/drawing/2014/main" val="2802118403"/>
                    </a:ext>
                  </a:extLst>
                </a:gridCol>
                <a:gridCol w="1950184">
                  <a:extLst>
                    <a:ext uri="{9D8B030D-6E8A-4147-A177-3AD203B41FA5}">
                      <a16:colId xmlns:a16="http://schemas.microsoft.com/office/drawing/2014/main" val="3950078383"/>
                    </a:ext>
                  </a:extLst>
                </a:gridCol>
                <a:gridCol w="1950184">
                  <a:extLst>
                    <a:ext uri="{9D8B030D-6E8A-4147-A177-3AD203B41FA5}">
                      <a16:colId xmlns:a16="http://schemas.microsoft.com/office/drawing/2014/main" val="986319974"/>
                    </a:ext>
                  </a:extLst>
                </a:gridCol>
              </a:tblGrid>
              <a:tr h="151525">
                <a:tc>
                  <a:txBody>
                    <a:bodyPr/>
                    <a:lstStyle/>
                    <a:p>
                      <a:pPr latinLnBrk="1"/>
                      <a:endParaRPr lang="ko-KR" altLang="en-US" sz="1600"/>
                    </a:p>
                  </a:txBody>
                  <a:tcPr anchor="ctr"/>
                </a:tc>
                <a:tc>
                  <a:txBody>
                    <a:bodyPr/>
                    <a:lstStyle/>
                    <a:p>
                      <a:pPr latinLnBrk="1"/>
                      <a:r>
                        <a:rPr lang="en-US" altLang="ko-KR" sz="1600"/>
                        <a:t>X-pol</a:t>
                      </a:r>
                      <a:endParaRPr lang="ko-KR" altLang="en-US" sz="1600"/>
                    </a:p>
                  </a:txBody>
                  <a:tcPr anchor="ctr"/>
                </a:tc>
                <a:tc>
                  <a:txBody>
                    <a:bodyPr/>
                    <a:lstStyle/>
                    <a:p>
                      <a:pPr latinLnBrk="1"/>
                      <a:r>
                        <a:rPr lang="en-US" altLang="ko-KR" sz="1600"/>
                        <a:t>Y-pol</a:t>
                      </a:r>
                      <a:endParaRPr lang="ko-KR" altLang="en-US" sz="1600"/>
                    </a:p>
                  </a:txBody>
                  <a:tcPr anchor="ctr"/>
                </a:tc>
                <a:tc>
                  <a:txBody>
                    <a:bodyPr/>
                    <a:lstStyle/>
                    <a:p>
                      <a:pPr latinLnBrk="1"/>
                      <a:r>
                        <a:rPr lang="en-US" altLang="ko-KR" sz="1600"/>
                        <a:t>Z-pol</a:t>
                      </a:r>
                      <a:endParaRPr lang="ko-KR" altLang="en-US" sz="1600"/>
                    </a:p>
                  </a:txBody>
                  <a:tcPr anchor="ctr"/>
                </a:tc>
                <a:extLst>
                  <a:ext uri="{0D108BD9-81ED-4DB2-BD59-A6C34878D82A}">
                    <a16:rowId xmlns:a16="http://schemas.microsoft.com/office/drawing/2014/main" val="2323146499"/>
                  </a:ext>
                </a:extLst>
              </a:tr>
              <a:tr h="151525">
                <a:tc>
                  <a:txBody>
                    <a:bodyPr/>
                    <a:lstStyle/>
                    <a:p>
                      <a:pPr latinLnBrk="1"/>
                      <a:r>
                        <a:rPr lang="en-US" altLang="ko-KR" sz="1600" b="1"/>
                        <a:t>X-</a:t>
                      </a:r>
                      <a:r>
                        <a:rPr lang="ko-KR" altLang="en-US" sz="1600" b="1"/>
                        <a:t>증가</a:t>
                      </a:r>
                    </a:p>
                  </a:txBody>
                  <a:tcPr anchor="ctr"/>
                </a:tc>
                <a:tc>
                  <a:txBody>
                    <a:bodyPr/>
                    <a:lstStyle/>
                    <a:p>
                      <a:pPr latinLnBrk="1"/>
                      <a:r>
                        <a:rPr lang="en-US" altLang="ko-KR" sz="1600"/>
                        <a:t>(1-1) </a:t>
                      </a:r>
                      <a:r>
                        <a:rPr lang="ko-KR" altLang="en-US" sz="1600"/>
                        <a:t>변화</a:t>
                      </a:r>
                      <a:r>
                        <a:rPr lang="en-US" altLang="ko-KR" sz="1600"/>
                        <a:t>X</a:t>
                      </a:r>
                      <a:endParaRPr lang="ko-KR" altLang="en-US" sz="1600"/>
                    </a:p>
                  </a:txBody>
                  <a:tcPr anchor="ctr"/>
                </a:tc>
                <a:tc>
                  <a:txBody>
                    <a:bodyPr/>
                    <a:lstStyle/>
                    <a:p>
                      <a:pPr latinLnBrk="1"/>
                      <a:r>
                        <a:rPr lang="en-US" altLang="ko-KR" sz="1600"/>
                        <a:t>(1-2) </a:t>
                      </a:r>
                      <a:r>
                        <a:rPr lang="ko-KR" altLang="en-US" sz="1600"/>
                        <a:t>감소</a:t>
                      </a:r>
                    </a:p>
                  </a:txBody>
                  <a:tcPr anchor="ctr"/>
                </a:tc>
                <a:tc>
                  <a:txBody>
                    <a:bodyPr/>
                    <a:lstStyle/>
                    <a:p>
                      <a:pPr latinLnBrk="1"/>
                      <a:r>
                        <a:rPr lang="en-US" altLang="ko-KR" sz="1600"/>
                        <a:t>(1-3) </a:t>
                      </a:r>
                      <a:r>
                        <a:rPr lang="ko-KR" altLang="en-US" sz="1600"/>
                        <a:t>감소</a:t>
                      </a:r>
                    </a:p>
                  </a:txBody>
                  <a:tcPr anchor="ctr"/>
                </a:tc>
                <a:extLst>
                  <a:ext uri="{0D108BD9-81ED-4DB2-BD59-A6C34878D82A}">
                    <a16:rowId xmlns:a16="http://schemas.microsoft.com/office/drawing/2014/main" val="2756293667"/>
                  </a:ext>
                </a:extLst>
              </a:tr>
              <a:tr h="151525">
                <a:tc>
                  <a:txBody>
                    <a:bodyPr/>
                    <a:lstStyle/>
                    <a:p>
                      <a:pPr latinLnBrk="1"/>
                      <a:r>
                        <a:rPr lang="en-US" altLang="ko-KR" sz="1600" b="1"/>
                        <a:t>Z-</a:t>
                      </a:r>
                      <a:r>
                        <a:rPr lang="ko-KR" altLang="en-US" sz="1600" b="1"/>
                        <a:t>증가</a:t>
                      </a:r>
                    </a:p>
                  </a:txBody>
                  <a:tcPr anchor="ctr"/>
                </a:tc>
                <a:tc>
                  <a:txBody>
                    <a:bodyPr/>
                    <a:lstStyle/>
                    <a:p>
                      <a:pPr latinLnBrk="1"/>
                      <a:r>
                        <a:rPr lang="en-US" altLang="ko-KR" sz="1600"/>
                        <a:t>(2-1) </a:t>
                      </a:r>
                      <a:r>
                        <a:rPr lang="ko-KR" altLang="en-US" sz="1600"/>
                        <a:t>증감 반복</a:t>
                      </a:r>
                    </a:p>
                  </a:txBody>
                  <a:tcPr anchor="ctr"/>
                </a:tc>
                <a:tc>
                  <a:txBody>
                    <a:bodyPr/>
                    <a:lstStyle/>
                    <a:p>
                      <a:pPr latinLnBrk="1"/>
                      <a:r>
                        <a:rPr lang="en-US" altLang="ko-KR" sz="1600"/>
                        <a:t>(2-2) </a:t>
                      </a:r>
                      <a:r>
                        <a:rPr lang="ko-KR" altLang="en-US" sz="1600"/>
                        <a:t>증감 반복</a:t>
                      </a:r>
                    </a:p>
                  </a:txBody>
                  <a:tcPr anchor="ctr"/>
                </a:tc>
                <a:tc>
                  <a:txBody>
                    <a:bodyPr/>
                    <a:lstStyle/>
                    <a:p>
                      <a:pPr latinLnBrk="1"/>
                      <a:r>
                        <a:rPr lang="en-US" altLang="ko-KR" sz="1600"/>
                        <a:t>(2-3) </a:t>
                      </a:r>
                      <a:r>
                        <a:rPr lang="ko-KR" altLang="en-US" sz="1600"/>
                        <a:t>증감 반복</a:t>
                      </a:r>
                    </a:p>
                  </a:txBody>
                  <a:tcPr anchor="ctr"/>
                </a:tc>
                <a:extLst>
                  <a:ext uri="{0D108BD9-81ED-4DB2-BD59-A6C34878D82A}">
                    <a16:rowId xmlns:a16="http://schemas.microsoft.com/office/drawing/2014/main" val="492066668"/>
                  </a:ext>
                </a:extLst>
              </a:tr>
            </a:tbl>
          </a:graphicData>
        </a:graphic>
      </p:graphicFrame>
      <p:sp>
        <p:nvSpPr>
          <p:cNvPr id="42" name="TextBox 41">
            <a:extLst>
              <a:ext uri="{FF2B5EF4-FFF2-40B4-BE49-F238E27FC236}">
                <a16:creationId xmlns:a16="http://schemas.microsoft.com/office/drawing/2014/main" id="{859A476B-CCAA-4BC5-9B00-3234727F8EA5}"/>
              </a:ext>
            </a:extLst>
          </p:cNvPr>
          <p:cNvSpPr txBox="1"/>
          <p:nvPr/>
        </p:nvSpPr>
        <p:spPr>
          <a:xfrm>
            <a:off x="4108016" y="4937472"/>
            <a:ext cx="4044183" cy="338554"/>
          </a:xfrm>
          <a:prstGeom prst="rect">
            <a:avLst/>
          </a:prstGeom>
          <a:noFill/>
          <a:ln w="28575">
            <a:solidFill>
              <a:srgbClr val="FF0000"/>
            </a:solidFill>
          </a:ln>
        </p:spPr>
        <p:txBody>
          <a:bodyPr wrap="square" rtlCol="0">
            <a:spAutoFit/>
          </a:bodyPr>
          <a:lstStyle/>
          <a:p>
            <a:pPr algn="ctr"/>
            <a:r>
              <a:rPr lang="en-US" altLang="ko-KR" sz="1600" b="1"/>
              <a:t>(1-2), (2-2) Y-pol</a:t>
            </a:r>
            <a:r>
              <a:rPr lang="ko-KR" altLang="en-US" sz="1600" b="1"/>
              <a:t>만 유독 높은 이유</a:t>
            </a:r>
            <a:r>
              <a:rPr lang="en-US" altLang="ko-KR" sz="1600" b="1"/>
              <a:t>?</a:t>
            </a:r>
            <a:endParaRPr lang="ko-KR" altLang="en-US" sz="1600" b="1"/>
          </a:p>
        </p:txBody>
      </p:sp>
      <p:grpSp>
        <p:nvGrpSpPr>
          <p:cNvPr id="47" name="그룹 46">
            <a:extLst>
              <a:ext uri="{FF2B5EF4-FFF2-40B4-BE49-F238E27FC236}">
                <a16:creationId xmlns:a16="http://schemas.microsoft.com/office/drawing/2014/main" id="{35A9DEC3-CC39-4DB3-9504-3162D7ACB41B}"/>
              </a:ext>
            </a:extLst>
          </p:cNvPr>
          <p:cNvGrpSpPr>
            <a:grpSpLocks noChangeAspect="1"/>
          </p:cNvGrpSpPr>
          <p:nvPr/>
        </p:nvGrpSpPr>
        <p:grpSpPr>
          <a:xfrm>
            <a:off x="3477494" y="1468057"/>
            <a:ext cx="5231615" cy="3243797"/>
            <a:chOff x="2820484" y="1270451"/>
            <a:chExt cx="6551032" cy="4061885"/>
          </a:xfrm>
        </p:grpSpPr>
        <p:grpSp>
          <p:nvGrpSpPr>
            <p:cNvPr id="9" name="그룹 8">
              <a:extLst>
                <a:ext uri="{FF2B5EF4-FFF2-40B4-BE49-F238E27FC236}">
                  <a16:creationId xmlns:a16="http://schemas.microsoft.com/office/drawing/2014/main" id="{9FB34910-1CC3-429E-B324-BE501A473E78}"/>
                </a:ext>
              </a:extLst>
            </p:cNvPr>
            <p:cNvGrpSpPr>
              <a:grpSpLocks noChangeAspect="1"/>
            </p:cNvGrpSpPr>
            <p:nvPr/>
          </p:nvGrpSpPr>
          <p:grpSpPr>
            <a:xfrm>
              <a:off x="2820484" y="1270451"/>
              <a:ext cx="6551032" cy="4061885"/>
              <a:chOff x="1190524" y="90303"/>
              <a:chExt cx="10163910" cy="6302006"/>
            </a:xfrm>
          </p:grpSpPr>
          <p:pic>
            <p:nvPicPr>
              <p:cNvPr id="11" name="그림 10">
                <a:extLst>
                  <a:ext uri="{FF2B5EF4-FFF2-40B4-BE49-F238E27FC236}">
                    <a16:creationId xmlns:a16="http://schemas.microsoft.com/office/drawing/2014/main" id="{FFC4C088-2112-4DB3-8466-6FB514B20702}"/>
                  </a:ext>
                </a:extLst>
              </p:cNvPr>
              <p:cNvPicPr>
                <a:picLocks noChangeAspect="1"/>
              </p:cNvPicPr>
              <p:nvPr/>
            </p:nvPicPr>
            <p:blipFill>
              <a:blip r:embed="rId3"/>
              <a:stretch>
                <a:fillRect/>
              </a:stretch>
            </p:blipFill>
            <p:spPr>
              <a:xfrm>
                <a:off x="1190524" y="90303"/>
                <a:ext cx="4305300" cy="3289300"/>
              </a:xfrm>
              <a:prstGeom prst="rect">
                <a:avLst/>
              </a:prstGeom>
            </p:spPr>
          </p:pic>
          <p:pic>
            <p:nvPicPr>
              <p:cNvPr id="12" name="그림 11">
                <a:extLst>
                  <a:ext uri="{FF2B5EF4-FFF2-40B4-BE49-F238E27FC236}">
                    <a16:creationId xmlns:a16="http://schemas.microsoft.com/office/drawing/2014/main" id="{A49DFE30-53A1-4518-886E-A03631D1B24F}"/>
                  </a:ext>
                </a:extLst>
              </p:cNvPr>
              <p:cNvPicPr>
                <a:picLocks noChangeAspect="1"/>
              </p:cNvPicPr>
              <p:nvPr/>
            </p:nvPicPr>
            <p:blipFill>
              <a:blip r:embed="rId4"/>
              <a:stretch>
                <a:fillRect/>
              </a:stretch>
            </p:blipFill>
            <p:spPr>
              <a:xfrm>
                <a:off x="4119829" y="90303"/>
                <a:ext cx="4305300" cy="3289300"/>
              </a:xfrm>
              <a:prstGeom prst="rect">
                <a:avLst/>
              </a:prstGeom>
            </p:spPr>
          </p:pic>
          <p:pic>
            <p:nvPicPr>
              <p:cNvPr id="13" name="그림 12">
                <a:extLst>
                  <a:ext uri="{FF2B5EF4-FFF2-40B4-BE49-F238E27FC236}">
                    <a16:creationId xmlns:a16="http://schemas.microsoft.com/office/drawing/2014/main" id="{F6A67880-FC6F-454A-9A4D-0388A1D702FF}"/>
                  </a:ext>
                </a:extLst>
              </p:cNvPr>
              <p:cNvPicPr>
                <a:picLocks noChangeAspect="1"/>
              </p:cNvPicPr>
              <p:nvPr/>
            </p:nvPicPr>
            <p:blipFill>
              <a:blip r:embed="rId5"/>
              <a:stretch>
                <a:fillRect/>
              </a:stretch>
            </p:blipFill>
            <p:spPr>
              <a:xfrm>
                <a:off x="7049134" y="90303"/>
                <a:ext cx="4305300" cy="3289300"/>
              </a:xfrm>
              <a:prstGeom prst="rect">
                <a:avLst/>
              </a:prstGeom>
            </p:spPr>
          </p:pic>
          <p:pic>
            <p:nvPicPr>
              <p:cNvPr id="14" name="그림 13">
                <a:extLst>
                  <a:ext uri="{FF2B5EF4-FFF2-40B4-BE49-F238E27FC236}">
                    <a16:creationId xmlns:a16="http://schemas.microsoft.com/office/drawing/2014/main" id="{28F5AD7E-8410-45A5-966B-CD2691F60F95}"/>
                  </a:ext>
                </a:extLst>
              </p:cNvPr>
              <p:cNvPicPr>
                <a:picLocks noChangeAspect="1"/>
              </p:cNvPicPr>
              <p:nvPr/>
            </p:nvPicPr>
            <p:blipFill>
              <a:blip r:embed="rId6"/>
              <a:stretch>
                <a:fillRect/>
              </a:stretch>
            </p:blipFill>
            <p:spPr>
              <a:xfrm>
                <a:off x="4119829" y="3103009"/>
                <a:ext cx="4305300" cy="3289300"/>
              </a:xfrm>
              <a:prstGeom prst="rect">
                <a:avLst/>
              </a:prstGeom>
            </p:spPr>
          </p:pic>
          <p:pic>
            <p:nvPicPr>
              <p:cNvPr id="15" name="그림 14">
                <a:extLst>
                  <a:ext uri="{FF2B5EF4-FFF2-40B4-BE49-F238E27FC236}">
                    <a16:creationId xmlns:a16="http://schemas.microsoft.com/office/drawing/2014/main" id="{FFF739BA-78D6-4AAA-ACAC-D1CC4D52D33A}"/>
                  </a:ext>
                </a:extLst>
              </p:cNvPr>
              <p:cNvPicPr>
                <a:picLocks noChangeAspect="1"/>
              </p:cNvPicPr>
              <p:nvPr/>
            </p:nvPicPr>
            <p:blipFill>
              <a:blip r:embed="rId7"/>
              <a:stretch>
                <a:fillRect/>
              </a:stretch>
            </p:blipFill>
            <p:spPr>
              <a:xfrm>
                <a:off x="1190524" y="3103009"/>
                <a:ext cx="4305300" cy="3289300"/>
              </a:xfrm>
              <a:prstGeom prst="rect">
                <a:avLst/>
              </a:prstGeom>
            </p:spPr>
          </p:pic>
          <p:pic>
            <p:nvPicPr>
              <p:cNvPr id="16" name="그림 15">
                <a:extLst>
                  <a:ext uri="{FF2B5EF4-FFF2-40B4-BE49-F238E27FC236}">
                    <a16:creationId xmlns:a16="http://schemas.microsoft.com/office/drawing/2014/main" id="{2C616A5A-894E-4669-BFD9-2F0BFB397300}"/>
                  </a:ext>
                </a:extLst>
              </p:cNvPr>
              <p:cNvPicPr>
                <a:picLocks noChangeAspect="1"/>
              </p:cNvPicPr>
              <p:nvPr/>
            </p:nvPicPr>
            <p:blipFill>
              <a:blip r:embed="rId8"/>
              <a:stretch>
                <a:fillRect/>
              </a:stretch>
            </p:blipFill>
            <p:spPr>
              <a:xfrm>
                <a:off x="7049134" y="3103009"/>
                <a:ext cx="4305300" cy="3289300"/>
              </a:xfrm>
              <a:prstGeom prst="rect">
                <a:avLst/>
              </a:prstGeom>
            </p:spPr>
          </p:pic>
          <p:pic>
            <p:nvPicPr>
              <p:cNvPr id="17" name="그림 16">
                <a:extLst>
                  <a:ext uri="{FF2B5EF4-FFF2-40B4-BE49-F238E27FC236}">
                    <a16:creationId xmlns:a16="http://schemas.microsoft.com/office/drawing/2014/main" id="{2D30C5F6-D927-4704-B8CC-7C77FDCD1C03}"/>
                  </a:ext>
                </a:extLst>
              </p:cNvPr>
              <p:cNvPicPr>
                <a:picLocks noChangeAspect="1"/>
              </p:cNvPicPr>
              <p:nvPr/>
            </p:nvPicPr>
            <p:blipFill>
              <a:blip r:embed="rId9"/>
              <a:stretch>
                <a:fillRect/>
              </a:stretch>
            </p:blipFill>
            <p:spPr>
              <a:xfrm>
                <a:off x="4949566" y="1746691"/>
                <a:ext cx="649734" cy="1052529"/>
              </a:xfrm>
              <a:prstGeom prst="rect">
                <a:avLst/>
              </a:prstGeom>
            </p:spPr>
          </p:pic>
          <p:pic>
            <p:nvPicPr>
              <p:cNvPr id="18" name="그림 17">
                <a:extLst>
                  <a:ext uri="{FF2B5EF4-FFF2-40B4-BE49-F238E27FC236}">
                    <a16:creationId xmlns:a16="http://schemas.microsoft.com/office/drawing/2014/main" id="{93FD03D6-E4EB-4307-AAC8-0652086521AF}"/>
                  </a:ext>
                </a:extLst>
              </p:cNvPr>
              <p:cNvPicPr>
                <a:picLocks noChangeAspect="1"/>
              </p:cNvPicPr>
              <p:nvPr/>
            </p:nvPicPr>
            <p:blipFill>
              <a:blip r:embed="rId10"/>
              <a:stretch>
                <a:fillRect/>
              </a:stretch>
            </p:blipFill>
            <p:spPr>
              <a:xfrm>
                <a:off x="4933426" y="4720398"/>
                <a:ext cx="665874" cy="1091528"/>
              </a:xfrm>
              <a:prstGeom prst="rect">
                <a:avLst/>
              </a:prstGeom>
            </p:spPr>
          </p:pic>
        </p:grpSp>
        <p:sp>
          <p:nvSpPr>
            <p:cNvPr id="43" name="직사각형 42">
              <a:extLst>
                <a:ext uri="{FF2B5EF4-FFF2-40B4-BE49-F238E27FC236}">
                  <a16:creationId xmlns:a16="http://schemas.microsoft.com/office/drawing/2014/main" id="{11530B1F-6189-4C30-86A5-E7B3E70F61CF}"/>
                </a:ext>
              </a:extLst>
            </p:cNvPr>
            <p:cNvSpPr/>
            <p:nvPr/>
          </p:nvSpPr>
          <p:spPr>
            <a:xfrm>
              <a:off x="5200173" y="1519633"/>
              <a:ext cx="1883833" cy="14968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DCB77CBD-10EA-43E3-BFDF-850183426F16}"/>
                </a:ext>
              </a:extLst>
            </p:cNvPr>
            <p:cNvSpPr/>
            <p:nvPr/>
          </p:nvSpPr>
          <p:spPr>
            <a:xfrm>
              <a:off x="5200173" y="3460545"/>
              <a:ext cx="1883833" cy="14968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9" name="TextBox 18">
            <a:extLst>
              <a:ext uri="{FF2B5EF4-FFF2-40B4-BE49-F238E27FC236}">
                <a16:creationId xmlns:a16="http://schemas.microsoft.com/office/drawing/2014/main" id="{F875FC83-B265-95B1-26FF-00AD4E7FAFE8}"/>
              </a:ext>
            </a:extLst>
          </p:cNvPr>
          <p:cNvSpPr txBox="1"/>
          <p:nvPr/>
        </p:nvSpPr>
        <p:spPr>
          <a:xfrm>
            <a:off x="1043872" y="1473138"/>
            <a:ext cx="1877353" cy="369332"/>
          </a:xfrm>
          <a:prstGeom prst="rect">
            <a:avLst/>
          </a:prstGeom>
          <a:noFill/>
          <a:ln w="38100">
            <a:solidFill>
              <a:schemeClr val="bg1">
                <a:lumMod val="50000"/>
              </a:schemeClr>
            </a:solidFill>
          </a:ln>
        </p:spPr>
        <p:txBody>
          <a:bodyPr wrap="square" rtlCol="0">
            <a:spAutoFit/>
          </a:bodyPr>
          <a:lstStyle/>
          <a:p>
            <a:pPr algn="ctr"/>
            <a:r>
              <a:rPr lang="en-US" altLang="ko-KR" b="1"/>
              <a:t>Sidewall [3]</a:t>
            </a:r>
            <a:endParaRPr lang="ko-KR" altLang="en-US" b="1"/>
          </a:p>
        </p:txBody>
      </p:sp>
      <p:sp>
        <p:nvSpPr>
          <p:cNvPr id="20" name="타원 19">
            <a:extLst>
              <a:ext uri="{FF2B5EF4-FFF2-40B4-BE49-F238E27FC236}">
                <a16:creationId xmlns:a16="http://schemas.microsoft.com/office/drawing/2014/main" id="{C1C4886C-64A0-0BE4-5A06-E7B169EFBB5A}"/>
              </a:ext>
            </a:extLst>
          </p:cNvPr>
          <p:cNvSpPr/>
          <p:nvPr/>
        </p:nvSpPr>
        <p:spPr>
          <a:xfrm>
            <a:off x="616762" y="2161818"/>
            <a:ext cx="2539485" cy="1888724"/>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a:solidFill>
                  <a:schemeClr val="tx1"/>
                </a:solidFill>
              </a:rPr>
              <a:t>진행</a:t>
            </a:r>
          </a:p>
        </p:txBody>
      </p:sp>
    </p:spTree>
    <p:extLst>
      <p:ext uri="{BB962C8B-B14F-4D97-AF65-F5344CB8AC3E}">
        <p14:creationId xmlns:p14="http://schemas.microsoft.com/office/powerpoint/2010/main" val="26823814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5D06646-C7A8-4225-B778-8FE4F45A412A}"/>
              </a:ext>
            </a:extLst>
          </p:cNvPr>
          <p:cNvSpPr>
            <a:spLocks noGrp="1"/>
          </p:cNvSpPr>
          <p:nvPr>
            <p:ph type="title"/>
          </p:nvPr>
        </p:nvSpPr>
        <p:spPr/>
        <p:txBody>
          <a:bodyPr>
            <a:normAutofit/>
          </a:bodyPr>
          <a:lstStyle/>
          <a:p>
            <a:r>
              <a:rPr lang="ko-KR" altLang="en-US" sz="3600" b="1">
                <a:latin typeface="새굴림" panose="02030600000101010101" pitchFamily="18" charset="-127"/>
                <a:ea typeface="새굴림" panose="02030600000101010101" pitchFamily="18" charset="-127"/>
              </a:rPr>
              <a:t>그래프 결과 분석</a:t>
            </a:r>
          </a:p>
        </p:txBody>
      </p:sp>
      <p:sp>
        <p:nvSpPr>
          <p:cNvPr id="3" name="슬라이드 번호 개체 틀 2">
            <a:extLst>
              <a:ext uri="{FF2B5EF4-FFF2-40B4-BE49-F238E27FC236}">
                <a16:creationId xmlns:a16="http://schemas.microsoft.com/office/drawing/2014/main" id="{78AD702C-2D22-4A11-9254-B47FEF7F4B62}"/>
              </a:ext>
            </a:extLst>
          </p:cNvPr>
          <p:cNvSpPr>
            <a:spLocks noGrp="1"/>
          </p:cNvSpPr>
          <p:nvPr>
            <p:ph type="sldNum" sz="quarter" idx="12"/>
          </p:nvPr>
        </p:nvSpPr>
        <p:spPr/>
        <p:txBody>
          <a:bodyPr/>
          <a:lstStyle/>
          <a:p>
            <a:fld id="{C842FD61-56B5-4934-9505-8134CC6E5DF4}" type="slidenum">
              <a:rPr lang="ko-KR" altLang="en-US" smtClean="0"/>
              <a:t>63</a:t>
            </a:fld>
            <a:endParaRPr lang="ko-KR" altLang="en-US"/>
          </a:p>
        </p:txBody>
      </p:sp>
      <p:graphicFrame>
        <p:nvGraphicFramePr>
          <p:cNvPr id="31" name="표 31">
            <a:extLst>
              <a:ext uri="{FF2B5EF4-FFF2-40B4-BE49-F238E27FC236}">
                <a16:creationId xmlns:a16="http://schemas.microsoft.com/office/drawing/2014/main" id="{F586B2FE-52A1-4A5A-A39F-488AAD0BA247}"/>
              </a:ext>
            </a:extLst>
          </p:cNvPr>
          <p:cNvGraphicFramePr>
            <a:graphicFrameLocks noGrp="1"/>
          </p:cNvGraphicFramePr>
          <p:nvPr/>
        </p:nvGraphicFramePr>
        <p:xfrm>
          <a:off x="2229740" y="5509491"/>
          <a:ext cx="7800736" cy="1005840"/>
        </p:xfrm>
        <a:graphic>
          <a:graphicData uri="http://schemas.openxmlformats.org/drawingml/2006/table">
            <a:tbl>
              <a:tblPr firstRow="1" bandRow="1">
                <a:tableStyleId>{00A15C55-8517-42AA-B614-E9B94910E393}</a:tableStyleId>
              </a:tblPr>
              <a:tblGrid>
                <a:gridCol w="1950184">
                  <a:extLst>
                    <a:ext uri="{9D8B030D-6E8A-4147-A177-3AD203B41FA5}">
                      <a16:colId xmlns:a16="http://schemas.microsoft.com/office/drawing/2014/main" val="2636970816"/>
                    </a:ext>
                  </a:extLst>
                </a:gridCol>
                <a:gridCol w="1950184">
                  <a:extLst>
                    <a:ext uri="{9D8B030D-6E8A-4147-A177-3AD203B41FA5}">
                      <a16:colId xmlns:a16="http://schemas.microsoft.com/office/drawing/2014/main" val="2802118403"/>
                    </a:ext>
                  </a:extLst>
                </a:gridCol>
                <a:gridCol w="1950184">
                  <a:extLst>
                    <a:ext uri="{9D8B030D-6E8A-4147-A177-3AD203B41FA5}">
                      <a16:colId xmlns:a16="http://schemas.microsoft.com/office/drawing/2014/main" val="3950078383"/>
                    </a:ext>
                  </a:extLst>
                </a:gridCol>
                <a:gridCol w="1950184">
                  <a:extLst>
                    <a:ext uri="{9D8B030D-6E8A-4147-A177-3AD203B41FA5}">
                      <a16:colId xmlns:a16="http://schemas.microsoft.com/office/drawing/2014/main" val="986319974"/>
                    </a:ext>
                  </a:extLst>
                </a:gridCol>
              </a:tblGrid>
              <a:tr h="151525">
                <a:tc>
                  <a:txBody>
                    <a:bodyPr/>
                    <a:lstStyle/>
                    <a:p>
                      <a:pPr latinLnBrk="1"/>
                      <a:endParaRPr lang="ko-KR" altLang="en-US" sz="1600"/>
                    </a:p>
                  </a:txBody>
                  <a:tcPr anchor="ctr"/>
                </a:tc>
                <a:tc>
                  <a:txBody>
                    <a:bodyPr/>
                    <a:lstStyle/>
                    <a:p>
                      <a:pPr latinLnBrk="1"/>
                      <a:r>
                        <a:rPr lang="en-US" altLang="ko-KR" sz="1600"/>
                        <a:t>X-pol</a:t>
                      </a:r>
                      <a:endParaRPr lang="ko-KR" altLang="en-US" sz="1600"/>
                    </a:p>
                  </a:txBody>
                  <a:tcPr anchor="ctr"/>
                </a:tc>
                <a:tc>
                  <a:txBody>
                    <a:bodyPr/>
                    <a:lstStyle/>
                    <a:p>
                      <a:pPr latinLnBrk="1"/>
                      <a:r>
                        <a:rPr lang="en-US" altLang="ko-KR" sz="1600"/>
                        <a:t>Y-pol</a:t>
                      </a:r>
                      <a:endParaRPr lang="ko-KR" altLang="en-US" sz="1600"/>
                    </a:p>
                  </a:txBody>
                  <a:tcPr anchor="ctr"/>
                </a:tc>
                <a:tc>
                  <a:txBody>
                    <a:bodyPr/>
                    <a:lstStyle/>
                    <a:p>
                      <a:pPr latinLnBrk="1"/>
                      <a:r>
                        <a:rPr lang="en-US" altLang="ko-KR" sz="1600"/>
                        <a:t>Z-pol</a:t>
                      </a:r>
                      <a:endParaRPr lang="ko-KR" altLang="en-US" sz="1600"/>
                    </a:p>
                  </a:txBody>
                  <a:tcPr anchor="ctr"/>
                </a:tc>
                <a:extLst>
                  <a:ext uri="{0D108BD9-81ED-4DB2-BD59-A6C34878D82A}">
                    <a16:rowId xmlns:a16="http://schemas.microsoft.com/office/drawing/2014/main" val="2323146499"/>
                  </a:ext>
                </a:extLst>
              </a:tr>
              <a:tr h="151525">
                <a:tc>
                  <a:txBody>
                    <a:bodyPr/>
                    <a:lstStyle/>
                    <a:p>
                      <a:pPr latinLnBrk="1"/>
                      <a:r>
                        <a:rPr lang="en-US" altLang="ko-KR" sz="1600" b="1"/>
                        <a:t>X-</a:t>
                      </a:r>
                      <a:r>
                        <a:rPr lang="ko-KR" altLang="en-US" sz="1600" b="1"/>
                        <a:t>증가</a:t>
                      </a:r>
                    </a:p>
                  </a:txBody>
                  <a:tcPr anchor="ctr"/>
                </a:tc>
                <a:tc>
                  <a:txBody>
                    <a:bodyPr/>
                    <a:lstStyle/>
                    <a:p>
                      <a:pPr latinLnBrk="1"/>
                      <a:r>
                        <a:rPr lang="en-US" altLang="ko-KR" sz="1600"/>
                        <a:t>(1-1) </a:t>
                      </a:r>
                      <a:r>
                        <a:rPr lang="ko-KR" altLang="en-US" sz="1600"/>
                        <a:t>변화</a:t>
                      </a:r>
                      <a:r>
                        <a:rPr lang="en-US" altLang="ko-KR" sz="1600"/>
                        <a:t>X</a:t>
                      </a:r>
                      <a:endParaRPr lang="ko-KR" altLang="en-US" sz="1600"/>
                    </a:p>
                  </a:txBody>
                  <a:tcPr anchor="ctr"/>
                </a:tc>
                <a:tc>
                  <a:txBody>
                    <a:bodyPr/>
                    <a:lstStyle/>
                    <a:p>
                      <a:pPr latinLnBrk="1"/>
                      <a:r>
                        <a:rPr lang="en-US" altLang="ko-KR" sz="1600"/>
                        <a:t>(1-2) </a:t>
                      </a:r>
                      <a:r>
                        <a:rPr lang="ko-KR" altLang="en-US" sz="1600"/>
                        <a:t>감소</a:t>
                      </a:r>
                    </a:p>
                  </a:txBody>
                  <a:tcPr anchor="ctr"/>
                </a:tc>
                <a:tc>
                  <a:txBody>
                    <a:bodyPr/>
                    <a:lstStyle/>
                    <a:p>
                      <a:pPr latinLnBrk="1"/>
                      <a:r>
                        <a:rPr lang="en-US" altLang="ko-KR" sz="1600"/>
                        <a:t>(1-3) </a:t>
                      </a:r>
                      <a:r>
                        <a:rPr lang="ko-KR" altLang="en-US" sz="1600"/>
                        <a:t>감소</a:t>
                      </a:r>
                    </a:p>
                  </a:txBody>
                  <a:tcPr anchor="ctr"/>
                </a:tc>
                <a:extLst>
                  <a:ext uri="{0D108BD9-81ED-4DB2-BD59-A6C34878D82A}">
                    <a16:rowId xmlns:a16="http://schemas.microsoft.com/office/drawing/2014/main" val="2756293667"/>
                  </a:ext>
                </a:extLst>
              </a:tr>
              <a:tr h="151525">
                <a:tc>
                  <a:txBody>
                    <a:bodyPr/>
                    <a:lstStyle/>
                    <a:p>
                      <a:pPr latinLnBrk="1"/>
                      <a:r>
                        <a:rPr lang="en-US" altLang="ko-KR" sz="1600" b="1"/>
                        <a:t>Z-</a:t>
                      </a:r>
                      <a:r>
                        <a:rPr lang="ko-KR" altLang="en-US" sz="1600" b="1"/>
                        <a:t>증가</a:t>
                      </a:r>
                    </a:p>
                  </a:txBody>
                  <a:tcPr anchor="ctr"/>
                </a:tc>
                <a:tc>
                  <a:txBody>
                    <a:bodyPr/>
                    <a:lstStyle/>
                    <a:p>
                      <a:pPr latinLnBrk="1"/>
                      <a:r>
                        <a:rPr lang="en-US" altLang="ko-KR" sz="1600"/>
                        <a:t>(2-1) </a:t>
                      </a:r>
                      <a:r>
                        <a:rPr lang="ko-KR" altLang="en-US" sz="1600"/>
                        <a:t>증감 반복</a:t>
                      </a:r>
                    </a:p>
                  </a:txBody>
                  <a:tcPr anchor="ctr"/>
                </a:tc>
                <a:tc>
                  <a:txBody>
                    <a:bodyPr/>
                    <a:lstStyle/>
                    <a:p>
                      <a:pPr latinLnBrk="1"/>
                      <a:r>
                        <a:rPr lang="en-US" altLang="ko-KR" sz="1600"/>
                        <a:t>(2-2) </a:t>
                      </a:r>
                      <a:r>
                        <a:rPr lang="ko-KR" altLang="en-US" sz="1600"/>
                        <a:t>증감 반복</a:t>
                      </a:r>
                    </a:p>
                  </a:txBody>
                  <a:tcPr anchor="ctr"/>
                </a:tc>
                <a:tc>
                  <a:txBody>
                    <a:bodyPr/>
                    <a:lstStyle/>
                    <a:p>
                      <a:pPr latinLnBrk="1"/>
                      <a:r>
                        <a:rPr lang="en-US" altLang="ko-KR" sz="1600"/>
                        <a:t>(2-3) </a:t>
                      </a:r>
                      <a:r>
                        <a:rPr lang="ko-KR" altLang="en-US" sz="1600"/>
                        <a:t>증감 반복</a:t>
                      </a:r>
                    </a:p>
                  </a:txBody>
                  <a:tcPr anchor="ctr"/>
                </a:tc>
                <a:extLst>
                  <a:ext uri="{0D108BD9-81ED-4DB2-BD59-A6C34878D82A}">
                    <a16:rowId xmlns:a16="http://schemas.microsoft.com/office/drawing/2014/main" val="492066668"/>
                  </a:ext>
                </a:extLst>
              </a:tr>
            </a:tbl>
          </a:graphicData>
        </a:graphic>
      </p:graphicFrame>
      <p:sp>
        <p:nvSpPr>
          <p:cNvPr id="42" name="TextBox 41">
            <a:extLst>
              <a:ext uri="{FF2B5EF4-FFF2-40B4-BE49-F238E27FC236}">
                <a16:creationId xmlns:a16="http://schemas.microsoft.com/office/drawing/2014/main" id="{859A476B-CCAA-4BC5-9B00-3234727F8EA5}"/>
              </a:ext>
            </a:extLst>
          </p:cNvPr>
          <p:cNvSpPr txBox="1"/>
          <p:nvPr/>
        </p:nvSpPr>
        <p:spPr>
          <a:xfrm>
            <a:off x="4178717" y="4937472"/>
            <a:ext cx="3936157" cy="338554"/>
          </a:xfrm>
          <a:prstGeom prst="rect">
            <a:avLst/>
          </a:prstGeom>
          <a:noFill/>
          <a:ln w="28575">
            <a:solidFill>
              <a:srgbClr val="FF0000"/>
            </a:solidFill>
          </a:ln>
        </p:spPr>
        <p:txBody>
          <a:bodyPr wrap="square" rtlCol="0">
            <a:spAutoFit/>
          </a:bodyPr>
          <a:lstStyle/>
          <a:p>
            <a:pPr algn="ctr"/>
            <a:r>
              <a:rPr lang="en-US" altLang="ko-KR" sz="1600" b="1"/>
              <a:t>(2-1), (2-2), (2-3) </a:t>
            </a:r>
            <a:r>
              <a:rPr lang="ko-KR" altLang="en-US" sz="1600" b="1"/>
              <a:t>증감 반복되는 이유</a:t>
            </a:r>
            <a:r>
              <a:rPr lang="en-US" altLang="ko-KR" sz="1600" b="1"/>
              <a:t>?</a:t>
            </a:r>
            <a:endParaRPr lang="ko-KR" altLang="en-US" sz="1600" b="1"/>
          </a:p>
        </p:txBody>
      </p:sp>
      <p:grpSp>
        <p:nvGrpSpPr>
          <p:cNvPr id="9" name="그룹 8">
            <a:extLst>
              <a:ext uri="{FF2B5EF4-FFF2-40B4-BE49-F238E27FC236}">
                <a16:creationId xmlns:a16="http://schemas.microsoft.com/office/drawing/2014/main" id="{9FB34910-1CC3-429E-B324-BE501A473E78}"/>
              </a:ext>
            </a:extLst>
          </p:cNvPr>
          <p:cNvGrpSpPr>
            <a:grpSpLocks noChangeAspect="1"/>
          </p:cNvGrpSpPr>
          <p:nvPr/>
        </p:nvGrpSpPr>
        <p:grpSpPr>
          <a:xfrm>
            <a:off x="3477494" y="1467794"/>
            <a:ext cx="5231615" cy="3243797"/>
            <a:chOff x="1190524" y="90303"/>
            <a:chExt cx="10163910" cy="6302006"/>
          </a:xfrm>
        </p:grpSpPr>
        <p:pic>
          <p:nvPicPr>
            <p:cNvPr id="11" name="그림 10">
              <a:extLst>
                <a:ext uri="{FF2B5EF4-FFF2-40B4-BE49-F238E27FC236}">
                  <a16:creationId xmlns:a16="http://schemas.microsoft.com/office/drawing/2014/main" id="{FFC4C088-2112-4DB3-8466-6FB514B20702}"/>
                </a:ext>
              </a:extLst>
            </p:cNvPr>
            <p:cNvPicPr>
              <a:picLocks noChangeAspect="1"/>
            </p:cNvPicPr>
            <p:nvPr/>
          </p:nvPicPr>
          <p:blipFill>
            <a:blip r:embed="rId3"/>
            <a:stretch>
              <a:fillRect/>
            </a:stretch>
          </p:blipFill>
          <p:spPr>
            <a:xfrm>
              <a:off x="1190524" y="90303"/>
              <a:ext cx="4305300" cy="3289300"/>
            </a:xfrm>
            <a:prstGeom prst="rect">
              <a:avLst/>
            </a:prstGeom>
          </p:spPr>
        </p:pic>
        <p:pic>
          <p:nvPicPr>
            <p:cNvPr id="12" name="그림 11">
              <a:extLst>
                <a:ext uri="{FF2B5EF4-FFF2-40B4-BE49-F238E27FC236}">
                  <a16:creationId xmlns:a16="http://schemas.microsoft.com/office/drawing/2014/main" id="{A49DFE30-53A1-4518-886E-A03631D1B24F}"/>
                </a:ext>
              </a:extLst>
            </p:cNvPr>
            <p:cNvPicPr>
              <a:picLocks noChangeAspect="1"/>
            </p:cNvPicPr>
            <p:nvPr/>
          </p:nvPicPr>
          <p:blipFill>
            <a:blip r:embed="rId4"/>
            <a:stretch>
              <a:fillRect/>
            </a:stretch>
          </p:blipFill>
          <p:spPr>
            <a:xfrm>
              <a:off x="4119829" y="90303"/>
              <a:ext cx="4305300" cy="3289300"/>
            </a:xfrm>
            <a:prstGeom prst="rect">
              <a:avLst/>
            </a:prstGeom>
          </p:spPr>
        </p:pic>
        <p:pic>
          <p:nvPicPr>
            <p:cNvPr id="13" name="그림 12">
              <a:extLst>
                <a:ext uri="{FF2B5EF4-FFF2-40B4-BE49-F238E27FC236}">
                  <a16:creationId xmlns:a16="http://schemas.microsoft.com/office/drawing/2014/main" id="{F6A67880-FC6F-454A-9A4D-0388A1D702FF}"/>
                </a:ext>
              </a:extLst>
            </p:cNvPr>
            <p:cNvPicPr>
              <a:picLocks noChangeAspect="1"/>
            </p:cNvPicPr>
            <p:nvPr/>
          </p:nvPicPr>
          <p:blipFill>
            <a:blip r:embed="rId5"/>
            <a:stretch>
              <a:fillRect/>
            </a:stretch>
          </p:blipFill>
          <p:spPr>
            <a:xfrm>
              <a:off x="7049134" y="90303"/>
              <a:ext cx="4305300" cy="3289300"/>
            </a:xfrm>
            <a:prstGeom prst="rect">
              <a:avLst/>
            </a:prstGeom>
          </p:spPr>
        </p:pic>
        <p:pic>
          <p:nvPicPr>
            <p:cNvPr id="14" name="그림 13">
              <a:extLst>
                <a:ext uri="{FF2B5EF4-FFF2-40B4-BE49-F238E27FC236}">
                  <a16:creationId xmlns:a16="http://schemas.microsoft.com/office/drawing/2014/main" id="{28F5AD7E-8410-45A5-966B-CD2691F60F95}"/>
                </a:ext>
              </a:extLst>
            </p:cNvPr>
            <p:cNvPicPr>
              <a:picLocks noChangeAspect="1"/>
            </p:cNvPicPr>
            <p:nvPr/>
          </p:nvPicPr>
          <p:blipFill>
            <a:blip r:embed="rId6"/>
            <a:stretch>
              <a:fillRect/>
            </a:stretch>
          </p:blipFill>
          <p:spPr>
            <a:xfrm>
              <a:off x="4119829" y="3103009"/>
              <a:ext cx="4305300" cy="3289300"/>
            </a:xfrm>
            <a:prstGeom prst="rect">
              <a:avLst/>
            </a:prstGeom>
          </p:spPr>
        </p:pic>
        <p:pic>
          <p:nvPicPr>
            <p:cNvPr id="15" name="그림 14">
              <a:extLst>
                <a:ext uri="{FF2B5EF4-FFF2-40B4-BE49-F238E27FC236}">
                  <a16:creationId xmlns:a16="http://schemas.microsoft.com/office/drawing/2014/main" id="{FFF739BA-78D6-4AAA-ACAC-D1CC4D52D33A}"/>
                </a:ext>
              </a:extLst>
            </p:cNvPr>
            <p:cNvPicPr>
              <a:picLocks noChangeAspect="1"/>
            </p:cNvPicPr>
            <p:nvPr/>
          </p:nvPicPr>
          <p:blipFill>
            <a:blip r:embed="rId7"/>
            <a:stretch>
              <a:fillRect/>
            </a:stretch>
          </p:blipFill>
          <p:spPr>
            <a:xfrm>
              <a:off x="1190524" y="3103009"/>
              <a:ext cx="4305300" cy="3289300"/>
            </a:xfrm>
            <a:prstGeom prst="rect">
              <a:avLst/>
            </a:prstGeom>
          </p:spPr>
        </p:pic>
        <p:pic>
          <p:nvPicPr>
            <p:cNvPr id="16" name="그림 15">
              <a:extLst>
                <a:ext uri="{FF2B5EF4-FFF2-40B4-BE49-F238E27FC236}">
                  <a16:creationId xmlns:a16="http://schemas.microsoft.com/office/drawing/2014/main" id="{2C616A5A-894E-4669-BFD9-2F0BFB397300}"/>
                </a:ext>
              </a:extLst>
            </p:cNvPr>
            <p:cNvPicPr>
              <a:picLocks noChangeAspect="1"/>
            </p:cNvPicPr>
            <p:nvPr/>
          </p:nvPicPr>
          <p:blipFill>
            <a:blip r:embed="rId8"/>
            <a:stretch>
              <a:fillRect/>
            </a:stretch>
          </p:blipFill>
          <p:spPr>
            <a:xfrm>
              <a:off x="7049134" y="3103009"/>
              <a:ext cx="4305300" cy="3289300"/>
            </a:xfrm>
            <a:prstGeom prst="rect">
              <a:avLst/>
            </a:prstGeom>
          </p:spPr>
        </p:pic>
        <p:pic>
          <p:nvPicPr>
            <p:cNvPr id="17" name="그림 16">
              <a:extLst>
                <a:ext uri="{FF2B5EF4-FFF2-40B4-BE49-F238E27FC236}">
                  <a16:creationId xmlns:a16="http://schemas.microsoft.com/office/drawing/2014/main" id="{2D30C5F6-D927-4704-B8CC-7C77FDCD1C03}"/>
                </a:ext>
              </a:extLst>
            </p:cNvPr>
            <p:cNvPicPr>
              <a:picLocks noChangeAspect="1"/>
            </p:cNvPicPr>
            <p:nvPr/>
          </p:nvPicPr>
          <p:blipFill>
            <a:blip r:embed="rId9"/>
            <a:stretch>
              <a:fillRect/>
            </a:stretch>
          </p:blipFill>
          <p:spPr>
            <a:xfrm>
              <a:off x="4949566" y="1746691"/>
              <a:ext cx="649734" cy="1052529"/>
            </a:xfrm>
            <a:prstGeom prst="rect">
              <a:avLst/>
            </a:prstGeom>
          </p:spPr>
        </p:pic>
        <p:pic>
          <p:nvPicPr>
            <p:cNvPr id="18" name="그림 17">
              <a:extLst>
                <a:ext uri="{FF2B5EF4-FFF2-40B4-BE49-F238E27FC236}">
                  <a16:creationId xmlns:a16="http://schemas.microsoft.com/office/drawing/2014/main" id="{93FD03D6-E4EB-4307-AAC8-0652086521AF}"/>
                </a:ext>
              </a:extLst>
            </p:cNvPr>
            <p:cNvPicPr>
              <a:picLocks noChangeAspect="1"/>
            </p:cNvPicPr>
            <p:nvPr/>
          </p:nvPicPr>
          <p:blipFill>
            <a:blip r:embed="rId10"/>
            <a:stretch>
              <a:fillRect/>
            </a:stretch>
          </p:blipFill>
          <p:spPr>
            <a:xfrm>
              <a:off x="4933426" y="4720398"/>
              <a:ext cx="665874" cy="1091528"/>
            </a:xfrm>
            <a:prstGeom prst="rect">
              <a:avLst/>
            </a:prstGeom>
          </p:spPr>
        </p:pic>
      </p:grpSp>
      <p:sp>
        <p:nvSpPr>
          <p:cNvPr id="20" name="직사각형 19">
            <a:extLst>
              <a:ext uri="{FF2B5EF4-FFF2-40B4-BE49-F238E27FC236}">
                <a16:creationId xmlns:a16="http://schemas.microsoft.com/office/drawing/2014/main" id="{5E1DF648-85DD-BA81-D580-246BF3F4908F}"/>
              </a:ext>
            </a:extLst>
          </p:cNvPr>
          <p:cNvSpPr/>
          <p:nvPr/>
        </p:nvSpPr>
        <p:spPr>
          <a:xfrm>
            <a:off x="3880223" y="3227147"/>
            <a:ext cx="1510894" cy="11953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99A64F51-5FED-778B-A350-7FCDF41AD20E}"/>
              </a:ext>
            </a:extLst>
          </p:cNvPr>
          <p:cNvSpPr/>
          <p:nvPr/>
        </p:nvSpPr>
        <p:spPr>
          <a:xfrm>
            <a:off x="5391349" y="3228218"/>
            <a:ext cx="1510894" cy="11953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96E89410-1ED9-7101-45A3-04DED1B67A41}"/>
              </a:ext>
            </a:extLst>
          </p:cNvPr>
          <p:cNvSpPr/>
          <p:nvPr/>
        </p:nvSpPr>
        <p:spPr>
          <a:xfrm>
            <a:off x="6896024" y="3226070"/>
            <a:ext cx="1510894" cy="11953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1F36C96-4859-FC0D-18F3-22DDC653AA81}"/>
              </a:ext>
            </a:extLst>
          </p:cNvPr>
          <p:cNvSpPr txBox="1"/>
          <p:nvPr/>
        </p:nvSpPr>
        <p:spPr>
          <a:xfrm>
            <a:off x="1043872" y="1473138"/>
            <a:ext cx="1877353" cy="369332"/>
          </a:xfrm>
          <a:prstGeom prst="rect">
            <a:avLst/>
          </a:prstGeom>
          <a:noFill/>
          <a:ln w="38100">
            <a:solidFill>
              <a:schemeClr val="bg1">
                <a:lumMod val="50000"/>
              </a:schemeClr>
            </a:solidFill>
          </a:ln>
        </p:spPr>
        <p:txBody>
          <a:bodyPr wrap="square" rtlCol="0">
            <a:spAutoFit/>
          </a:bodyPr>
          <a:lstStyle/>
          <a:p>
            <a:pPr algn="ctr"/>
            <a:r>
              <a:rPr lang="en-US" altLang="ko-KR" b="1"/>
              <a:t>Sidewall [4]</a:t>
            </a:r>
            <a:endParaRPr lang="ko-KR" altLang="en-US" b="1"/>
          </a:p>
        </p:txBody>
      </p:sp>
      <p:sp>
        <p:nvSpPr>
          <p:cNvPr id="19" name="타원 18">
            <a:extLst>
              <a:ext uri="{FF2B5EF4-FFF2-40B4-BE49-F238E27FC236}">
                <a16:creationId xmlns:a16="http://schemas.microsoft.com/office/drawing/2014/main" id="{D9BD727C-4CCA-EBFC-14FB-F2460BE6DC1A}"/>
              </a:ext>
            </a:extLst>
          </p:cNvPr>
          <p:cNvSpPr/>
          <p:nvPr/>
        </p:nvSpPr>
        <p:spPr>
          <a:xfrm>
            <a:off x="616762" y="2216515"/>
            <a:ext cx="2539485" cy="18887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a:t>논란</a:t>
            </a:r>
          </a:p>
        </p:txBody>
      </p:sp>
    </p:spTree>
    <p:extLst>
      <p:ext uri="{BB962C8B-B14F-4D97-AF65-F5344CB8AC3E}">
        <p14:creationId xmlns:p14="http://schemas.microsoft.com/office/powerpoint/2010/main" val="3739852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5D06646-C7A8-4225-B778-8FE4F45A412A}"/>
              </a:ext>
            </a:extLst>
          </p:cNvPr>
          <p:cNvSpPr>
            <a:spLocks noGrp="1"/>
          </p:cNvSpPr>
          <p:nvPr>
            <p:ph type="title"/>
          </p:nvPr>
        </p:nvSpPr>
        <p:spPr/>
        <p:txBody>
          <a:bodyPr>
            <a:normAutofit/>
          </a:bodyPr>
          <a:lstStyle/>
          <a:p>
            <a:r>
              <a:rPr lang="ko-KR" altLang="en-US" sz="3600" b="1">
                <a:latin typeface="새굴림" panose="02030600000101010101" pitchFamily="18" charset="-127"/>
                <a:ea typeface="새굴림" panose="02030600000101010101" pitchFamily="18" charset="-127"/>
              </a:rPr>
              <a:t>그래프 결과 분석</a:t>
            </a:r>
          </a:p>
        </p:txBody>
      </p:sp>
      <p:sp>
        <p:nvSpPr>
          <p:cNvPr id="3" name="슬라이드 번호 개체 틀 2">
            <a:extLst>
              <a:ext uri="{FF2B5EF4-FFF2-40B4-BE49-F238E27FC236}">
                <a16:creationId xmlns:a16="http://schemas.microsoft.com/office/drawing/2014/main" id="{78AD702C-2D22-4A11-9254-B47FEF7F4B62}"/>
              </a:ext>
            </a:extLst>
          </p:cNvPr>
          <p:cNvSpPr>
            <a:spLocks noGrp="1"/>
          </p:cNvSpPr>
          <p:nvPr>
            <p:ph type="sldNum" sz="quarter" idx="12"/>
          </p:nvPr>
        </p:nvSpPr>
        <p:spPr/>
        <p:txBody>
          <a:bodyPr/>
          <a:lstStyle/>
          <a:p>
            <a:fld id="{C842FD61-56B5-4934-9505-8134CC6E5DF4}" type="slidenum">
              <a:rPr lang="ko-KR" altLang="en-US" smtClean="0"/>
              <a:t>64</a:t>
            </a:fld>
            <a:endParaRPr lang="ko-KR" altLang="en-US"/>
          </a:p>
        </p:txBody>
      </p:sp>
      <p:graphicFrame>
        <p:nvGraphicFramePr>
          <p:cNvPr id="31" name="표 31">
            <a:extLst>
              <a:ext uri="{FF2B5EF4-FFF2-40B4-BE49-F238E27FC236}">
                <a16:creationId xmlns:a16="http://schemas.microsoft.com/office/drawing/2014/main" id="{F586B2FE-52A1-4A5A-A39F-488AAD0BA247}"/>
              </a:ext>
            </a:extLst>
          </p:cNvPr>
          <p:cNvGraphicFramePr>
            <a:graphicFrameLocks noGrp="1"/>
          </p:cNvGraphicFramePr>
          <p:nvPr/>
        </p:nvGraphicFramePr>
        <p:xfrm>
          <a:off x="2192934" y="5476537"/>
          <a:ext cx="7800736" cy="1011468"/>
        </p:xfrm>
        <a:graphic>
          <a:graphicData uri="http://schemas.openxmlformats.org/drawingml/2006/table">
            <a:tbl>
              <a:tblPr firstRow="1" bandRow="1">
                <a:tableStyleId>{00A15C55-8517-42AA-B614-E9B94910E393}</a:tableStyleId>
              </a:tblPr>
              <a:tblGrid>
                <a:gridCol w="1950184">
                  <a:extLst>
                    <a:ext uri="{9D8B030D-6E8A-4147-A177-3AD203B41FA5}">
                      <a16:colId xmlns:a16="http://schemas.microsoft.com/office/drawing/2014/main" val="2636970816"/>
                    </a:ext>
                  </a:extLst>
                </a:gridCol>
                <a:gridCol w="1950184">
                  <a:extLst>
                    <a:ext uri="{9D8B030D-6E8A-4147-A177-3AD203B41FA5}">
                      <a16:colId xmlns:a16="http://schemas.microsoft.com/office/drawing/2014/main" val="2802118403"/>
                    </a:ext>
                  </a:extLst>
                </a:gridCol>
                <a:gridCol w="1950184">
                  <a:extLst>
                    <a:ext uri="{9D8B030D-6E8A-4147-A177-3AD203B41FA5}">
                      <a16:colId xmlns:a16="http://schemas.microsoft.com/office/drawing/2014/main" val="3950078383"/>
                    </a:ext>
                  </a:extLst>
                </a:gridCol>
                <a:gridCol w="1950184">
                  <a:extLst>
                    <a:ext uri="{9D8B030D-6E8A-4147-A177-3AD203B41FA5}">
                      <a16:colId xmlns:a16="http://schemas.microsoft.com/office/drawing/2014/main" val="986319974"/>
                    </a:ext>
                  </a:extLst>
                </a:gridCol>
              </a:tblGrid>
              <a:tr h="333462">
                <a:tc>
                  <a:txBody>
                    <a:bodyPr/>
                    <a:lstStyle/>
                    <a:p>
                      <a:pPr latinLnBrk="1"/>
                      <a:endParaRPr lang="ko-KR" altLang="en-US" sz="1600"/>
                    </a:p>
                  </a:txBody>
                  <a:tcPr anchor="ctr"/>
                </a:tc>
                <a:tc>
                  <a:txBody>
                    <a:bodyPr/>
                    <a:lstStyle/>
                    <a:p>
                      <a:pPr latinLnBrk="1"/>
                      <a:r>
                        <a:rPr lang="en-US" altLang="ko-KR" sz="1600"/>
                        <a:t>X-pol</a:t>
                      </a:r>
                      <a:endParaRPr lang="ko-KR" altLang="en-US" sz="1600"/>
                    </a:p>
                  </a:txBody>
                  <a:tcPr anchor="ctr"/>
                </a:tc>
                <a:tc>
                  <a:txBody>
                    <a:bodyPr/>
                    <a:lstStyle/>
                    <a:p>
                      <a:pPr latinLnBrk="1"/>
                      <a:r>
                        <a:rPr lang="en-US" altLang="ko-KR" sz="1600"/>
                        <a:t>Y-pol</a:t>
                      </a:r>
                      <a:endParaRPr lang="ko-KR" altLang="en-US" sz="1600"/>
                    </a:p>
                  </a:txBody>
                  <a:tcPr anchor="ctr"/>
                </a:tc>
                <a:tc>
                  <a:txBody>
                    <a:bodyPr/>
                    <a:lstStyle/>
                    <a:p>
                      <a:pPr latinLnBrk="1"/>
                      <a:r>
                        <a:rPr lang="en-US" altLang="ko-KR" sz="1600"/>
                        <a:t>Z-pol</a:t>
                      </a:r>
                      <a:endParaRPr lang="ko-KR" altLang="en-US" sz="1600"/>
                    </a:p>
                  </a:txBody>
                  <a:tcPr anchor="ctr"/>
                </a:tc>
                <a:extLst>
                  <a:ext uri="{0D108BD9-81ED-4DB2-BD59-A6C34878D82A}">
                    <a16:rowId xmlns:a16="http://schemas.microsoft.com/office/drawing/2014/main" val="2323146499"/>
                  </a:ext>
                </a:extLst>
              </a:tr>
              <a:tr h="338094">
                <a:tc>
                  <a:txBody>
                    <a:bodyPr/>
                    <a:lstStyle/>
                    <a:p>
                      <a:pPr latinLnBrk="1"/>
                      <a:r>
                        <a:rPr lang="en-US" altLang="ko-KR" sz="1600"/>
                        <a:t>X-</a:t>
                      </a:r>
                      <a:r>
                        <a:rPr lang="ko-KR" altLang="en-US" sz="1600"/>
                        <a:t>증가</a:t>
                      </a:r>
                    </a:p>
                  </a:txBody>
                  <a:tcPr anchor="ctr"/>
                </a:tc>
                <a:tc>
                  <a:txBody>
                    <a:bodyPr/>
                    <a:lstStyle/>
                    <a:p>
                      <a:pPr latinLnBrk="1"/>
                      <a:r>
                        <a:rPr lang="en-US" altLang="ko-KR" sz="1600"/>
                        <a:t>(3-1) </a:t>
                      </a:r>
                      <a:r>
                        <a:rPr lang="ko-KR" altLang="en-US" sz="1600"/>
                        <a:t>약간 감소</a:t>
                      </a:r>
                    </a:p>
                  </a:txBody>
                  <a:tcPr anchor="ctr"/>
                </a:tc>
                <a:tc>
                  <a:txBody>
                    <a:bodyPr/>
                    <a:lstStyle/>
                    <a:p>
                      <a:pPr latinLnBrk="1"/>
                      <a:r>
                        <a:rPr lang="en-US" altLang="ko-KR" sz="1600"/>
                        <a:t>(3-2) </a:t>
                      </a:r>
                      <a:r>
                        <a:rPr lang="ko-KR" altLang="en-US" sz="1600"/>
                        <a:t>약간 감소</a:t>
                      </a:r>
                    </a:p>
                  </a:txBody>
                  <a:tcPr anchor="ctr"/>
                </a:tc>
                <a:tc>
                  <a:txBody>
                    <a:bodyPr/>
                    <a:lstStyle/>
                    <a:p>
                      <a:pPr latinLnBrk="1"/>
                      <a:r>
                        <a:rPr lang="en-US" altLang="ko-KR" sz="1600"/>
                        <a:t>(3-3) </a:t>
                      </a:r>
                      <a:r>
                        <a:rPr lang="ko-KR" altLang="en-US" sz="1600"/>
                        <a:t>약간 감소</a:t>
                      </a:r>
                    </a:p>
                  </a:txBody>
                  <a:tcPr anchor="ctr"/>
                </a:tc>
                <a:extLst>
                  <a:ext uri="{0D108BD9-81ED-4DB2-BD59-A6C34878D82A}">
                    <a16:rowId xmlns:a16="http://schemas.microsoft.com/office/drawing/2014/main" val="2756293667"/>
                  </a:ext>
                </a:extLst>
              </a:tr>
              <a:tr h="338094">
                <a:tc>
                  <a:txBody>
                    <a:bodyPr/>
                    <a:lstStyle/>
                    <a:p>
                      <a:pPr latinLnBrk="1"/>
                      <a:r>
                        <a:rPr lang="en-US" altLang="ko-KR" sz="1600"/>
                        <a:t>Z-</a:t>
                      </a:r>
                      <a:r>
                        <a:rPr lang="ko-KR" altLang="en-US" sz="1600"/>
                        <a:t>증가</a:t>
                      </a:r>
                    </a:p>
                  </a:txBody>
                  <a:tcPr anchor="ctr"/>
                </a:tc>
                <a:tc>
                  <a:txBody>
                    <a:bodyPr/>
                    <a:lstStyle/>
                    <a:p>
                      <a:pPr latinLnBrk="1"/>
                      <a:r>
                        <a:rPr lang="en-US" altLang="ko-KR" sz="1600"/>
                        <a:t>(4-1) </a:t>
                      </a:r>
                      <a:r>
                        <a:rPr lang="ko-KR" altLang="en-US" sz="1600"/>
                        <a:t>매우 감소</a:t>
                      </a:r>
                    </a:p>
                  </a:txBody>
                  <a:tcPr anchor="ctr"/>
                </a:tc>
                <a:tc>
                  <a:txBody>
                    <a:bodyPr/>
                    <a:lstStyle/>
                    <a:p>
                      <a:pPr latinLnBrk="1"/>
                      <a:r>
                        <a:rPr lang="en-US" altLang="ko-KR" sz="1600"/>
                        <a:t>(4-2) </a:t>
                      </a:r>
                      <a:r>
                        <a:rPr lang="ko-KR" altLang="en-US" sz="1600"/>
                        <a:t>매우 감소</a:t>
                      </a:r>
                    </a:p>
                  </a:txBody>
                  <a:tcPr anchor="ctr"/>
                </a:tc>
                <a:tc>
                  <a:txBody>
                    <a:bodyPr/>
                    <a:lstStyle/>
                    <a:p>
                      <a:pPr latinLnBrk="1"/>
                      <a:r>
                        <a:rPr lang="en-US" altLang="ko-KR" sz="1600"/>
                        <a:t>(4-3) </a:t>
                      </a:r>
                      <a:r>
                        <a:rPr lang="ko-KR" altLang="en-US" sz="1600"/>
                        <a:t>매우 감소</a:t>
                      </a:r>
                    </a:p>
                  </a:txBody>
                  <a:tcPr anchor="ctr"/>
                </a:tc>
                <a:extLst>
                  <a:ext uri="{0D108BD9-81ED-4DB2-BD59-A6C34878D82A}">
                    <a16:rowId xmlns:a16="http://schemas.microsoft.com/office/drawing/2014/main" val="492066668"/>
                  </a:ext>
                </a:extLst>
              </a:tr>
            </a:tbl>
          </a:graphicData>
        </a:graphic>
      </p:graphicFrame>
      <p:sp>
        <p:nvSpPr>
          <p:cNvPr id="38" name="TextBox 37">
            <a:extLst>
              <a:ext uri="{FF2B5EF4-FFF2-40B4-BE49-F238E27FC236}">
                <a16:creationId xmlns:a16="http://schemas.microsoft.com/office/drawing/2014/main" id="{B909039F-22EF-48E3-9A0B-7E7AA023777E}"/>
              </a:ext>
            </a:extLst>
          </p:cNvPr>
          <p:cNvSpPr txBox="1"/>
          <p:nvPr/>
        </p:nvSpPr>
        <p:spPr>
          <a:xfrm>
            <a:off x="4463390" y="4904518"/>
            <a:ext cx="3354168" cy="338554"/>
          </a:xfrm>
          <a:prstGeom prst="rect">
            <a:avLst/>
          </a:prstGeom>
          <a:noFill/>
          <a:ln w="28575">
            <a:solidFill>
              <a:srgbClr val="FF0000"/>
            </a:solidFill>
          </a:ln>
        </p:spPr>
        <p:txBody>
          <a:bodyPr wrap="square" rtlCol="0">
            <a:spAutoFit/>
          </a:bodyPr>
          <a:lstStyle/>
          <a:p>
            <a:pPr algn="ctr"/>
            <a:r>
              <a:rPr lang="en-US" altLang="ko-KR" sz="1600" b="1"/>
              <a:t>(3-1), (3-2), (3-3) </a:t>
            </a:r>
            <a:r>
              <a:rPr lang="ko-KR" altLang="en-US" sz="1600" b="1"/>
              <a:t>감소경향</a:t>
            </a:r>
            <a:r>
              <a:rPr lang="en-US" altLang="ko-KR" sz="1600" b="1"/>
              <a:t>..? </a:t>
            </a:r>
            <a:endParaRPr lang="ko-KR" altLang="en-US" sz="1600" b="1"/>
          </a:p>
        </p:txBody>
      </p:sp>
      <p:grpSp>
        <p:nvGrpSpPr>
          <p:cNvPr id="40" name="그룹 39">
            <a:extLst>
              <a:ext uri="{FF2B5EF4-FFF2-40B4-BE49-F238E27FC236}">
                <a16:creationId xmlns:a16="http://schemas.microsoft.com/office/drawing/2014/main" id="{EA946690-9B53-45FF-AEE9-5C99D90C5A8C}"/>
              </a:ext>
            </a:extLst>
          </p:cNvPr>
          <p:cNvGrpSpPr>
            <a:grpSpLocks noChangeAspect="1"/>
          </p:cNvGrpSpPr>
          <p:nvPr/>
        </p:nvGrpSpPr>
        <p:grpSpPr>
          <a:xfrm>
            <a:off x="3444066" y="1372581"/>
            <a:ext cx="5298472" cy="3265189"/>
            <a:chOff x="1113523" y="139700"/>
            <a:chExt cx="10164578" cy="6263931"/>
          </a:xfrm>
        </p:grpSpPr>
        <p:pic>
          <p:nvPicPr>
            <p:cNvPr id="41" name="그림 40">
              <a:extLst>
                <a:ext uri="{FF2B5EF4-FFF2-40B4-BE49-F238E27FC236}">
                  <a16:creationId xmlns:a16="http://schemas.microsoft.com/office/drawing/2014/main" id="{9CE0E63C-1991-4152-A51A-03738FD3C7E1}"/>
                </a:ext>
              </a:extLst>
            </p:cNvPr>
            <p:cNvPicPr>
              <a:picLocks noChangeAspect="1"/>
            </p:cNvPicPr>
            <p:nvPr/>
          </p:nvPicPr>
          <p:blipFill>
            <a:blip r:embed="rId3"/>
            <a:stretch>
              <a:fillRect/>
            </a:stretch>
          </p:blipFill>
          <p:spPr>
            <a:xfrm>
              <a:off x="1113523" y="139700"/>
              <a:ext cx="4305300" cy="3289300"/>
            </a:xfrm>
            <a:prstGeom prst="rect">
              <a:avLst/>
            </a:prstGeom>
          </p:spPr>
        </p:pic>
        <p:pic>
          <p:nvPicPr>
            <p:cNvPr id="42" name="그림 41">
              <a:extLst>
                <a:ext uri="{FF2B5EF4-FFF2-40B4-BE49-F238E27FC236}">
                  <a16:creationId xmlns:a16="http://schemas.microsoft.com/office/drawing/2014/main" id="{FD6F3A3F-553E-457A-A887-229AC108E667}"/>
                </a:ext>
              </a:extLst>
            </p:cNvPr>
            <p:cNvPicPr>
              <a:picLocks noChangeAspect="1"/>
            </p:cNvPicPr>
            <p:nvPr/>
          </p:nvPicPr>
          <p:blipFill>
            <a:blip r:embed="rId4"/>
            <a:stretch>
              <a:fillRect/>
            </a:stretch>
          </p:blipFill>
          <p:spPr>
            <a:xfrm>
              <a:off x="4043162" y="139700"/>
              <a:ext cx="4305300" cy="3289300"/>
            </a:xfrm>
            <a:prstGeom prst="rect">
              <a:avLst/>
            </a:prstGeom>
          </p:spPr>
        </p:pic>
        <p:pic>
          <p:nvPicPr>
            <p:cNvPr id="43" name="그림 42">
              <a:extLst>
                <a:ext uri="{FF2B5EF4-FFF2-40B4-BE49-F238E27FC236}">
                  <a16:creationId xmlns:a16="http://schemas.microsoft.com/office/drawing/2014/main" id="{A4B8DB6C-DD7C-4737-A6C2-1E391FDEB0AE}"/>
                </a:ext>
              </a:extLst>
            </p:cNvPr>
            <p:cNvPicPr>
              <a:picLocks noChangeAspect="1"/>
            </p:cNvPicPr>
            <p:nvPr/>
          </p:nvPicPr>
          <p:blipFill>
            <a:blip r:embed="rId5"/>
            <a:stretch>
              <a:fillRect/>
            </a:stretch>
          </p:blipFill>
          <p:spPr>
            <a:xfrm>
              <a:off x="6972801" y="139700"/>
              <a:ext cx="4305300" cy="3289300"/>
            </a:xfrm>
            <a:prstGeom prst="rect">
              <a:avLst/>
            </a:prstGeom>
          </p:spPr>
        </p:pic>
        <p:pic>
          <p:nvPicPr>
            <p:cNvPr id="44" name="그림 43">
              <a:extLst>
                <a:ext uri="{FF2B5EF4-FFF2-40B4-BE49-F238E27FC236}">
                  <a16:creationId xmlns:a16="http://schemas.microsoft.com/office/drawing/2014/main" id="{4C45FD3D-E0DC-41AC-A46D-46D039141FFB}"/>
                </a:ext>
              </a:extLst>
            </p:cNvPr>
            <p:cNvPicPr>
              <a:picLocks noChangeAspect="1"/>
            </p:cNvPicPr>
            <p:nvPr/>
          </p:nvPicPr>
          <p:blipFill>
            <a:blip r:embed="rId6"/>
            <a:stretch>
              <a:fillRect/>
            </a:stretch>
          </p:blipFill>
          <p:spPr>
            <a:xfrm>
              <a:off x="1113523" y="3114331"/>
              <a:ext cx="4305300" cy="3289300"/>
            </a:xfrm>
            <a:prstGeom prst="rect">
              <a:avLst/>
            </a:prstGeom>
          </p:spPr>
        </p:pic>
        <p:pic>
          <p:nvPicPr>
            <p:cNvPr id="45" name="그림 44">
              <a:extLst>
                <a:ext uri="{FF2B5EF4-FFF2-40B4-BE49-F238E27FC236}">
                  <a16:creationId xmlns:a16="http://schemas.microsoft.com/office/drawing/2014/main" id="{E616C0E3-9F47-4018-826C-75E731E9EEC8}"/>
                </a:ext>
              </a:extLst>
            </p:cNvPr>
            <p:cNvPicPr>
              <a:picLocks noChangeAspect="1"/>
            </p:cNvPicPr>
            <p:nvPr/>
          </p:nvPicPr>
          <p:blipFill>
            <a:blip r:embed="rId7"/>
            <a:stretch>
              <a:fillRect/>
            </a:stretch>
          </p:blipFill>
          <p:spPr>
            <a:xfrm>
              <a:off x="4043162" y="3114331"/>
              <a:ext cx="4305300" cy="3289300"/>
            </a:xfrm>
            <a:prstGeom prst="rect">
              <a:avLst/>
            </a:prstGeom>
          </p:spPr>
        </p:pic>
        <p:pic>
          <p:nvPicPr>
            <p:cNvPr id="46" name="그림 45">
              <a:extLst>
                <a:ext uri="{FF2B5EF4-FFF2-40B4-BE49-F238E27FC236}">
                  <a16:creationId xmlns:a16="http://schemas.microsoft.com/office/drawing/2014/main" id="{DC27648D-F30B-4B87-893B-2998D2423DCF}"/>
                </a:ext>
              </a:extLst>
            </p:cNvPr>
            <p:cNvPicPr>
              <a:picLocks noChangeAspect="1"/>
            </p:cNvPicPr>
            <p:nvPr/>
          </p:nvPicPr>
          <p:blipFill>
            <a:blip r:embed="rId8"/>
            <a:stretch>
              <a:fillRect/>
            </a:stretch>
          </p:blipFill>
          <p:spPr>
            <a:xfrm>
              <a:off x="6972801" y="3114331"/>
              <a:ext cx="4305300" cy="3289300"/>
            </a:xfrm>
            <a:prstGeom prst="rect">
              <a:avLst/>
            </a:prstGeom>
          </p:spPr>
        </p:pic>
        <p:pic>
          <p:nvPicPr>
            <p:cNvPr id="47" name="그림 46">
              <a:extLst>
                <a:ext uri="{FF2B5EF4-FFF2-40B4-BE49-F238E27FC236}">
                  <a16:creationId xmlns:a16="http://schemas.microsoft.com/office/drawing/2014/main" id="{9C875B74-5DBE-415F-A265-E752C4E9B919}"/>
                </a:ext>
              </a:extLst>
            </p:cNvPr>
            <p:cNvPicPr>
              <a:picLocks noChangeAspect="1"/>
            </p:cNvPicPr>
            <p:nvPr/>
          </p:nvPicPr>
          <p:blipFill>
            <a:blip r:embed="rId9"/>
            <a:stretch>
              <a:fillRect/>
            </a:stretch>
          </p:blipFill>
          <p:spPr>
            <a:xfrm>
              <a:off x="7815589" y="1973364"/>
              <a:ext cx="1004562" cy="896976"/>
            </a:xfrm>
            <a:prstGeom prst="rect">
              <a:avLst/>
            </a:prstGeom>
          </p:spPr>
        </p:pic>
        <p:pic>
          <p:nvPicPr>
            <p:cNvPr id="48" name="그림 47">
              <a:extLst>
                <a:ext uri="{FF2B5EF4-FFF2-40B4-BE49-F238E27FC236}">
                  <a16:creationId xmlns:a16="http://schemas.microsoft.com/office/drawing/2014/main" id="{A6D14B83-1E55-4D79-B920-4086DE08BE0D}"/>
                </a:ext>
              </a:extLst>
            </p:cNvPr>
            <p:cNvPicPr>
              <a:picLocks noChangeAspect="1"/>
            </p:cNvPicPr>
            <p:nvPr/>
          </p:nvPicPr>
          <p:blipFill>
            <a:blip r:embed="rId10"/>
            <a:stretch>
              <a:fillRect/>
            </a:stretch>
          </p:blipFill>
          <p:spPr>
            <a:xfrm>
              <a:off x="7815588" y="4873568"/>
              <a:ext cx="1004563" cy="915152"/>
            </a:xfrm>
            <a:prstGeom prst="rect">
              <a:avLst/>
            </a:prstGeom>
          </p:spPr>
        </p:pic>
      </p:grpSp>
      <p:sp>
        <p:nvSpPr>
          <p:cNvPr id="58" name="직사각형 57">
            <a:extLst>
              <a:ext uri="{FF2B5EF4-FFF2-40B4-BE49-F238E27FC236}">
                <a16:creationId xmlns:a16="http://schemas.microsoft.com/office/drawing/2014/main" id="{8DA5FD94-3B5D-4781-9E7B-B8E04A85FF1F}"/>
              </a:ext>
            </a:extLst>
          </p:cNvPr>
          <p:cNvSpPr/>
          <p:nvPr/>
        </p:nvSpPr>
        <p:spPr>
          <a:xfrm>
            <a:off x="3852991" y="1576492"/>
            <a:ext cx="1520710" cy="12310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사각형 58">
            <a:extLst>
              <a:ext uri="{FF2B5EF4-FFF2-40B4-BE49-F238E27FC236}">
                <a16:creationId xmlns:a16="http://schemas.microsoft.com/office/drawing/2014/main" id="{049A7D14-11FA-416E-9280-D8B0A888EB0B}"/>
              </a:ext>
            </a:extLst>
          </p:cNvPr>
          <p:cNvSpPr/>
          <p:nvPr/>
        </p:nvSpPr>
        <p:spPr>
          <a:xfrm>
            <a:off x="5380119" y="1576492"/>
            <a:ext cx="1520710" cy="12344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49AC160A-D365-E03F-64FC-BD2F34D8CCF3}"/>
              </a:ext>
            </a:extLst>
          </p:cNvPr>
          <p:cNvSpPr/>
          <p:nvPr/>
        </p:nvSpPr>
        <p:spPr>
          <a:xfrm>
            <a:off x="6900829" y="1578093"/>
            <a:ext cx="1520710" cy="12344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8C20AF68-D69C-4CE2-D716-66606A2273A0}"/>
              </a:ext>
            </a:extLst>
          </p:cNvPr>
          <p:cNvSpPr txBox="1"/>
          <p:nvPr/>
        </p:nvSpPr>
        <p:spPr>
          <a:xfrm>
            <a:off x="1043872" y="1473138"/>
            <a:ext cx="1877353" cy="369332"/>
          </a:xfrm>
          <a:prstGeom prst="rect">
            <a:avLst/>
          </a:prstGeom>
          <a:noFill/>
          <a:ln w="38100">
            <a:solidFill>
              <a:schemeClr val="bg1">
                <a:lumMod val="50000"/>
              </a:schemeClr>
            </a:solidFill>
          </a:ln>
        </p:spPr>
        <p:txBody>
          <a:bodyPr wrap="square" rtlCol="0">
            <a:spAutoFit/>
          </a:bodyPr>
          <a:lstStyle/>
          <a:p>
            <a:pPr algn="ctr"/>
            <a:r>
              <a:rPr lang="en-US" altLang="ko-KR" b="1"/>
              <a:t>Pyramid [1]</a:t>
            </a:r>
            <a:endParaRPr lang="ko-KR" altLang="en-US" b="1"/>
          </a:p>
        </p:txBody>
      </p:sp>
      <p:sp>
        <p:nvSpPr>
          <p:cNvPr id="21" name="타원 20">
            <a:extLst>
              <a:ext uri="{FF2B5EF4-FFF2-40B4-BE49-F238E27FC236}">
                <a16:creationId xmlns:a16="http://schemas.microsoft.com/office/drawing/2014/main" id="{FFA0D2CA-56F9-9643-16A4-46DBD6E5A667}"/>
              </a:ext>
            </a:extLst>
          </p:cNvPr>
          <p:cNvSpPr/>
          <p:nvPr/>
        </p:nvSpPr>
        <p:spPr>
          <a:xfrm>
            <a:off x="616762" y="2216515"/>
            <a:ext cx="2539485" cy="18887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a:t>완료</a:t>
            </a:r>
          </a:p>
        </p:txBody>
      </p:sp>
    </p:spTree>
    <p:extLst>
      <p:ext uri="{BB962C8B-B14F-4D97-AF65-F5344CB8AC3E}">
        <p14:creationId xmlns:p14="http://schemas.microsoft.com/office/powerpoint/2010/main" val="37762068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5D06646-C7A8-4225-B778-8FE4F45A412A}"/>
              </a:ext>
            </a:extLst>
          </p:cNvPr>
          <p:cNvSpPr>
            <a:spLocks noGrp="1"/>
          </p:cNvSpPr>
          <p:nvPr>
            <p:ph type="title"/>
          </p:nvPr>
        </p:nvSpPr>
        <p:spPr/>
        <p:txBody>
          <a:bodyPr>
            <a:normAutofit/>
          </a:bodyPr>
          <a:lstStyle/>
          <a:p>
            <a:r>
              <a:rPr lang="ko-KR" altLang="en-US" sz="3600" b="1">
                <a:latin typeface="새굴림" panose="02030600000101010101" pitchFamily="18" charset="-127"/>
                <a:ea typeface="새굴림" panose="02030600000101010101" pitchFamily="18" charset="-127"/>
              </a:rPr>
              <a:t>그래프 결과 분석</a:t>
            </a:r>
          </a:p>
        </p:txBody>
      </p:sp>
      <p:sp>
        <p:nvSpPr>
          <p:cNvPr id="3" name="슬라이드 번호 개체 틀 2">
            <a:extLst>
              <a:ext uri="{FF2B5EF4-FFF2-40B4-BE49-F238E27FC236}">
                <a16:creationId xmlns:a16="http://schemas.microsoft.com/office/drawing/2014/main" id="{78AD702C-2D22-4A11-9254-B47FEF7F4B62}"/>
              </a:ext>
            </a:extLst>
          </p:cNvPr>
          <p:cNvSpPr>
            <a:spLocks noGrp="1"/>
          </p:cNvSpPr>
          <p:nvPr>
            <p:ph type="sldNum" sz="quarter" idx="12"/>
          </p:nvPr>
        </p:nvSpPr>
        <p:spPr/>
        <p:txBody>
          <a:bodyPr/>
          <a:lstStyle/>
          <a:p>
            <a:fld id="{C842FD61-56B5-4934-9505-8134CC6E5DF4}" type="slidenum">
              <a:rPr lang="ko-KR" altLang="en-US" smtClean="0"/>
              <a:t>65</a:t>
            </a:fld>
            <a:endParaRPr lang="ko-KR" altLang="en-US"/>
          </a:p>
        </p:txBody>
      </p:sp>
      <p:graphicFrame>
        <p:nvGraphicFramePr>
          <p:cNvPr id="31" name="표 31">
            <a:extLst>
              <a:ext uri="{FF2B5EF4-FFF2-40B4-BE49-F238E27FC236}">
                <a16:creationId xmlns:a16="http://schemas.microsoft.com/office/drawing/2014/main" id="{F586B2FE-52A1-4A5A-A39F-488AAD0BA247}"/>
              </a:ext>
            </a:extLst>
          </p:cNvPr>
          <p:cNvGraphicFramePr>
            <a:graphicFrameLocks noGrp="1"/>
          </p:cNvGraphicFramePr>
          <p:nvPr/>
        </p:nvGraphicFramePr>
        <p:xfrm>
          <a:off x="2192934" y="5476537"/>
          <a:ext cx="7800736" cy="1011468"/>
        </p:xfrm>
        <a:graphic>
          <a:graphicData uri="http://schemas.openxmlformats.org/drawingml/2006/table">
            <a:tbl>
              <a:tblPr firstRow="1" bandRow="1">
                <a:tableStyleId>{00A15C55-8517-42AA-B614-E9B94910E393}</a:tableStyleId>
              </a:tblPr>
              <a:tblGrid>
                <a:gridCol w="1950184">
                  <a:extLst>
                    <a:ext uri="{9D8B030D-6E8A-4147-A177-3AD203B41FA5}">
                      <a16:colId xmlns:a16="http://schemas.microsoft.com/office/drawing/2014/main" val="2636970816"/>
                    </a:ext>
                  </a:extLst>
                </a:gridCol>
                <a:gridCol w="1950184">
                  <a:extLst>
                    <a:ext uri="{9D8B030D-6E8A-4147-A177-3AD203B41FA5}">
                      <a16:colId xmlns:a16="http://schemas.microsoft.com/office/drawing/2014/main" val="2802118403"/>
                    </a:ext>
                  </a:extLst>
                </a:gridCol>
                <a:gridCol w="1950184">
                  <a:extLst>
                    <a:ext uri="{9D8B030D-6E8A-4147-A177-3AD203B41FA5}">
                      <a16:colId xmlns:a16="http://schemas.microsoft.com/office/drawing/2014/main" val="3950078383"/>
                    </a:ext>
                  </a:extLst>
                </a:gridCol>
                <a:gridCol w="1950184">
                  <a:extLst>
                    <a:ext uri="{9D8B030D-6E8A-4147-A177-3AD203B41FA5}">
                      <a16:colId xmlns:a16="http://schemas.microsoft.com/office/drawing/2014/main" val="986319974"/>
                    </a:ext>
                  </a:extLst>
                </a:gridCol>
              </a:tblGrid>
              <a:tr h="333462">
                <a:tc>
                  <a:txBody>
                    <a:bodyPr/>
                    <a:lstStyle/>
                    <a:p>
                      <a:pPr latinLnBrk="1"/>
                      <a:endParaRPr lang="ko-KR" altLang="en-US" sz="1600"/>
                    </a:p>
                  </a:txBody>
                  <a:tcPr anchor="ctr"/>
                </a:tc>
                <a:tc>
                  <a:txBody>
                    <a:bodyPr/>
                    <a:lstStyle/>
                    <a:p>
                      <a:pPr latinLnBrk="1"/>
                      <a:r>
                        <a:rPr lang="en-US" altLang="ko-KR" sz="1600"/>
                        <a:t>X-pol</a:t>
                      </a:r>
                      <a:endParaRPr lang="ko-KR" altLang="en-US" sz="1600"/>
                    </a:p>
                  </a:txBody>
                  <a:tcPr anchor="ctr"/>
                </a:tc>
                <a:tc>
                  <a:txBody>
                    <a:bodyPr/>
                    <a:lstStyle/>
                    <a:p>
                      <a:pPr latinLnBrk="1"/>
                      <a:r>
                        <a:rPr lang="en-US" altLang="ko-KR" sz="1600"/>
                        <a:t>Y-pol</a:t>
                      </a:r>
                      <a:endParaRPr lang="ko-KR" altLang="en-US" sz="1600"/>
                    </a:p>
                  </a:txBody>
                  <a:tcPr anchor="ctr"/>
                </a:tc>
                <a:tc>
                  <a:txBody>
                    <a:bodyPr/>
                    <a:lstStyle/>
                    <a:p>
                      <a:pPr latinLnBrk="1"/>
                      <a:r>
                        <a:rPr lang="en-US" altLang="ko-KR" sz="1600"/>
                        <a:t>Z-pol</a:t>
                      </a:r>
                      <a:endParaRPr lang="ko-KR" altLang="en-US" sz="1600"/>
                    </a:p>
                  </a:txBody>
                  <a:tcPr anchor="ctr"/>
                </a:tc>
                <a:extLst>
                  <a:ext uri="{0D108BD9-81ED-4DB2-BD59-A6C34878D82A}">
                    <a16:rowId xmlns:a16="http://schemas.microsoft.com/office/drawing/2014/main" val="2323146499"/>
                  </a:ext>
                </a:extLst>
              </a:tr>
              <a:tr h="338094">
                <a:tc>
                  <a:txBody>
                    <a:bodyPr/>
                    <a:lstStyle/>
                    <a:p>
                      <a:pPr latinLnBrk="1"/>
                      <a:r>
                        <a:rPr lang="en-US" altLang="ko-KR" sz="1600"/>
                        <a:t>X-</a:t>
                      </a:r>
                      <a:r>
                        <a:rPr lang="ko-KR" altLang="en-US" sz="1600"/>
                        <a:t>증가</a:t>
                      </a:r>
                    </a:p>
                  </a:txBody>
                  <a:tcPr anchor="ctr"/>
                </a:tc>
                <a:tc>
                  <a:txBody>
                    <a:bodyPr/>
                    <a:lstStyle/>
                    <a:p>
                      <a:pPr latinLnBrk="1"/>
                      <a:r>
                        <a:rPr lang="en-US" altLang="ko-KR" sz="1600"/>
                        <a:t>(3-1) </a:t>
                      </a:r>
                      <a:r>
                        <a:rPr lang="ko-KR" altLang="en-US" sz="1600"/>
                        <a:t>약간 감소</a:t>
                      </a:r>
                    </a:p>
                  </a:txBody>
                  <a:tcPr anchor="ctr"/>
                </a:tc>
                <a:tc>
                  <a:txBody>
                    <a:bodyPr/>
                    <a:lstStyle/>
                    <a:p>
                      <a:pPr latinLnBrk="1"/>
                      <a:r>
                        <a:rPr lang="en-US" altLang="ko-KR" sz="1600"/>
                        <a:t>(3-2) </a:t>
                      </a:r>
                      <a:r>
                        <a:rPr lang="ko-KR" altLang="en-US" sz="1600"/>
                        <a:t>약간 감소</a:t>
                      </a:r>
                    </a:p>
                  </a:txBody>
                  <a:tcPr anchor="ctr"/>
                </a:tc>
                <a:tc>
                  <a:txBody>
                    <a:bodyPr/>
                    <a:lstStyle/>
                    <a:p>
                      <a:pPr latinLnBrk="1"/>
                      <a:r>
                        <a:rPr lang="en-US" altLang="ko-KR" sz="1600"/>
                        <a:t>(3-3) </a:t>
                      </a:r>
                      <a:r>
                        <a:rPr lang="ko-KR" altLang="en-US" sz="1600"/>
                        <a:t>약간 감소</a:t>
                      </a:r>
                    </a:p>
                  </a:txBody>
                  <a:tcPr anchor="ctr"/>
                </a:tc>
                <a:extLst>
                  <a:ext uri="{0D108BD9-81ED-4DB2-BD59-A6C34878D82A}">
                    <a16:rowId xmlns:a16="http://schemas.microsoft.com/office/drawing/2014/main" val="2756293667"/>
                  </a:ext>
                </a:extLst>
              </a:tr>
              <a:tr h="338094">
                <a:tc>
                  <a:txBody>
                    <a:bodyPr/>
                    <a:lstStyle/>
                    <a:p>
                      <a:pPr latinLnBrk="1"/>
                      <a:r>
                        <a:rPr lang="en-US" altLang="ko-KR" sz="1600"/>
                        <a:t>Z-</a:t>
                      </a:r>
                      <a:r>
                        <a:rPr lang="ko-KR" altLang="en-US" sz="1600"/>
                        <a:t>증가</a:t>
                      </a:r>
                    </a:p>
                  </a:txBody>
                  <a:tcPr anchor="ctr"/>
                </a:tc>
                <a:tc>
                  <a:txBody>
                    <a:bodyPr/>
                    <a:lstStyle/>
                    <a:p>
                      <a:pPr latinLnBrk="1"/>
                      <a:r>
                        <a:rPr lang="en-US" altLang="ko-KR" sz="1600"/>
                        <a:t>(4-1) </a:t>
                      </a:r>
                      <a:r>
                        <a:rPr lang="ko-KR" altLang="en-US" sz="1600"/>
                        <a:t>매우 감소</a:t>
                      </a:r>
                    </a:p>
                  </a:txBody>
                  <a:tcPr anchor="ctr"/>
                </a:tc>
                <a:tc>
                  <a:txBody>
                    <a:bodyPr/>
                    <a:lstStyle/>
                    <a:p>
                      <a:pPr latinLnBrk="1"/>
                      <a:r>
                        <a:rPr lang="en-US" altLang="ko-KR" sz="1600"/>
                        <a:t>(4-2) </a:t>
                      </a:r>
                      <a:r>
                        <a:rPr lang="ko-KR" altLang="en-US" sz="1600"/>
                        <a:t>매우 감소</a:t>
                      </a:r>
                    </a:p>
                  </a:txBody>
                  <a:tcPr anchor="ctr"/>
                </a:tc>
                <a:tc>
                  <a:txBody>
                    <a:bodyPr/>
                    <a:lstStyle/>
                    <a:p>
                      <a:pPr latinLnBrk="1"/>
                      <a:r>
                        <a:rPr lang="en-US" altLang="ko-KR" sz="1600"/>
                        <a:t>(4-3) </a:t>
                      </a:r>
                      <a:r>
                        <a:rPr lang="ko-KR" altLang="en-US" sz="1600"/>
                        <a:t>매우 감소</a:t>
                      </a:r>
                    </a:p>
                  </a:txBody>
                  <a:tcPr anchor="ctr"/>
                </a:tc>
                <a:extLst>
                  <a:ext uri="{0D108BD9-81ED-4DB2-BD59-A6C34878D82A}">
                    <a16:rowId xmlns:a16="http://schemas.microsoft.com/office/drawing/2014/main" val="492066668"/>
                  </a:ext>
                </a:extLst>
              </a:tr>
            </a:tbl>
          </a:graphicData>
        </a:graphic>
      </p:graphicFrame>
      <p:sp>
        <p:nvSpPr>
          <p:cNvPr id="38" name="TextBox 37">
            <a:extLst>
              <a:ext uri="{FF2B5EF4-FFF2-40B4-BE49-F238E27FC236}">
                <a16:creationId xmlns:a16="http://schemas.microsoft.com/office/drawing/2014/main" id="{B909039F-22EF-48E3-9A0B-7E7AA023777E}"/>
              </a:ext>
            </a:extLst>
          </p:cNvPr>
          <p:cNvSpPr txBox="1"/>
          <p:nvPr/>
        </p:nvSpPr>
        <p:spPr>
          <a:xfrm>
            <a:off x="4187740" y="4904518"/>
            <a:ext cx="3811124" cy="338554"/>
          </a:xfrm>
          <a:prstGeom prst="rect">
            <a:avLst/>
          </a:prstGeom>
          <a:noFill/>
          <a:ln w="28575">
            <a:solidFill>
              <a:srgbClr val="FF0000"/>
            </a:solidFill>
          </a:ln>
        </p:spPr>
        <p:txBody>
          <a:bodyPr wrap="square" rtlCol="0">
            <a:spAutoFit/>
          </a:bodyPr>
          <a:lstStyle/>
          <a:p>
            <a:pPr algn="ctr"/>
            <a:r>
              <a:rPr lang="en-US" altLang="ko-KR" sz="1600" b="1"/>
              <a:t>(4-1), (4-2), (4-3) </a:t>
            </a:r>
            <a:r>
              <a:rPr lang="ko-KR" altLang="en-US" sz="1600" b="1"/>
              <a:t>감소하는 이유</a:t>
            </a:r>
            <a:r>
              <a:rPr lang="en-US" altLang="ko-KR" sz="1600" b="1"/>
              <a:t>?</a:t>
            </a:r>
            <a:endParaRPr lang="ko-KR" altLang="en-US" sz="1600" b="1"/>
          </a:p>
        </p:txBody>
      </p:sp>
      <p:grpSp>
        <p:nvGrpSpPr>
          <p:cNvPr id="40" name="그룹 39">
            <a:extLst>
              <a:ext uri="{FF2B5EF4-FFF2-40B4-BE49-F238E27FC236}">
                <a16:creationId xmlns:a16="http://schemas.microsoft.com/office/drawing/2014/main" id="{EA946690-9B53-45FF-AEE9-5C99D90C5A8C}"/>
              </a:ext>
            </a:extLst>
          </p:cNvPr>
          <p:cNvGrpSpPr>
            <a:grpSpLocks noChangeAspect="1"/>
          </p:cNvGrpSpPr>
          <p:nvPr/>
        </p:nvGrpSpPr>
        <p:grpSpPr>
          <a:xfrm>
            <a:off x="3444066" y="1372581"/>
            <a:ext cx="5298472" cy="3265189"/>
            <a:chOff x="1113523" y="139700"/>
            <a:chExt cx="10164578" cy="6263931"/>
          </a:xfrm>
        </p:grpSpPr>
        <p:pic>
          <p:nvPicPr>
            <p:cNvPr id="41" name="그림 40">
              <a:extLst>
                <a:ext uri="{FF2B5EF4-FFF2-40B4-BE49-F238E27FC236}">
                  <a16:creationId xmlns:a16="http://schemas.microsoft.com/office/drawing/2014/main" id="{9CE0E63C-1991-4152-A51A-03738FD3C7E1}"/>
                </a:ext>
              </a:extLst>
            </p:cNvPr>
            <p:cNvPicPr>
              <a:picLocks noChangeAspect="1"/>
            </p:cNvPicPr>
            <p:nvPr/>
          </p:nvPicPr>
          <p:blipFill>
            <a:blip r:embed="rId3"/>
            <a:stretch>
              <a:fillRect/>
            </a:stretch>
          </p:blipFill>
          <p:spPr>
            <a:xfrm>
              <a:off x="1113523" y="139700"/>
              <a:ext cx="4305300" cy="3289300"/>
            </a:xfrm>
            <a:prstGeom prst="rect">
              <a:avLst/>
            </a:prstGeom>
          </p:spPr>
        </p:pic>
        <p:pic>
          <p:nvPicPr>
            <p:cNvPr id="42" name="그림 41">
              <a:extLst>
                <a:ext uri="{FF2B5EF4-FFF2-40B4-BE49-F238E27FC236}">
                  <a16:creationId xmlns:a16="http://schemas.microsoft.com/office/drawing/2014/main" id="{FD6F3A3F-553E-457A-A887-229AC108E667}"/>
                </a:ext>
              </a:extLst>
            </p:cNvPr>
            <p:cNvPicPr>
              <a:picLocks noChangeAspect="1"/>
            </p:cNvPicPr>
            <p:nvPr/>
          </p:nvPicPr>
          <p:blipFill>
            <a:blip r:embed="rId4"/>
            <a:stretch>
              <a:fillRect/>
            </a:stretch>
          </p:blipFill>
          <p:spPr>
            <a:xfrm>
              <a:off x="4043162" y="139700"/>
              <a:ext cx="4305300" cy="3289300"/>
            </a:xfrm>
            <a:prstGeom prst="rect">
              <a:avLst/>
            </a:prstGeom>
          </p:spPr>
        </p:pic>
        <p:pic>
          <p:nvPicPr>
            <p:cNvPr id="43" name="그림 42">
              <a:extLst>
                <a:ext uri="{FF2B5EF4-FFF2-40B4-BE49-F238E27FC236}">
                  <a16:creationId xmlns:a16="http://schemas.microsoft.com/office/drawing/2014/main" id="{A4B8DB6C-DD7C-4737-A6C2-1E391FDEB0AE}"/>
                </a:ext>
              </a:extLst>
            </p:cNvPr>
            <p:cNvPicPr>
              <a:picLocks noChangeAspect="1"/>
            </p:cNvPicPr>
            <p:nvPr/>
          </p:nvPicPr>
          <p:blipFill>
            <a:blip r:embed="rId5"/>
            <a:stretch>
              <a:fillRect/>
            </a:stretch>
          </p:blipFill>
          <p:spPr>
            <a:xfrm>
              <a:off x="6972801" y="139700"/>
              <a:ext cx="4305300" cy="3289300"/>
            </a:xfrm>
            <a:prstGeom prst="rect">
              <a:avLst/>
            </a:prstGeom>
          </p:spPr>
        </p:pic>
        <p:pic>
          <p:nvPicPr>
            <p:cNvPr id="44" name="그림 43">
              <a:extLst>
                <a:ext uri="{FF2B5EF4-FFF2-40B4-BE49-F238E27FC236}">
                  <a16:creationId xmlns:a16="http://schemas.microsoft.com/office/drawing/2014/main" id="{4C45FD3D-E0DC-41AC-A46D-46D039141FFB}"/>
                </a:ext>
              </a:extLst>
            </p:cNvPr>
            <p:cNvPicPr>
              <a:picLocks noChangeAspect="1"/>
            </p:cNvPicPr>
            <p:nvPr/>
          </p:nvPicPr>
          <p:blipFill>
            <a:blip r:embed="rId6"/>
            <a:stretch>
              <a:fillRect/>
            </a:stretch>
          </p:blipFill>
          <p:spPr>
            <a:xfrm>
              <a:off x="1113523" y="3114331"/>
              <a:ext cx="4305300" cy="3289300"/>
            </a:xfrm>
            <a:prstGeom prst="rect">
              <a:avLst/>
            </a:prstGeom>
          </p:spPr>
        </p:pic>
        <p:pic>
          <p:nvPicPr>
            <p:cNvPr id="45" name="그림 44">
              <a:extLst>
                <a:ext uri="{FF2B5EF4-FFF2-40B4-BE49-F238E27FC236}">
                  <a16:creationId xmlns:a16="http://schemas.microsoft.com/office/drawing/2014/main" id="{E616C0E3-9F47-4018-826C-75E731E9EEC8}"/>
                </a:ext>
              </a:extLst>
            </p:cNvPr>
            <p:cNvPicPr>
              <a:picLocks noChangeAspect="1"/>
            </p:cNvPicPr>
            <p:nvPr/>
          </p:nvPicPr>
          <p:blipFill>
            <a:blip r:embed="rId7"/>
            <a:stretch>
              <a:fillRect/>
            </a:stretch>
          </p:blipFill>
          <p:spPr>
            <a:xfrm>
              <a:off x="4043162" y="3114331"/>
              <a:ext cx="4305300" cy="3289300"/>
            </a:xfrm>
            <a:prstGeom prst="rect">
              <a:avLst/>
            </a:prstGeom>
          </p:spPr>
        </p:pic>
        <p:pic>
          <p:nvPicPr>
            <p:cNvPr id="46" name="그림 45">
              <a:extLst>
                <a:ext uri="{FF2B5EF4-FFF2-40B4-BE49-F238E27FC236}">
                  <a16:creationId xmlns:a16="http://schemas.microsoft.com/office/drawing/2014/main" id="{DC27648D-F30B-4B87-893B-2998D2423DCF}"/>
                </a:ext>
              </a:extLst>
            </p:cNvPr>
            <p:cNvPicPr>
              <a:picLocks noChangeAspect="1"/>
            </p:cNvPicPr>
            <p:nvPr/>
          </p:nvPicPr>
          <p:blipFill>
            <a:blip r:embed="rId8"/>
            <a:stretch>
              <a:fillRect/>
            </a:stretch>
          </p:blipFill>
          <p:spPr>
            <a:xfrm>
              <a:off x="6972801" y="3114331"/>
              <a:ext cx="4305300" cy="3289300"/>
            </a:xfrm>
            <a:prstGeom prst="rect">
              <a:avLst/>
            </a:prstGeom>
          </p:spPr>
        </p:pic>
        <p:pic>
          <p:nvPicPr>
            <p:cNvPr id="47" name="그림 46">
              <a:extLst>
                <a:ext uri="{FF2B5EF4-FFF2-40B4-BE49-F238E27FC236}">
                  <a16:creationId xmlns:a16="http://schemas.microsoft.com/office/drawing/2014/main" id="{9C875B74-5DBE-415F-A265-E752C4E9B919}"/>
                </a:ext>
              </a:extLst>
            </p:cNvPr>
            <p:cNvPicPr>
              <a:picLocks noChangeAspect="1"/>
            </p:cNvPicPr>
            <p:nvPr/>
          </p:nvPicPr>
          <p:blipFill>
            <a:blip r:embed="rId9"/>
            <a:stretch>
              <a:fillRect/>
            </a:stretch>
          </p:blipFill>
          <p:spPr>
            <a:xfrm>
              <a:off x="7815589" y="1973364"/>
              <a:ext cx="1004562" cy="896976"/>
            </a:xfrm>
            <a:prstGeom prst="rect">
              <a:avLst/>
            </a:prstGeom>
          </p:spPr>
        </p:pic>
        <p:pic>
          <p:nvPicPr>
            <p:cNvPr id="48" name="그림 47">
              <a:extLst>
                <a:ext uri="{FF2B5EF4-FFF2-40B4-BE49-F238E27FC236}">
                  <a16:creationId xmlns:a16="http://schemas.microsoft.com/office/drawing/2014/main" id="{A6D14B83-1E55-4D79-B920-4086DE08BE0D}"/>
                </a:ext>
              </a:extLst>
            </p:cNvPr>
            <p:cNvPicPr>
              <a:picLocks noChangeAspect="1"/>
            </p:cNvPicPr>
            <p:nvPr/>
          </p:nvPicPr>
          <p:blipFill>
            <a:blip r:embed="rId10"/>
            <a:stretch>
              <a:fillRect/>
            </a:stretch>
          </p:blipFill>
          <p:spPr>
            <a:xfrm>
              <a:off x="7815588" y="4873568"/>
              <a:ext cx="1004563" cy="915152"/>
            </a:xfrm>
            <a:prstGeom prst="rect">
              <a:avLst/>
            </a:prstGeom>
          </p:spPr>
        </p:pic>
      </p:grpSp>
      <p:sp>
        <p:nvSpPr>
          <p:cNvPr id="19" name="직사각형 18">
            <a:extLst>
              <a:ext uri="{FF2B5EF4-FFF2-40B4-BE49-F238E27FC236}">
                <a16:creationId xmlns:a16="http://schemas.microsoft.com/office/drawing/2014/main" id="{28B4EED5-4440-3B83-BAB9-57845DD0CEB3}"/>
              </a:ext>
            </a:extLst>
          </p:cNvPr>
          <p:cNvSpPr/>
          <p:nvPr/>
        </p:nvSpPr>
        <p:spPr>
          <a:xfrm>
            <a:off x="3852991" y="3123412"/>
            <a:ext cx="1520710" cy="12310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8A481C24-B067-6C7D-4335-1F3501B9D383}"/>
              </a:ext>
            </a:extLst>
          </p:cNvPr>
          <p:cNvSpPr/>
          <p:nvPr/>
        </p:nvSpPr>
        <p:spPr>
          <a:xfrm>
            <a:off x="5380119" y="3123412"/>
            <a:ext cx="1520710" cy="12344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88EE4D8D-198F-EE80-5787-EF3DBCF14DB3}"/>
              </a:ext>
            </a:extLst>
          </p:cNvPr>
          <p:cNvSpPr/>
          <p:nvPr/>
        </p:nvSpPr>
        <p:spPr>
          <a:xfrm>
            <a:off x="6900829" y="3123413"/>
            <a:ext cx="1520710" cy="12360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a:extLst>
              <a:ext uri="{FF2B5EF4-FFF2-40B4-BE49-F238E27FC236}">
                <a16:creationId xmlns:a16="http://schemas.microsoft.com/office/drawing/2014/main" id="{18871191-3414-B913-7C14-9518A72B4C44}"/>
              </a:ext>
            </a:extLst>
          </p:cNvPr>
          <p:cNvSpPr txBox="1"/>
          <p:nvPr/>
        </p:nvSpPr>
        <p:spPr>
          <a:xfrm>
            <a:off x="1043872" y="1473138"/>
            <a:ext cx="1877353" cy="369332"/>
          </a:xfrm>
          <a:prstGeom prst="rect">
            <a:avLst/>
          </a:prstGeom>
          <a:noFill/>
          <a:ln w="38100">
            <a:solidFill>
              <a:schemeClr val="bg1">
                <a:lumMod val="50000"/>
              </a:schemeClr>
            </a:solidFill>
          </a:ln>
        </p:spPr>
        <p:txBody>
          <a:bodyPr wrap="square" rtlCol="0">
            <a:spAutoFit/>
          </a:bodyPr>
          <a:lstStyle/>
          <a:p>
            <a:pPr algn="ctr"/>
            <a:r>
              <a:rPr lang="en-US" altLang="ko-KR" b="1"/>
              <a:t>Pyramid [2]</a:t>
            </a:r>
            <a:endParaRPr lang="ko-KR" altLang="en-US" b="1"/>
          </a:p>
        </p:txBody>
      </p:sp>
      <p:sp>
        <p:nvSpPr>
          <p:cNvPr id="24" name="타원 23">
            <a:extLst>
              <a:ext uri="{FF2B5EF4-FFF2-40B4-BE49-F238E27FC236}">
                <a16:creationId xmlns:a16="http://schemas.microsoft.com/office/drawing/2014/main" id="{62B6188F-5A34-0C36-B581-0BA69862D90F}"/>
              </a:ext>
            </a:extLst>
          </p:cNvPr>
          <p:cNvSpPr/>
          <p:nvPr/>
        </p:nvSpPr>
        <p:spPr>
          <a:xfrm>
            <a:off x="616762" y="2216515"/>
            <a:ext cx="2539485" cy="18887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a:t>완료</a:t>
            </a:r>
          </a:p>
        </p:txBody>
      </p:sp>
    </p:spTree>
    <p:extLst>
      <p:ext uri="{BB962C8B-B14F-4D97-AF65-F5344CB8AC3E}">
        <p14:creationId xmlns:p14="http://schemas.microsoft.com/office/powerpoint/2010/main" val="333656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5D06646-C7A8-4225-B778-8FE4F45A412A}"/>
              </a:ext>
            </a:extLst>
          </p:cNvPr>
          <p:cNvSpPr>
            <a:spLocks noGrp="1"/>
          </p:cNvSpPr>
          <p:nvPr>
            <p:ph type="title"/>
          </p:nvPr>
        </p:nvSpPr>
        <p:spPr/>
        <p:txBody>
          <a:bodyPr>
            <a:normAutofit/>
          </a:bodyPr>
          <a:lstStyle/>
          <a:p>
            <a:r>
              <a:rPr lang="ko-KR" altLang="en-US" sz="3600" b="1">
                <a:latin typeface="새굴림" panose="02030600000101010101" pitchFamily="18" charset="-127"/>
                <a:ea typeface="새굴림" panose="02030600000101010101" pitchFamily="18" charset="-127"/>
              </a:rPr>
              <a:t>그래프 결과 분석</a:t>
            </a:r>
          </a:p>
        </p:txBody>
      </p:sp>
      <p:sp>
        <p:nvSpPr>
          <p:cNvPr id="3" name="슬라이드 번호 개체 틀 2">
            <a:extLst>
              <a:ext uri="{FF2B5EF4-FFF2-40B4-BE49-F238E27FC236}">
                <a16:creationId xmlns:a16="http://schemas.microsoft.com/office/drawing/2014/main" id="{78AD702C-2D22-4A11-9254-B47FEF7F4B62}"/>
              </a:ext>
            </a:extLst>
          </p:cNvPr>
          <p:cNvSpPr>
            <a:spLocks noGrp="1"/>
          </p:cNvSpPr>
          <p:nvPr>
            <p:ph type="sldNum" sz="quarter" idx="12"/>
          </p:nvPr>
        </p:nvSpPr>
        <p:spPr/>
        <p:txBody>
          <a:bodyPr/>
          <a:lstStyle/>
          <a:p>
            <a:fld id="{C842FD61-56B5-4934-9505-8134CC6E5DF4}" type="slidenum">
              <a:rPr lang="ko-KR" altLang="en-US" smtClean="0"/>
              <a:t>66</a:t>
            </a:fld>
            <a:endParaRPr lang="ko-KR" altLang="en-US"/>
          </a:p>
        </p:txBody>
      </p:sp>
      <p:graphicFrame>
        <p:nvGraphicFramePr>
          <p:cNvPr id="31" name="표 31">
            <a:extLst>
              <a:ext uri="{FF2B5EF4-FFF2-40B4-BE49-F238E27FC236}">
                <a16:creationId xmlns:a16="http://schemas.microsoft.com/office/drawing/2014/main" id="{F586B2FE-52A1-4A5A-A39F-488AAD0BA247}"/>
              </a:ext>
            </a:extLst>
          </p:cNvPr>
          <p:cNvGraphicFramePr>
            <a:graphicFrameLocks noGrp="1"/>
          </p:cNvGraphicFramePr>
          <p:nvPr/>
        </p:nvGraphicFramePr>
        <p:xfrm>
          <a:off x="2192934" y="5476537"/>
          <a:ext cx="7800736" cy="1011468"/>
        </p:xfrm>
        <a:graphic>
          <a:graphicData uri="http://schemas.openxmlformats.org/drawingml/2006/table">
            <a:tbl>
              <a:tblPr firstRow="1" bandRow="1">
                <a:tableStyleId>{00A15C55-8517-42AA-B614-E9B94910E393}</a:tableStyleId>
              </a:tblPr>
              <a:tblGrid>
                <a:gridCol w="1950184">
                  <a:extLst>
                    <a:ext uri="{9D8B030D-6E8A-4147-A177-3AD203B41FA5}">
                      <a16:colId xmlns:a16="http://schemas.microsoft.com/office/drawing/2014/main" val="2636970816"/>
                    </a:ext>
                  </a:extLst>
                </a:gridCol>
                <a:gridCol w="1950184">
                  <a:extLst>
                    <a:ext uri="{9D8B030D-6E8A-4147-A177-3AD203B41FA5}">
                      <a16:colId xmlns:a16="http://schemas.microsoft.com/office/drawing/2014/main" val="2802118403"/>
                    </a:ext>
                  </a:extLst>
                </a:gridCol>
                <a:gridCol w="1950184">
                  <a:extLst>
                    <a:ext uri="{9D8B030D-6E8A-4147-A177-3AD203B41FA5}">
                      <a16:colId xmlns:a16="http://schemas.microsoft.com/office/drawing/2014/main" val="3950078383"/>
                    </a:ext>
                  </a:extLst>
                </a:gridCol>
                <a:gridCol w="1950184">
                  <a:extLst>
                    <a:ext uri="{9D8B030D-6E8A-4147-A177-3AD203B41FA5}">
                      <a16:colId xmlns:a16="http://schemas.microsoft.com/office/drawing/2014/main" val="986319974"/>
                    </a:ext>
                  </a:extLst>
                </a:gridCol>
              </a:tblGrid>
              <a:tr h="333462">
                <a:tc>
                  <a:txBody>
                    <a:bodyPr/>
                    <a:lstStyle/>
                    <a:p>
                      <a:pPr latinLnBrk="1"/>
                      <a:endParaRPr lang="ko-KR" altLang="en-US" sz="1600"/>
                    </a:p>
                  </a:txBody>
                  <a:tcPr anchor="ctr"/>
                </a:tc>
                <a:tc>
                  <a:txBody>
                    <a:bodyPr/>
                    <a:lstStyle/>
                    <a:p>
                      <a:pPr latinLnBrk="1"/>
                      <a:r>
                        <a:rPr lang="en-US" altLang="ko-KR" sz="1600"/>
                        <a:t>X-pol</a:t>
                      </a:r>
                      <a:endParaRPr lang="ko-KR" altLang="en-US" sz="1600"/>
                    </a:p>
                  </a:txBody>
                  <a:tcPr anchor="ctr"/>
                </a:tc>
                <a:tc>
                  <a:txBody>
                    <a:bodyPr/>
                    <a:lstStyle/>
                    <a:p>
                      <a:pPr latinLnBrk="1"/>
                      <a:r>
                        <a:rPr lang="en-US" altLang="ko-KR" sz="1600"/>
                        <a:t>Y-pol</a:t>
                      </a:r>
                      <a:endParaRPr lang="ko-KR" altLang="en-US" sz="1600"/>
                    </a:p>
                  </a:txBody>
                  <a:tcPr anchor="ctr"/>
                </a:tc>
                <a:tc>
                  <a:txBody>
                    <a:bodyPr/>
                    <a:lstStyle/>
                    <a:p>
                      <a:pPr latinLnBrk="1"/>
                      <a:r>
                        <a:rPr lang="en-US" altLang="ko-KR" sz="1600"/>
                        <a:t>Z-pol</a:t>
                      </a:r>
                      <a:endParaRPr lang="ko-KR" altLang="en-US" sz="1600"/>
                    </a:p>
                  </a:txBody>
                  <a:tcPr anchor="ctr"/>
                </a:tc>
                <a:extLst>
                  <a:ext uri="{0D108BD9-81ED-4DB2-BD59-A6C34878D82A}">
                    <a16:rowId xmlns:a16="http://schemas.microsoft.com/office/drawing/2014/main" val="2323146499"/>
                  </a:ext>
                </a:extLst>
              </a:tr>
              <a:tr h="338094">
                <a:tc>
                  <a:txBody>
                    <a:bodyPr/>
                    <a:lstStyle/>
                    <a:p>
                      <a:pPr latinLnBrk="1"/>
                      <a:r>
                        <a:rPr lang="en-US" altLang="ko-KR" sz="1600"/>
                        <a:t>X-</a:t>
                      </a:r>
                      <a:r>
                        <a:rPr lang="ko-KR" altLang="en-US" sz="1600"/>
                        <a:t>증가</a:t>
                      </a:r>
                    </a:p>
                  </a:txBody>
                  <a:tcPr anchor="ctr"/>
                </a:tc>
                <a:tc>
                  <a:txBody>
                    <a:bodyPr/>
                    <a:lstStyle/>
                    <a:p>
                      <a:pPr latinLnBrk="1"/>
                      <a:r>
                        <a:rPr lang="en-US" altLang="ko-KR" sz="1600"/>
                        <a:t>(3-1) </a:t>
                      </a:r>
                      <a:r>
                        <a:rPr lang="ko-KR" altLang="en-US" sz="1600"/>
                        <a:t>약간 감소</a:t>
                      </a:r>
                    </a:p>
                  </a:txBody>
                  <a:tcPr anchor="ctr"/>
                </a:tc>
                <a:tc>
                  <a:txBody>
                    <a:bodyPr/>
                    <a:lstStyle/>
                    <a:p>
                      <a:pPr latinLnBrk="1"/>
                      <a:r>
                        <a:rPr lang="en-US" altLang="ko-KR" sz="1600"/>
                        <a:t>(3-2) </a:t>
                      </a:r>
                      <a:r>
                        <a:rPr lang="ko-KR" altLang="en-US" sz="1600"/>
                        <a:t>약간 감소</a:t>
                      </a:r>
                    </a:p>
                  </a:txBody>
                  <a:tcPr anchor="ctr"/>
                </a:tc>
                <a:tc>
                  <a:txBody>
                    <a:bodyPr/>
                    <a:lstStyle/>
                    <a:p>
                      <a:pPr latinLnBrk="1"/>
                      <a:r>
                        <a:rPr lang="en-US" altLang="ko-KR" sz="1600"/>
                        <a:t>(3-3) </a:t>
                      </a:r>
                      <a:r>
                        <a:rPr lang="ko-KR" altLang="en-US" sz="1600"/>
                        <a:t>약간 감소</a:t>
                      </a:r>
                    </a:p>
                  </a:txBody>
                  <a:tcPr anchor="ctr"/>
                </a:tc>
                <a:extLst>
                  <a:ext uri="{0D108BD9-81ED-4DB2-BD59-A6C34878D82A}">
                    <a16:rowId xmlns:a16="http://schemas.microsoft.com/office/drawing/2014/main" val="2756293667"/>
                  </a:ext>
                </a:extLst>
              </a:tr>
              <a:tr h="338094">
                <a:tc>
                  <a:txBody>
                    <a:bodyPr/>
                    <a:lstStyle/>
                    <a:p>
                      <a:pPr latinLnBrk="1"/>
                      <a:r>
                        <a:rPr lang="en-US" altLang="ko-KR" sz="1600"/>
                        <a:t>Z-</a:t>
                      </a:r>
                      <a:r>
                        <a:rPr lang="ko-KR" altLang="en-US" sz="1600"/>
                        <a:t>증가</a:t>
                      </a:r>
                    </a:p>
                  </a:txBody>
                  <a:tcPr anchor="ctr"/>
                </a:tc>
                <a:tc>
                  <a:txBody>
                    <a:bodyPr/>
                    <a:lstStyle/>
                    <a:p>
                      <a:pPr latinLnBrk="1"/>
                      <a:r>
                        <a:rPr lang="en-US" altLang="ko-KR" sz="1600"/>
                        <a:t>(4-1) </a:t>
                      </a:r>
                      <a:r>
                        <a:rPr lang="ko-KR" altLang="en-US" sz="1600"/>
                        <a:t>매우 감소</a:t>
                      </a:r>
                    </a:p>
                  </a:txBody>
                  <a:tcPr anchor="ctr"/>
                </a:tc>
                <a:tc>
                  <a:txBody>
                    <a:bodyPr/>
                    <a:lstStyle/>
                    <a:p>
                      <a:pPr latinLnBrk="1"/>
                      <a:r>
                        <a:rPr lang="en-US" altLang="ko-KR" sz="1600"/>
                        <a:t>(4-2) </a:t>
                      </a:r>
                      <a:r>
                        <a:rPr lang="ko-KR" altLang="en-US" sz="1600"/>
                        <a:t>매우 감소</a:t>
                      </a:r>
                    </a:p>
                  </a:txBody>
                  <a:tcPr anchor="ctr"/>
                </a:tc>
                <a:tc>
                  <a:txBody>
                    <a:bodyPr/>
                    <a:lstStyle/>
                    <a:p>
                      <a:pPr latinLnBrk="1"/>
                      <a:r>
                        <a:rPr lang="en-US" altLang="ko-KR" sz="1600"/>
                        <a:t>(4-3) </a:t>
                      </a:r>
                      <a:r>
                        <a:rPr lang="ko-KR" altLang="en-US" sz="1600"/>
                        <a:t>매우 감소</a:t>
                      </a:r>
                    </a:p>
                  </a:txBody>
                  <a:tcPr anchor="ctr"/>
                </a:tc>
                <a:extLst>
                  <a:ext uri="{0D108BD9-81ED-4DB2-BD59-A6C34878D82A}">
                    <a16:rowId xmlns:a16="http://schemas.microsoft.com/office/drawing/2014/main" val="492066668"/>
                  </a:ext>
                </a:extLst>
              </a:tr>
            </a:tbl>
          </a:graphicData>
        </a:graphic>
      </p:graphicFrame>
      <p:sp>
        <p:nvSpPr>
          <p:cNvPr id="38" name="TextBox 37">
            <a:extLst>
              <a:ext uri="{FF2B5EF4-FFF2-40B4-BE49-F238E27FC236}">
                <a16:creationId xmlns:a16="http://schemas.microsoft.com/office/drawing/2014/main" id="{B909039F-22EF-48E3-9A0B-7E7AA023777E}"/>
              </a:ext>
            </a:extLst>
          </p:cNvPr>
          <p:cNvSpPr txBox="1"/>
          <p:nvPr/>
        </p:nvSpPr>
        <p:spPr>
          <a:xfrm>
            <a:off x="4480607" y="4904518"/>
            <a:ext cx="3310277" cy="338554"/>
          </a:xfrm>
          <a:prstGeom prst="rect">
            <a:avLst/>
          </a:prstGeom>
          <a:noFill/>
          <a:ln w="28575">
            <a:solidFill>
              <a:srgbClr val="FF0000"/>
            </a:solidFill>
          </a:ln>
        </p:spPr>
        <p:txBody>
          <a:bodyPr wrap="square" rtlCol="0">
            <a:spAutoFit/>
          </a:bodyPr>
          <a:lstStyle/>
          <a:p>
            <a:pPr algn="ctr"/>
            <a:r>
              <a:rPr lang="en-US" altLang="ko-KR" sz="1600" b="1"/>
              <a:t>(4-3) z-pol</a:t>
            </a:r>
            <a:r>
              <a:rPr lang="ko-KR" altLang="en-US" sz="1600" b="1"/>
              <a:t>만</a:t>
            </a:r>
            <a:r>
              <a:rPr lang="en-US" altLang="ko-KR" sz="1600" b="1"/>
              <a:t> </a:t>
            </a:r>
            <a:r>
              <a:rPr lang="ko-KR" altLang="en-US" sz="1600" b="1"/>
              <a:t>유독 높은 이유</a:t>
            </a:r>
            <a:r>
              <a:rPr lang="en-US" altLang="ko-KR" sz="1600" b="1"/>
              <a:t>?</a:t>
            </a:r>
            <a:endParaRPr lang="ko-KR" altLang="en-US" sz="1600" b="1"/>
          </a:p>
        </p:txBody>
      </p:sp>
      <p:grpSp>
        <p:nvGrpSpPr>
          <p:cNvPr id="40" name="그룹 39">
            <a:extLst>
              <a:ext uri="{FF2B5EF4-FFF2-40B4-BE49-F238E27FC236}">
                <a16:creationId xmlns:a16="http://schemas.microsoft.com/office/drawing/2014/main" id="{EA946690-9B53-45FF-AEE9-5C99D90C5A8C}"/>
              </a:ext>
            </a:extLst>
          </p:cNvPr>
          <p:cNvGrpSpPr>
            <a:grpSpLocks noChangeAspect="1"/>
          </p:cNvGrpSpPr>
          <p:nvPr/>
        </p:nvGrpSpPr>
        <p:grpSpPr>
          <a:xfrm>
            <a:off x="3444066" y="1372581"/>
            <a:ext cx="5298472" cy="3265189"/>
            <a:chOff x="1113523" y="139700"/>
            <a:chExt cx="10164578" cy="6263931"/>
          </a:xfrm>
        </p:grpSpPr>
        <p:pic>
          <p:nvPicPr>
            <p:cNvPr id="41" name="그림 40">
              <a:extLst>
                <a:ext uri="{FF2B5EF4-FFF2-40B4-BE49-F238E27FC236}">
                  <a16:creationId xmlns:a16="http://schemas.microsoft.com/office/drawing/2014/main" id="{9CE0E63C-1991-4152-A51A-03738FD3C7E1}"/>
                </a:ext>
              </a:extLst>
            </p:cNvPr>
            <p:cNvPicPr>
              <a:picLocks noChangeAspect="1"/>
            </p:cNvPicPr>
            <p:nvPr/>
          </p:nvPicPr>
          <p:blipFill>
            <a:blip r:embed="rId3"/>
            <a:stretch>
              <a:fillRect/>
            </a:stretch>
          </p:blipFill>
          <p:spPr>
            <a:xfrm>
              <a:off x="1113523" y="139700"/>
              <a:ext cx="4305300" cy="3289300"/>
            </a:xfrm>
            <a:prstGeom prst="rect">
              <a:avLst/>
            </a:prstGeom>
          </p:spPr>
        </p:pic>
        <p:pic>
          <p:nvPicPr>
            <p:cNvPr id="42" name="그림 41">
              <a:extLst>
                <a:ext uri="{FF2B5EF4-FFF2-40B4-BE49-F238E27FC236}">
                  <a16:creationId xmlns:a16="http://schemas.microsoft.com/office/drawing/2014/main" id="{FD6F3A3F-553E-457A-A887-229AC108E667}"/>
                </a:ext>
              </a:extLst>
            </p:cNvPr>
            <p:cNvPicPr>
              <a:picLocks noChangeAspect="1"/>
            </p:cNvPicPr>
            <p:nvPr/>
          </p:nvPicPr>
          <p:blipFill>
            <a:blip r:embed="rId4"/>
            <a:stretch>
              <a:fillRect/>
            </a:stretch>
          </p:blipFill>
          <p:spPr>
            <a:xfrm>
              <a:off x="4043162" y="139700"/>
              <a:ext cx="4305300" cy="3289300"/>
            </a:xfrm>
            <a:prstGeom prst="rect">
              <a:avLst/>
            </a:prstGeom>
          </p:spPr>
        </p:pic>
        <p:pic>
          <p:nvPicPr>
            <p:cNvPr id="43" name="그림 42">
              <a:extLst>
                <a:ext uri="{FF2B5EF4-FFF2-40B4-BE49-F238E27FC236}">
                  <a16:creationId xmlns:a16="http://schemas.microsoft.com/office/drawing/2014/main" id="{A4B8DB6C-DD7C-4737-A6C2-1E391FDEB0AE}"/>
                </a:ext>
              </a:extLst>
            </p:cNvPr>
            <p:cNvPicPr>
              <a:picLocks noChangeAspect="1"/>
            </p:cNvPicPr>
            <p:nvPr/>
          </p:nvPicPr>
          <p:blipFill>
            <a:blip r:embed="rId5"/>
            <a:stretch>
              <a:fillRect/>
            </a:stretch>
          </p:blipFill>
          <p:spPr>
            <a:xfrm>
              <a:off x="6972801" y="139700"/>
              <a:ext cx="4305300" cy="3289300"/>
            </a:xfrm>
            <a:prstGeom prst="rect">
              <a:avLst/>
            </a:prstGeom>
          </p:spPr>
        </p:pic>
        <p:pic>
          <p:nvPicPr>
            <p:cNvPr id="44" name="그림 43">
              <a:extLst>
                <a:ext uri="{FF2B5EF4-FFF2-40B4-BE49-F238E27FC236}">
                  <a16:creationId xmlns:a16="http://schemas.microsoft.com/office/drawing/2014/main" id="{4C45FD3D-E0DC-41AC-A46D-46D039141FFB}"/>
                </a:ext>
              </a:extLst>
            </p:cNvPr>
            <p:cNvPicPr>
              <a:picLocks noChangeAspect="1"/>
            </p:cNvPicPr>
            <p:nvPr/>
          </p:nvPicPr>
          <p:blipFill>
            <a:blip r:embed="rId6"/>
            <a:stretch>
              <a:fillRect/>
            </a:stretch>
          </p:blipFill>
          <p:spPr>
            <a:xfrm>
              <a:off x="1113523" y="3114331"/>
              <a:ext cx="4305300" cy="3289300"/>
            </a:xfrm>
            <a:prstGeom prst="rect">
              <a:avLst/>
            </a:prstGeom>
          </p:spPr>
        </p:pic>
        <p:pic>
          <p:nvPicPr>
            <p:cNvPr id="45" name="그림 44">
              <a:extLst>
                <a:ext uri="{FF2B5EF4-FFF2-40B4-BE49-F238E27FC236}">
                  <a16:creationId xmlns:a16="http://schemas.microsoft.com/office/drawing/2014/main" id="{E616C0E3-9F47-4018-826C-75E731E9EEC8}"/>
                </a:ext>
              </a:extLst>
            </p:cNvPr>
            <p:cNvPicPr>
              <a:picLocks noChangeAspect="1"/>
            </p:cNvPicPr>
            <p:nvPr/>
          </p:nvPicPr>
          <p:blipFill>
            <a:blip r:embed="rId7"/>
            <a:stretch>
              <a:fillRect/>
            </a:stretch>
          </p:blipFill>
          <p:spPr>
            <a:xfrm>
              <a:off x="4043162" y="3114331"/>
              <a:ext cx="4305300" cy="3289300"/>
            </a:xfrm>
            <a:prstGeom prst="rect">
              <a:avLst/>
            </a:prstGeom>
          </p:spPr>
        </p:pic>
        <p:pic>
          <p:nvPicPr>
            <p:cNvPr id="46" name="그림 45">
              <a:extLst>
                <a:ext uri="{FF2B5EF4-FFF2-40B4-BE49-F238E27FC236}">
                  <a16:creationId xmlns:a16="http://schemas.microsoft.com/office/drawing/2014/main" id="{DC27648D-F30B-4B87-893B-2998D2423DCF}"/>
                </a:ext>
              </a:extLst>
            </p:cNvPr>
            <p:cNvPicPr>
              <a:picLocks noChangeAspect="1"/>
            </p:cNvPicPr>
            <p:nvPr/>
          </p:nvPicPr>
          <p:blipFill>
            <a:blip r:embed="rId8"/>
            <a:stretch>
              <a:fillRect/>
            </a:stretch>
          </p:blipFill>
          <p:spPr>
            <a:xfrm>
              <a:off x="6972801" y="3114331"/>
              <a:ext cx="4305300" cy="3289300"/>
            </a:xfrm>
            <a:prstGeom prst="rect">
              <a:avLst/>
            </a:prstGeom>
          </p:spPr>
        </p:pic>
        <p:pic>
          <p:nvPicPr>
            <p:cNvPr id="47" name="그림 46">
              <a:extLst>
                <a:ext uri="{FF2B5EF4-FFF2-40B4-BE49-F238E27FC236}">
                  <a16:creationId xmlns:a16="http://schemas.microsoft.com/office/drawing/2014/main" id="{9C875B74-5DBE-415F-A265-E752C4E9B919}"/>
                </a:ext>
              </a:extLst>
            </p:cNvPr>
            <p:cNvPicPr>
              <a:picLocks noChangeAspect="1"/>
            </p:cNvPicPr>
            <p:nvPr/>
          </p:nvPicPr>
          <p:blipFill>
            <a:blip r:embed="rId9"/>
            <a:stretch>
              <a:fillRect/>
            </a:stretch>
          </p:blipFill>
          <p:spPr>
            <a:xfrm>
              <a:off x="7815589" y="1973364"/>
              <a:ext cx="1004562" cy="896976"/>
            </a:xfrm>
            <a:prstGeom prst="rect">
              <a:avLst/>
            </a:prstGeom>
          </p:spPr>
        </p:pic>
        <p:pic>
          <p:nvPicPr>
            <p:cNvPr id="48" name="그림 47">
              <a:extLst>
                <a:ext uri="{FF2B5EF4-FFF2-40B4-BE49-F238E27FC236}">
                  <a16:creationId xmlns:a16="http://schemas.microsoft.com/office/drawing/2014/main" id="{A6D14B83-1E55-4D79-B920-4086DE08BE0D}"/>
                </a:ext>
              </a:extLst>
            </p:cNvPr>
            <p:cNvPicPr>
              <a:picLocks noChangeAspect="1"/>
            </p:cNvPicPr>
            <p:nvPr/>
          </p:nvPicPr>
          <p:blipFill>
            <a:blip r:embed="rId10"/>
            <a:stretch>
              <a:fillRect/>
            </a:stretch>
          </p:blipFill>
          <p:spPr>
            <a:xfrm>
              <a:off x="7815588" y="4873568"/>
              <a:ext cx="1004563" cy="915152"/>
            </a:xfrm>
            <a:prstGeom prst="rect">
              <a:avLst/>
            </a:prstGeom>
          </p:spPr>
        </p:pic>
      </p:grpSp>
      <p:sp>
        <p:nvSpPr>
          <p:cNvPr id="58" name="직사각형 57">
            <a:extLst>
              <a:ext uri="{FF2B5EF4-FFF2-40B4-BE49-F238E27FC236}">
                <a16:creationId xmlns:a16="http://schemas.microsoft.com/office/drawing/2014/main" id="{8DA5FD94-3B5D-4781-9E7B-B8E04A85FF1F}"/>
              </a:ext>
            </a:extLst>
          </p:cNvPr>
          <p:cNvSpPr/>
          <p:nvPr/>
        </p:nvSpPr>
        <p:spPr>
          <a:xfrm>
            <a:off x="5375391" y="3121886"/>
            <a:ext cx="1520710" cy="12310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사각형 58">
            <a:extLst>
              <a:ext uri="{FF2B5EF4-FFF2-40B4-BE49-F238E27FC236}">
                <a16:creationId xmlns:a16="http://schemas.microsoft.com/office/drawing/2014/main" id="{049A7D14-11FA-416E-9280-D8B0A888EB0B}"/>
              </a:ext>
            </a:extLst>
          </p:cNvPr>
          <p:cNvSpPr/>
          <p:nvPr/>
        </p:nvSpPr>
        <p:spPr>
          <a:xfrm>
            <a:off x="6896101" y="3121886"/>
            <a:ext cx="1520710" cy="12310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D932B36-1356-5632-9E90-6591B2FDBF12}"/>
              </a:ext>
            </a:extLst>
          </p:cNvPr>
          <p:cNvSpPr txBox="1"/>
          <p:nvPr/>
        </p:nvSpPr>
        <p:spPr>
          <a:xfrm>
            <a:off x="1043872" y="1473138"/>
            <a:ext cx="1877353" cy="369332"/>
          </a:xfrm>
          <a:prstGeom prst="rect">
            <a:avLst/>
          </a:prstGeom>
          <a:noFill/>
          <a:ln w="38100">
            <a:solidFill>
              <a:schemeClr val="bg1">
                <a:lumMod val="50000"/>
              </a:schemeClr>
            </a:solidFill>
          </a:ln>
        </p:spPr>
        <p:txBody>
          <a:bodyPr wrap="square" rtlCol="0">
            <a:spAutoFit/>
          </a:bodyPr>
          <a:lstStyle/>
          <a:p>
            <a:pPr algn="ctr"/>
            <a:r>
              <a:rPr lang="en-US" altLang="ko-KR" b="1"/>
              <a:t>Pyramid [3]</a:t>
            </a:r>
            <a:endParaRPr lang="ko-KR" altLang="en-US" b="1"/>
          </a:p>
        </p:txBody>
      </p:sp>
      <p:sp>
        <p:nvSpPr>
          <p:cNvPr id="19" name="타원 18">
            <a:extLst>
              <a:ext uri="{FF2B5EF4-FFF2-40B4-BE49-F238E27FC236}">
                <a16:creationId xmlns:a16="http://schemas.microsoft.com/office/drawing/2014/main" id="{D2E1F76A-7239-26CF-96B0-40F0812E27C3}"/>
              </a:ext>
            </a:extLst>
          </p:cNvPr>
          <p:cNvSpPr/>
          <p:nvPr/>
        </p:nvSpPr>
        <p:spPr>
          <a:xfrm>
            <a:off x="616762" y="2161818"/>
            <a:ext cx="2539485" cy="188872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a:solidFill>
                  <a:schemeClr val="tx1"/>
                </a:solidFill>
              </a:rPr>
              <a:t>보류</a:t>
            </a:r>
          </a:p>
        </p:txBody>
      </p:sp>
    </p:spTree>
    <p:extLst>
      <p:ext uri="{BB962C8B-B14F-4D97-AF65-F5344CB8AC3E}">
        <p14:creationId xmlns:p14="http://schemas.microsoft.com/office/powerpoint/2010/main" val="14837197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5D06646-C7A8-4225-B778-8FE4F45A412A}"/>
              </a:ext>
            </a:extLst>
          </p:cNvPr>
          <p:cNvSpPr>
            <a:spLocks noGrp="1"/>
          </p:cNvSpPr>
          <p:nvPr>
            <p:ph type="title"/>
          </p:nvPr>
        </p:nvSpPr>
        <p:spPr/>
        <p:txBody>
          <a:bodyPr>
            <a:normAutofit/>
          </a:bodyPr>
          <a:lstStyle/>
          <a:p>
            <a:r>
              <a:rPr lang="ko-KR" altLang="en-US" sz="3600" b="1">
                <a:latin typeface="새굴림" panose="02030600000101010101" pitchFamily="18" charset="-127"/>
                <a:ea typeface="새굴림" panose="02030600000101010101" pitchFamily="18" charset="-127"/>
              </a:rPr>
              <a:t>그래프 결과 분석</a:t>
            </a:r>
          </a:p>
        </p:txBody>
      </p:sp>
      <p:sp>
        <p:nvSpPr>
          <p:cNvPr id="3" name="슬라이드 번호 개체 틀 2">
            <a:extLst>
              <a:ext uri="{FF2B5EF4-FFF2-40B4-BE49-F238E27FC236}">
                <a16:creationId xmlns:a16="http://schemas.microsoft.com/office/drawing/2014/main" id="{78AD702C-2D22-4A11-9254-B47FEF7F4B62}"/>
              </a:ext>
            </a:extLst>
          </p:cNvPr>
          <p:cNvSpPr>
            <a:spLocks noGrp="1"/>
          </p:cNvSpPr>
          <p:nvPr>
            <p:ph type="sldNum" sz="quarter" idx="12"/>
          </p:nvPr>
        </p:nvSpPr>
        <p:spPr/>
        <p:txBody>
          <a:bodyPr/>
          <a:lstStyle/>
          <a:p>
            <a:fld id="{C842FD61-56B5-4934-9505-8134CC6E5DF4}" type="slidenum">
              <a:rPr lang="ko-KR" altLang="en-US" smtClean="0"/>
              <a:t>67</a:t>
            </a:fld>
            <a:endParaRPr lang="ko-KR" altLang="en-US"/>
          </a:p>
        </p:txBody>
      </p:sp>
      <p:graphicFrame>
        <p:nvGraphicFramePr>
          <p:cNvPr id="31" name="표 31">
            <a:extLst>
              <a:ext uri="{FF2B5EF4-FFF2-40B4-BE49-F238E27FC236}">
                <a16:creationId xmlns:a16="http://schemas.microsoft.com/office/drawing/2014/main" id="{F586B2FE-52A1-4A5A-A39F-488AAD0BA247}"/>
              </a:ext>
            </a:extLst>
          </p:cNvPr>
          <p:cNvGraphicFramePr>
            <a:graphicFrameLocks noGrp="1"/>
          </p:cNvGraphicFramePr>
          <p:nvPr/>
        </p:nvGraphicFramePr>
        <p:xfrm>
          <a:off x="2192934" y="5476537"/>
          <a:ext cx="7800736" cy="1011468"/>
        </p:xfrm>
        <a:graphic>
          <a:graphicData uri="http://schemas.openxmlformats.org/drawingml/2006/table">
            <a:tbl>
              <a:tblPr firstRow="1" bandRow="1">
                <a:tableStyleId>{00A15C55-8517-42AA-B614-E9B94910E393}</a:tableStyleId>
              </a:tblPr>
              <a:tblGrid>
                <a:gridCol w="1950184">
                  <a:extLst>
                    <a:ext uri="{9D8B030D-6E8A-4147-A177-3AD203B41FA5}">
                      <a16:colId xmlns:a16="http://schemas.microsoft.com/office/drawing/2014/main" val="2636970816"/>
                    </a:ext>
                  </a:extLst>
                </a:gridCol>
                <a:gridCol w="1950184">
                  <a:extLst>
                    <a:ext uri="{9D8B030D-6E8A-4147-A177-3AD203B41FA5}">
                      <a16:colId xmlns:a16="http://schemas.microsoft.com/office/drawing/2014/main" val="2802118403"/>
                    </a:ext>
                  </a:extLst>
                </a:gridCol>
                <a:gridCol w="1950184">
                  <a:extLst>
                    <a:ext uri="{9D8B030D-6E8A-4147-A177-3AD203B41FA5}">
                      <a16:colId xmlns:a16="http://schemas.microsoft.com/office/drawing/2014/main" val="3950078383"/>
                    </a:ext>
                  </a:extLst>
                </a:gridCol>
                <a:gridCol w="1950184">
                  <a:extLst>
                    <a:ext uri="{9D8B030D-6E8A-4147-A177-3AD203B41FA5}">
                      <a16:colId xmlns:a16="http://schemas.microsoft.com/office/drawing/2014/main" val="986319974"/>
                    </a:ext>
                  </a:extLst>
                </a:gridCol>
              </a:tblGrid>
              <a:tr h="333462">
                <a:tc>
                  <a:txBody>
                    <a:bodyPr/>
                    <a:lstStyle/>
                    <a:p>
                      <a:pPr latinLnBrk="1"/>
                      <a:endParaRPr lang="ko-KR" altLang="en-US" sz="1600"/>
                    </a:p>
                  </a:txBody>
                  <a:tcPr anchor="ctr"/>
                </a:tc>
                <a:tc>
                  <a:txBody>
                    <a:bodyPr/>
                    <a:lstStyle/>
                    <a:p>
                      <a:pPr latinLnBrk="1"/>
                      <a:r>
                        <a:rPr lang="en-US" altLang="ko-KR" sz="1600"/>
                        <a:t>X-pol</a:t>
                      </a:r>
                      <a:endParaRPr lang="ko-KR" altLang="en-US" sz="1600"/>
                    </a:p>
                  </a:txBody>
                  <a:tcPr anchor="ctr"/>
                </a:tc>
                <a:tc>
                  <a:txBody>
                    <a:bodyPr/>
                    <a:lstStyle/>
                    <a:p>
                      <a:pPr latinLnBrk="1"/>
                      <a:r>
                        <a:rPr lang="en-US" altLang="ko-KR" sz="1600"/>
                        <a:t>Y-pol</a:t>
                      </a:r>
                      <a:endParaRPr lang="ko-KR" altLang="en-US" sz="1600"/>
                    </a:p>
                  </a:txBody>
                  <a:tcPr anchor="ctr"/>
                </a:tc>
                <a:tc>
                  <a:txBody>
                    <a:bodyPr/>
                    <a:lstStyle/>
                    <a:p>
                      <a:pPr latinLnBrk="1"/>
                      <a:r>
                        <a:rPr lang="en-US" altLang="ko-KR" sz="1600"/>
                        <a:t>Z-pol</a:t>
                      </a:r>
                      <a:endParaRPr lang="ko-KR" altLang="en-US" sz="1600"/>
                    </a:p>
                  </a:txBody>
                  <a:tcPr anchor="ctr"/>
                </a:tc>
                <a:extLst>
                  <a:ext uri="{0D108BD9-81ED-4DB2-BD59-A6C34878D82A}">
                    <a16:rowId xmlns:a16="http://schemas.microsoft.com/office/drawing/2014/main" val="2323146499"/>
                  </a:ext>
                </a:extLst>
              </a:tr>
              <a:tr h="338094">
                <a:tc>
                  <a:txBody>
                    <a:bodyPr/>
                    <a:lstStyle/>
                    <a:p>
                      <a:pPr latinLnBrk="1"/>
                      <a:r>
                        <a:rPr lang="en-US" altLang="ko-KR" sz="1600"/>
                        <a:t>X-</a:t>
                      </a:r>
                      <a:r>
                        <a:rPr lang="ko-KR" altLang="en-US" sz="1600"/>
                        <a:t>증가</a:t>
                      </a:r>
                    </a:p>
                  </a:txBody>
                  <a:tcPr anchor="ctr"/>
                </a:tc>
                <a:tc>
                  <a:txBody>
                    <a:bodyPr/>
                    <a:lstStyle/>
                    <a:p>
                      <a:pPr latinLnBrk="1"/>
                      <a:r>
                        <a:rPr lang="en-US" altLang="ko-KR" sz="1600"/>
                        <a:t>(3-1) </a:t>
                      </a:r>
                      <a:r>
                        <a:rPr lang="ko-KR" altLang="en-US" sz="1600"/>
                        <a:t>약간 감소</a:t>
                      </a:r>
                    </a:p>
                  </a:txBody>
                  <a:tcPr anchor="ctr"/>
                </a:tc>
                <a:tc>
                  <a:txBody>
                    <a:bodyPr/>
                    <a:lstStyle/>
                    <a:p>
                      <a:pPr latinLnBrk="1"/>
                      <a:r>
                        <a:rPr lang="en-US" altLang="ko-KR" sz="1600"/>
                        <a:t>(3-2) </a:t>
                      </a:r>
                      <a:r>
                        <a:rPr lang="ko-KR" altLang="en-US" sz="1600"/>
                        <a:t>약간 감소</a:t>
                      </a:r>
                    </a:p>
                  </a:txBody>
                  <a:tcPr anchor="ctr"/>
                </a:tc>
                <a:tc>
                  <a:txBody>
                    <a:bodyPr/>
                    <a:lstStyle/>
                    <a:p>
                      <a:pPr latinLnBrk="1"/>
                      <a:r>
                        <a:rPr lang="en-US" altLang="ko-KR" sz="1600"/>
                        <a:t>(3-3) </a:t>
                      </a:r>
                      <a:r>
                        <a:rPr lang="ko-KR" altLang="en-US" sz="1600"/>
                        <a:t>약간 감소</a:t>
                      </a:r>
                    </a:p>
                  </a:txBody>
                  <a:tcPr anchor="ctr"/>
                </a:tc>
                <a:extLst>
                  <a:ext uri="{0D108BD9-81ED-4DB2-BD59-A6C34878D82A}">
                    <a16:rowId xmlns:a16="http://schemas.microsoft.com/office/drawing/2014/main" val="2756293667"/>
                  </a:ext>
                </a:extLst>
              </a:tr>
              <a:tr h="338094">
                <a:tc>
                  <a:txBody>
                    <a:bodyPr/>
                    <a:lstStyle/>
                    <a:p>
                      <a:pPr latinLnBrk="1"/>
                      <a:r>
                        <a:rPr lang="en-US" altLang="ko-KR" sz="1600"/>
                        <a:t>Z-</a:t>
                      </a:r>
                      <a:r>
                        <a:rPr lang="ko-KR" altLang="en-US" sz="1600"/>
                        <a:t>증가</a:t>
                      </a:r>
                    </a:p>
                  </a:txBody>
                  <a:tcPr anchor="ctr"/>
                </a:tc>
                <a:tc>
                  <a:txBody>
                    <a:bodyPr/>
                    <a:lstStyle/>
                    <a:p>
                      <a:pPr latinLnBrk="1"/>
                      <a:r>
                        <a:rPr lang="en-US" altLang="ko-KR" sz="1600"/>
                        <a:t>(4-1) </a:t>
                      </a:r>
                      <a:r>
                        <a:rPr lang="ko-KR" altLang="en-US" sz="1600"/>
                        <a:t>매우 감소</a:t>
                      </a:r>
                    </a:p>
                  </a:txBody>
                  <a:tcPr anchor="ctr"/>
                </a:tc>
                <a:tc>
                  <a:txBody>
                    <a:bodyPr/>
                    <a:lstStyle/>
                    <a:p>
                      <a:pPr latinLnBrk="1"/>
                      <a:r>
                        <a:rPr lang="en-US" altLang="ko-KR" sz="1600"/>
                        <a:t>(4-2) </a:t>
                      </a:r>
                      <a:r>
                        <a:rPr lang="ko-KR" altLang="en-US" sz="1600"/>
                        <a:t>매우 감소</a:t>
                      </a:r>
                    </a:p>
                  </a:txBody>
                  <a:tcPr anchor="ctr"/>
                </a:tc>
                <a:tc>
                  <a:txBody>
                    <a:bodyPr/>
                    <a:lstStyle/>
                    <a:p>
                      <a:pPr latinLnBrk="1"/>
                      <a:r>
                        <a:rPr lang="en-US" altLang="ko-KR" sz="1600"/>
                        <a:t>(4-3) </a:t>
                      </a:r>
                      <a:r>
                        <a:rPr lang="ko-KR" altLang="en-US" sz="1600"/>
                        <a:t>매우 감소</a:t>
                      </a:r>
                    </a:p>
                  </a:txBody>
                  <a:tcPr anchor="ctr"/>
                </a:tc>
                <a:extLst>
                  <a:ext uri="{0D108BD9-81ED-4DB2-BD59-A6C34878D82A}">
                    <a16:rowId xmlns:a16="http://schemas.microsoft.com/office/drawing/2014/main" val="492066668"/>
                  </a:ext>
                </a:extLst>
              </a:tr>
            </a:tbl>
          </a:graphicData>
        </a:graphic>
      </p:graphicFrame>
      <p:sp>
        <p:nvSpPr>
          <p:cNvPr id="38" name="TextBox 37">
            <a:extLst>
              <a:ext uri="{FF2B5EF4-FFF2-40B4-BE49-F238E27FC236}">
                <a16:creationId xmlns:a16="http://schemas.microsoft.com/office/drawing/2014/main" id="{B909039F-22EF-48E3-9A0B-7E7AA023777E}"/>
              </a:ext>
            </a:extLst>
          </p:cNvPr>
          <p:cNvSpPr txBox="1"/>
          <p:nvPr/>
        </p:nvSpPr>
        <p:spPr>
          <a:xfrm>
            <a:off x="3738162" y="4904518"/>
            <a:ext cx="4795168" cy="338554"/>
          </a:xfrm>
          <a:prstGeom prst="rect">
            <a:avLst/>
          </a:prstGeom>
          <a:noFill/>
          <a:ln w="28575">
            <a:solidFill>
              <a:srgbClr val="FF0000"/>
            </a:solidFill>
          </a:ln>
        </p:spPr>
        <p:txBody>
          <a:bodyPr wrap="square" rtlCol="0">
            <a:spAutoFit/>
          </a:bodyPr>
          <a:lstStyle/>
          <a:p>
            <a:pPr algn="ctr"/>
            <a:r>
              <a:rPr lang="en-US" altLang="ko-KR" sz="1600" b="1"/>
              <a:t>(4-2), (4-3) </a:t>
            </a:r>
            <a:r>
              <a:rPr lang="ko-KR" altLang="en-US" sz="1600" b="1"/>
              <a:t>감소하다 증가하는 </a:t>
            </a:r>
            <a:r>
              <a:rPr lang="en-US" altLang="ko-KR" sz="1600" b="1"/>
              <a:t>(</a:t>
            </a:r>
            <a:r>
              <a:rPr lang="ko-KR" altLang="en-US" sz="1600" b="1"/>
              <a:t>유지되는</a:t>
            </a:r>
            <a:r>
              <a:rPr lang="en-US" altLang="ko-KR" sz="1600" b="1"/>
              <a:t>)</a:t>
            </a:r>
            <a:r>
              <a:rPr lang="ko-KR" altLang="en-US" sz="1600" b="1"/>
              <a:t> 구간</a:t>
            </a:r>
            <a:r>
              <a:rPr lang="en-US" altLang="ko-KR" sz="1600" b="1"/>
              <a:t>?</a:t>
            </a:r>
            <a:endParaRPr lang="ko-KR" altLang="en-US" sz="1600" b="1"/>
          </a:p>
        </p:txBody>
      </p:sp>
      <p:grpSp>
        <p:nvGrpSpPr>
          <p:cNvPr id="40" name="그룹 39">
            <a:extLst>
              <a:ext uri="{FF2B5EF4-FFF2-40B4-BE49-F238E27FC236}">
                <a16:creationId xmlns:a16="http://schemas.microsoft.com/office/drawing/2014/main" id="{EA946690-9B53-45FF-AEE9-5C99D90C5A8C}"/>
              </a:ext>
            </a:extLst>
          </p:cNvPr>
          <p:cNvGrpSpPr>
            <a:grpSpLocks noChangeAspect="1"/>
          </p:cNvGrpSpPr>
          <p:nvPr/>
        </p:nvGrpSpPr>
        <p:grpSpPr>
          <a:xfrm>
            <a:off x="3444066" y="1372581"/>
            <a:ext cx="5298472" cy="3265189"/>
            <a:chOff x="1113523" y="139700"/>
            <a:chExt cx="10164578" cy="6263931"/>
          </a:xfrm>
        </p:grpSpPr>
        <p:pic>
          <p:nvPicPr>
            <p:cNvPr id="41" name="그림 40">
              <a:extLst>
                <a:ext uri="{FF2B5EF4-FFF2-40B4-BE49-F238E27FC236}">
                  <a16:creationId xmlns:a16="http://schemas.microsoft.com/office/drawing/2014/main" id="{9CE0E63C-1991-4152-A51A-03738FD3C7E1}"/>
                </a:ext>
              </a:extLst>
            </p:cNvPr>
            <p:cNvPicPr>
              <a:picLocks noChangeAspect="1"/>
            </p:cNvPicPr>
            <p:nvPr/>
          </p:nvPicPr>
          <p:blipFill>
            <a:blip r:embed="rId3"/>
            <a:stretch>
              <a:fillRect/>
            </a:stretch>
          </p:blipFill>
          <p:spPr>
            <a:xfrm>
              <a:off x="1113523" y="139700"/>
              <a:ext cx="4305300" cy="3289300"/>
            </a:xfrm>
            <a:prstGeom prst="rect">
              <a:avLst/>
            </a:prstGeom>
          </p:spPr>
        </p:pic>
        <p:pic>
          <p:nvPicPr>
            <p:cNvPr id="42" name="그림 41">
              <a:extLst>
                <a:ext uri="{FF2B5EF4-FFF2-40B4-BE49-F238E27FC236}">
                  <a16:creationId xmlns:a16="http://schemas.microsoft.com/office/drawing/2014/main" id="{FD6F3A3F-553E-457A-A887-229AC108E667}"/>
                </a:ext>
              </a:extLst>
            </p:cNvPr>
            <p:cNvPicPr>
              <a:picLocks noChangeAspect="1"/>
            </p:cNvPicPr>
            <p:nvPr/>
          </p:nvPicPr>
          <p:blipFill>
            <a:blip r:embed="rId4"/>
            <a:stretch>
              <a:fillRect/>
            </a:stretch>
          </p:blipFill>
          <p:spPr>
            <a:xfrm>
              <a:off x="4043162" y="139700"/>
              <a:ext cx="4305300" cy="3289300"/>
            </a:xfrm>
            <a:prstGeom prst="rect">
              <a:avLst/>
            </a:prstGeom>
          </p:spPr>
        </p:pic>
        <p:pic>
          <p:nvPicPr>
            <p:cNvPr id="43" name="그림 42">
              <a:extLst>
                <a:ext uri="{FF2B5EF4-FFF2-40B4-BE49-F238E27FC236}">
                  <a16:creationId xmlns:a16="http://schemas.microsoft.com/office/drawing/2014/main" id="{A4B8DB6C-DD7C-4737-A6C2-1E391FDEB0AE}"/>
                </a:ext>
              </a:extLst>
            </p:cNvPr>
            <p:cNvPicPr>
              <a:picLocks noChangeAspect="1"/>
            </p:cNvPicPr>
            <p:nvPr/>
          </p:nvPicPr>
          <p:blipFill>
            <a:blip r:embed="rId5"/>
            <a:stretch>
              <a:fillRect/>
            </a:stretch>
          </p:blipFill>
          <p:spPr>
            <a:xfrm>
              <a:off x="6972801" y="139700"/>
              <a:ext cx="4305300" cy="3289300"/>
            </a:xfrm>
            <a:prstGeom prst="rect">
              <a:avLst/>
            </a:prstGeom>
          </p:spPr>
        </p:pic>
        <p:pic>
          <p:nvPicPr>
            <p:cNvPr id="44" name="그림 43">
              <a:extLst>
                <a:ext uri="{FF2B5EF4-FFF2-40B4-BE49-F238E27FC236}">
                  <a16:creationId xmlns:a16="http://schemas.microsoft.com/office/drawing/2014/main" id="{4C45FD3D-E0DC-41AC-A46D-46D039141FFB}"/>
                </a:ext>
              </a:extLst>
            </p:cNvPr>
            <p:cNvPicPr>
              <a:picLocks noChangeAspect="1"/>
            </p:cNvPicPr>
            <p:nvPr/>
          </p:nvPicPr>
          <p:blipFill>
            <a:blip r:embed="rId6"/>
            <a:stretch>
              <a:fillRect/>
            </a:stretch>
          </p:blipFill>
          <p:spPr>
            <a:xfrm>
              <a:off x="1113523" y="3114331"/>
              <a:ext cx="4305300" cy="3289300"/>
            </a:xfrm>
            <a:prstGeom prst="rect">
              <a:avLst/>
            </a:prstGeom>
          </p:spPr>
        </p:pic>
        <p:pic>
          <p:nvPicPr>
            <p:cNvPr id="45" name="그림 44">
              <a:extLst>
                <a:ext uri="{FF2B5EF4-FFF2-40B4-BE49-F238E27FC236}">
                  <a16:creationId xmlns:a16="http://schemas.microsoft.com/office/drawing/2014/main" id="{E616C0E3-9F47-4018-826C-75E731E9EEC8}"/>
                </a:ext>
              </a:extLst>
            </p:cNvPr>
            <p:cNvPicPr>
              <a:picLocks noChangeAspect="1"/>
            </p:cNvPicPr>
            <p:nvPr/>
          </p:nvPicPr>
          <p:blipFill>
            <a:blip r:embed="rId7"/>
            <a:stretch>
              <a:fillRect/>
            </a:stretch>
          </p:blipFill>
          <p:spPr>
            <a:xfrm>
              <a:off x="4043162" y="3114331"/>
              <a:ext cx="4305300" cy="3289300"/>
            </a:xfrm>
            <a:prstGeom prst="rect">
              <a:avLst/>
            </a:prstGeom>
          </p:spPr>
        </p:pic>
        <p:pic>
          <p:nvPicPr>
            <p:cNvPr id="46" name="그림 45">
              <a:extLst>
                <a:ext uri="{FF2B5EF4-FFF2-40B4-BE49-F238E27FC236}">
                  <a16:creationId xmlns:a16="http://schemas.microsoft.com/office/drawing/2014/main" id="{DC27648D-F30B-4B87-893B-2998D2423DCF}"/>
                </a:ext>
              </a:extLst>
            </p:cNvPr>
            <p:cNvPicPr>
              <a:picLocks noChangeAspect="1"/>
            </p:cNvPicPr>
            <p:nvPr/>
          </p:nvPicPr>
          <p:blipFill>
            <a:blip r:embed="rId8"/>
            <a:stretch>
              <a:fillRect/>
            </a:stretch>
          </p:blipFill>
          <p:spPr>
            <a:xfrm>
              <a:off x="6972801" y="3114331"/>
              <a:ext cx="4305300" cy="3289300"/>
            </a:xfrm>
            <a:prstGeom prst="rect">
              <a:avLst/>
            </a:prstGeom>
          </p:spPr>
        </p:pic>
        <p:pic>
          <p:nvPicPr>
            <p:cNvPr id="47" name="그림 46">
              <a:extLst>
                <a:ext uri="{FF2B5EF4-FFF2-40B4-BE49-F238E27FC236}">
                  <a16:creationId xmlns:a16="http://schemas.microsoft.com/office/drawing/2014/main" id="{9C875B74-5DBE-415F-A265-E752C4E9B919}"/>
                </a:ext>
              </a:extLst>
            </p:cNvPr>
            <p:cNvPicPr>
              <a:picLocks noChangeAspect="1"/>
            </p:cNvPicPr>
            <p:nvPr/>
          </p:nvPicPr>
          <p:blipFill>
            <a:blip r:embed="rId9"/>
            <a:stretch>
              <a:fillRect/>
            </a:stretch>
          </p:blipFill>
          <p:spPr>
            <a:xfrm>
              <a:off x="7815589" y="1973364"/>
              <a:ext cx="1004562" cy="896976"/>
            </a:xfrm>
            <a:prstGeom prst="rect">
              <a:avLst/>
            </a:prstGeom>
          </p:spPr>
        </p:pic>
        <p:pic>
          <p:nvPicPr>
            <p:cNvPr id="48" name="그림 47">
              <a:extLst>
                <a:ext uri="{FF2B5EF4-FFF2-40B4-BE49-F238E27FC236}">
                  <a16:creationId xmlns:a16="http://schemas.microsoft.com/office/drawing/2014/main" id="{A6D14B83-1E55-4D79-B920-4086DE08BE0D}"/>
                </a:ext>
              </a:extLst>
            </p:cNvPr>
            <p:cNvPicPr>
              <a:picLocks noChangeAspect="1"/>
            </p:cNvPicPr>
            <p:nvPr/>
          </p:nvPicPr>
          <p:blipFill>
            <a:blip r:embed="rId10"/>
            <a:stretch>
              <a:fillRect/>
            </a:stretch>
          </p:blipFill>
          <p:spPr>
            <a:xfrm>
              <a:off x="7815588" y="4873568"/>
              <a:ext cx="1004563" cy="915152"/>
            </a:xfrm>
            <a:prstGeom prst="rect">
              <a:avLst/>
            </a:prstGeom>
          </p:spPr>
        </p:pic>
      </p:grpSp>
      <p:sp>
        <p:nvSpPr>
          <p:cNvPr id="58" name="직사각형 57">
            <a:extLst>
              <a:ext uri="{FF2B5EF4-FFF2-40B4-BE49-F238E27FC236}">
                <a16:creationId xmlns:a16="http://schemas.microsoft.com/office/drawing/2014/main" id="{8DA5FD94-3B5D-4781-9E7B-B8E04A85FF1F}"/>
              </a:ext>
            </a:extLst>
          </p:cNvPr>
          <p:cNvSpPr/>
          <p:nvPr/>
        </p:nvSpPr>
        <p:spPr>
          <a:xfrm>
            <a:off x="5375391" y="3121886"/>
            <a:ext cx="1520710" cy="12310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사각형 58">
            <a:extLst>
              <a:ext uri="{FF2B5EF4-FFF2-40B4-BE49-F238E27FC236}">
                <a16:creationId xmlns:a16="http://schemas.microsoft.com/office/drawing/2014/main" id="{049A7D14-11FA-416E-9280-D8B0A888EB0B}"/>
              </a:ext>
            </a:extLst>
          </p:cNvPr>
          <p:cNvSpPr/>
          <p:nvPr/>
        </p:nvSpPr>
        <p:spPr>
          <a:xfrm>
            <a:off x="6896101" y="3121886"/>
            <a:ext cx="1520710" cy="12310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C3C12D9-038D-3A10-C46A-9F2F6384B23D}"/>
              </a:ext>
            </a:extLst>
          </p:cNvPr>
          <p:cNvSpPr txBox="1"/>
          <p:nvPr/>
        </p:nvSpPr>
        <p:spPr>
          <a:xfrm>
            <a:off x="1043872" y="1473138"/>
            <a:ext cx="1877353" cy="369332"/>
          </a:xfrm>
          <a:prstGeom prst="rect">
            <a:avLst/>
          </a:prstGeom>
          <a:noFill/>
          <a:ln w="38100">
            <a:solidFill>
              <a:schemeClr val="bg1">
                <a:lumMod val="50000"/>
              </a:schemeClr>
            </a:solidFill>
          </a:ln>
        </p:spPr>
        <p:txBody>
          <a:bodyPr wrap="square" rtlCol="0">
            <a:spAutoFit/>
          </a:bodyPr>
          <a:lstStyle/>
          <a:p>
            <a:pPr algn="ctr"/>
            <a:r>
              <a:rPr lang="en-US" altLang="ko-KR" b="1"/>
              <a:t>Pyramid [4]</a:t>
            </a:r>
            <a:endParaRPr lang="ko-KR" altLang="en-US" b="1"/>
          </a:p>
        </p:txBody>
      </p:sp>
      <p:sp>
        <p:nvSpPr>
          <p:cNvPr id="20" name="타원 19">
            <a:extLst>
              <a:ext uri="{FF2B5EF4-FFF2-40B4-BE49-F238E27FC236}">
                <a16:creationId xmlns:a16="http://schemas.microsoft.com/office/drawing/2014/main" id="{0936D9C6-F5A7-5964-6FE2-50C67198DAAA}"/>
              </a:ext>
            </a:extLst>
          </p:cNvPr>
          <p:cNvSpPr/>
          <p:nvPr/>
        </p:nvSpPr>
        <p:spPr>
          <a:xfrm>
            <a:off x="616762" y="2161818"/>
            <a:ext cx="2539485" cy="188872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a:solidFill>
                  <a:schemeClr val="tx1"/>
                </a:solidFill>
              </a:rPr>
              <a:t>보류</a:t>
            </a:r>
          </a:p>
        </p:txBody>
      </p:sp>
    </p:spTree>
    <p:extLst>
      <p:ext uri="{BB962C8B-B14F-4D97-AF65-F5344CB8AC3E}">
        <p14:creationId xmlns:p14="http://schemas.microsoft.com/office/powerpoint/2010/main" val="19292556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a:extLst>
              <a:ext uri="{FF2B5EF4-FFF2-40B4-BE49-F238E27FC236}">
                <a16:creationId xmlns:a16="http://schemas.microsoft.com/office/drawing/2014/main" id="{01EFB9A7-071C-46A8-9615-8CA05DD6CF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741" y="3775075"/>
            <a:ext cx="3431407" cy="2581275"/>
          </a:xfrm>
          <a:prstGeom prst="rect">
            <a:avLst/>
          </a:prstGeom>
        </p:spPr>
      </p:pic>
      <p:sp>
        <p:nvSpPr>
          <p:cNvPr id="2" name="제목 1">
            <a:extLst>
              <a:ext uri="{FF2B5EF4-FFF2-40B4-BE49-F238E27FC236}">
                <a16:creationId xmlns:a16="http://schemas.microsoft.com/office/drawing/2014/main" id="{C5D06646-C7A8-4225-B778-8FE4F45A412A}"/>
              </a:ext>
            </a:extLst>
          </p:cNvPr>
          <p:cNvSpPr>
            <a:spLocks noGrp="1"/>
          </p:cNvSpPr>
          <p:nvPr>
            <p:ph type="title"/>
          </p:nvPr>
        </p:nvSpPr>
        <p:spPr/>
        <p:txBody>
          <a:bodyPr>
            <a:normAutofit/>
          </a:bodyPr>
          <a:lstStyle/>
          <a:p>
            <a:r>
              <a:rPr lang="ko-KR" altLang="en-US" sz="3600" b="1">
                <a:latin typeface="새굴림" panose="02030600000101010101" pitchFamily="18" charset="-127"/>
                <a:ea typeface="새굴림" panose="02030600000101010101" pitchFamily="18" charset="-127"/>
              </a:rPr>
              <a:t>결과 원인 분석</a:t>
            </a:r>
          </a:p>
        </p:txBody>
      </p:sp>
      <p:sp>
        <p:nvSpPr>
          <p:cNvPr id="3" name="슬라이드 번호 개체 틀 2">
            <a:extLst>
              <a:ext uri="{FF2B5EF4-FFF2-40B4-BE49-F238E27FC236}">
                <a16:creationId xmlns:a16="http://schemas.microsoft.com/office/drawing/2014/main" id="{78AD702C-2D22-4A11-9254-B47FEF7F4B62}"/>
              </a:ext>
            </a:extLst>
          </p:cNvPr>
          <p:cNvSpPr>
            <a:spLocks noGrp="1"/>
          </p:cNvSpPr>
          <p:nvPr>
            <p:ph type="sldNum" sz="quarter" idx="12"/>
          </p:nvPr>
        </p:nvSpPr>
        <p:spPr/>
        <p:txBody>
          <a:bodyPr/>
          <a:lstStyle/>
          <a:p>
            <a:fld id="{C842FD61-56B5-4934-9505-8134CC6E5DF4}" type="slidenum">
              <a:rPr lang="ko-KR" altLang="en-US" smtClean="0"/>
              <a:t>68</a:t>
            </a:fld>
            <a:endParaRPr lang="ko-KR" altLang="en-US"/>
          </a:p>
        </p:txBody>
      </p:sp>
      <p:sp>
        <p:nvSpPr>
          <p:cNvPr id="18" name="TextBox 17">
            <a:extLst>
              <a:ext uri="{FF2B5EF4-FFF2-40B4-BE49-F238E27FC236}">
                <a16:creationId xmlns:a16="http://schemas.microsoft.com/office/drawing/2014/main" id="{E6B37399-8FF1-4D4C-9CE6-0067F8184AD6}"/>
              </a:ext>
            </a:extLst>
          </p:cNvPr>
          <p:cNvSpPr txBox="1"/>
          <p:nvPr/>
        </p:nvSpPr>
        <p:spPr>
          <a:xfrm>
            <a:off x="1043872" y="1473138"/>
            <a:ext cx="3318578" cy="338554"/>
          </a:xfrm>
          <a:prstGeom prst="rect">
            <a:avLst/>
          </a:prstGeom>
          <a:noFill/>
          <a:ln w="38100">
            <a:solidFill>
              <a:schemeClr val="bg1">
                <a:lumMod val="50000"/>
              </a:schemeClr>
            </a:solidFill>
          </a:ln>
        </p:spPr>
        <p:txBody>
          <a:bodyPr wrap="square" rtlCol="0">
            <a:spAutoFit/>
          </a:bodyPr>
          <a:lstStyle/>
          <a:p>
            <a:pPr algn="ctr"/>
            <a:r>
              <a:rPr lang="en-US" altLang="ko-KR" sz="1600" b="1"/>
              <a:t>(1-3) Sidewall: Z-pol / X</a:t>
            </a:r>
            <a:r>
              <a:rPr lang="ko-KR" altLang="en-US" sz="1600" b="1"/>
              <a:t>변화</a:t>
            </a:r>
            <a:r>
              <a:rPr lang="en-US" altLang="ko-KR" sz="1600" b="1"/>
              <a:t>  </a:t>
            </a:r>
            <a:endParaRPr lang="ko-KR" altLang="en-US" sz="1600" b="1"/>
          </a:p>
        </p:txBody>
      </p:sp>
      <p:grpSp>
        <p:nvGrpSpPr>
          <p:cNvPr id="20" name="그룹 19">
            <a:extLst>
              <a:ext uri="{FF2B5EF4-FFF2-40B4-BE49-F238E27FC236}">
                <a16:creationId xmlns:a16="http://schemas.microsoft.com/office/drawing/2014/main" id="{DF154C57-E084-4607-8A64-D9EAA770F8DA}"/>
              </a:ext>
            </a:extLst>
          </p:cNvPr>
          <p:cNvGrpSpPr>
            <a:grpSpLocks noChangeAspect="1"/>
          </p:cNvGrpSpPr>
          <p:nvPr/>
        </p:nvGrpSpPr>
        <p:grpSpPr>
          <a:xfrm>
            <a:off x="1043872" y="1982629"/>
            <a:ext cx="5608536" cy="1815065"/>
            <a:chOff x="2820484" y="1270451"/>
            <a:chExt cx="6551032" cy="2120080"/>
          </a:xfrm>
        </p:grpSpPr>
        <p:grpSp>
          <p:nvGrpSpPr>
            <p:cNvPr id="21" name="그룹 20">
              <a:extLst>
                <a:ext uri="{FF2B5EF4-FFF2-40B4-BE49-F238E27FC236}">
                  <a16:creationId xmlns:a16="http://schemas.microsoft.com/office/drawing/2014/main" id="{76550768-09E7-43E7-9458-BE6AD043E518}"/>
                </a:ext>
              </a:extLst>
            </p:cNvPr>
            <p:cNvGrpSpPr>
              <a:grpSpLocks noChangeAspect="1"/>
            </p:cNvGrpSpPr>
            <p:nvPr/>
          </p:nvGrpSpPr>
          <p:grpSpPr>
            <a:xfrm>
              <a:off x="2820484" y="1270451"/>
              <a:ext cx="6551032" cy="2120080"/>
              <a:chOff x="1190524" y="90303"/>
              <a:chExt cx="10163910" cy="3289300"/>
            </a:xfrm>
          </p:grpSpPr>
          <p:pic>
            <p:nvPicPr>
              <p:cNvPr id="24" name="그림 23">
                <a:extLst>
                  <a:ext uri="{FF2B5EF4-FFF2-40B4-BE49-F238E27FC236}">
                    <a16:creationId xmlns:a16="http://schemas.microsoft.com/office/drawing/2014/main" id="{5371D789-D440-445A-9BBA-0B6CAF4B6BD7}"/>
                  </a:ext>
                </a:extLst>
              </p:cNvPr>
              <p:cNvPicPr>
                <a:picLocks noChangeAspect="1"/>
              </p:cNvPicPr>
              <p:nvPr/>
            </p:nvPicPr>
            <p:blipFill>
              <a:blip r:embed="rId4"/>
              <a:stretch>
                <a:fillRect/>
              </a:stretch>
            </p:blipFill>
            <p:spPr>
              <a:xfrm>
                <a:off x="1190524" y="90303"/>
                <a:ext cx="4305300" cy="3289300"/>
              </a:xfrm>
              <a:prstGeom prst="rect">
                <a:avLst/>
              </a:prstGeom>
            </p:spPr>
          </p:pic>
          <p:pic>
            <p:nvPicPr>
              <p:cNvPr id="25" name="그림 24">
                <a:extLst>
                  <a:ext uri="{FF2B5EF4-FFF2-40B4-BE49-F238E27FC236}">
                    <a16:creationId xmlns:a16="http://schemas.microsoft.com/office/drawing/2014/main" id="{16840BA9-CDED-4B7E-9D83-A3F10D89AC89}"/>
                  </a:ext>
                </a:extLst>
              </p:cNvPr>
              <p:cNvPicPr>
                <a:picLocks noChangeAspect="1"/>
              </p:cNvPicPr>
              <p:nvPr/>
            </p:nvPicPr>
            <p:blipFill>
              <a:blip r:embed="rId5"/>
              <a:stretch>
                <a:fillRect/>
              </a:stretch>
            </p:blipFill>
            <p:spPr>
              <a:xfrm>
                <a:off x="4119829" y="90303"/>
                <a:ext cx="4305300" cy="3289300"/>
              </a:xfrm>
              <a:prstGeom prst="rect">
                <a:avLst/>
              </a:prstGeom>
            </p:spPr>
          </p:pic>
          <p:pic>
            <p:nvPicPr>
              <p:cNvPr id="26" name="그림 25">
                <a:extLst>
                  <a:ext uri="{FF2B5EF4-FFF2-40B4-BE49-F238E27FC236}">
                    <a16:creationId xmlns:a16="http://schemas.microsoft.com/office/drawing/2014/main" id="{5909A0DD-FF0C-4C00-88E1-AB71AF7A04C4}"/>
                  </a:ext>
                </a:extLst>
              </p:cNvPr>
              <p:cNvPicPr>
                <a:picLocks noChangeAspect="1"/>
              </p:cNvPicPr>
              <p:nvPr/>
            </p:nvPicPr>
            <p:blipFill>
              <a:blip r:embed="rId6"/>
              <a:stretch>
                <a:fillRect/>
              </a:stretch>
            </p:blipFill>
            <p:spPr>
              <a:xfrm>
                <a:off x="7049134" y="90303"/>
                <a:ext cx="4305300" cy="3289300"/>
              </a:xfrm>
              <a:prstGeom prst="rect">
                <a:avLst/>
              </a:prstGeom>
            </p:spPr>
          </p:pic>
          <p:pic>
            <p:nvPicPr>
              <p:cNvPr id="30" name="그림 29">
                <a:extLst>
                  <a:ext uri="{FF2B5EF4-FFF2-40B4-BE49-F238E27FC236}">
                    <a16:creationId xmlns:a16="http://schemas.microsoft.com/office/drawing/2014/main" id="{C62595A1-4CE0-43F5-BA95-762C6AF984D1}"/>
                  </a:ext>
                </a:extLst>
              </p:cNvPr>
              <p:cNvPicPr>
                <a:picLocks noChangeAspect="1"/>
              </p:cNvPicPr>
              <p:nvPr/>
            </p:nvPicPr>
            <p:blipFill>
              <a:blip r:embed="rId7"/>
              <a:stretch>
                <a:fillRect/>
              </a:stretch>
            </p:blipFill>
            <p:spPr>
              <a:xfrm>
                <a:off x="4949566" y="1746691"/>
                <a:ext cx="649734" cy="1052529"/>
              </a:xfrm>
              <a:prstGeom prst="rect">
                <a:avLst/>
              </a:prstGeom>
            </p:spPr>
          </p:pic>
        </p:grpSp>
        <p:sp>
          <p:nvSpPr>
            <p:cNvPr id="22" name="직사각형 21">
              <a:extLst>
                <a:ext uri="{FF2B5EF4-FFF2-40B4-BE49-F238E27FC236}">
                  <a16:creationId xmlns:a16="http://schemas.microsoft.com/office/drawing/2014/main" id="{A5236294-BF04-4486-B747-539B4B97B52F}"/>
                </a:ext>
              </a:extLst>
            </p:cNvPr>
            <p:cNvSpPr/>
            <p:nvPr/>
          </p:nvSpPr>
          <p:spPr>
            <a:xfrm>
              <a:off x="7076347" y="1519631"/>
              <a:ext cx="1883833" cy="14968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8" name="TextBox 7">
            <a:extLst>
              <a:ext uri="{FF2B5EF4-FFF2-40B4-BE49-F238E27FC236}">
                <a16:creationId xmlns:a16="http://schemas.microsoft.com/office/drawing/2014/main" id="{3C76B9C4-B7E6-4E5A-8E01-1DBAD1D45437}"/>
              </a:ext>
            </a:extLst>
          </p:cNvPr>
          <p:cNvSpPr txBox="1"/>
          <p:nvPr/>
        </p:nvSpPr>
        <p:spPr>
          <a:xfrm>
            <a:off x="7260278" y="3040614"/>
            <a:ext cx="4000500" cy="87363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ko-KR"/>
              <a:t>X </a:t>
            </a:r>
            <a:r>
              <a:rPr lang="ko-KR" altLang="en-US"/>
              <a:t>위치가 증가할수록 </a:t>
            </a:r>
            <a:r>
              <a:rPr lang="en-US" altLang="ko-KR"/>
              <a:t>WGM</a:t>
            </a:r>
            <a:r>
              <a:rPr lang="ko-KR" altLang="en-US"/>
              <a:t>모드의 영향이 커져 빛이 갇히게 됨</a:t>
            </a:r>
          </a:p>
        </p:txBody>
      </p:sp>
      <p:pic>
        <p:nvPicPr>
          <p:cNvPr id="12" name="그림 11">
            <a:extLst>
              <a:ext uri="{FF2B5EF4-FFF2-40B4-BE49-F238E27FC236}">
                <a16:creationId xmlns:a16="http://schemas.microsoft.com/office/drawing/2014/main" id="{45382E3F-2995-4EE6-AAC5-8AB70CB45820}"/>
              </a:ext>
            </a:extLst>
          </p:cNvPr>
          <p:cNvPicPr>
            <a:picLocks noChangeAspect="1"/>
          </p:cNvPicPr>
          <p:nvPr/>
        </p:nvPicPr>
        <p:blipFill rotWithShape="1">
          <a:blip r:embed="rId8">
            <a:extLst>
              <a:ext uri="{28A0092B-C50C-407E-A947-70E740481C1C}">
                <a14:useLocalDpi xmlns:a14="http://schemas.microsoft.com/office/drawing/2010/main" val="0"/>
              </a:ext>
            </a:extLst>
          </a:blip>
          <a:srcRect r="20344"/>
          <a:stretch/>
        </p:blipFill>
        <p:spPr>
          <a:xfrm>
            <a:off x="558495" y="3775075"/>
            <a:ext cx="2738914" cy="2581275"/>
          </a:xfrm>
          <a:prstGeom prst="rect">
            <a:avLst/>
          </a:prstGeom>
        </p:spPr>
      </p:pic>
      <p:sp>
        <p:nvSpPr>
          <p:cNvPr id="4" name="육각형 3">
            <a:extLst>
              <a:ext uri="{FF2B5EF4-FFF2-40B4-BE49-F238E27FC236}">
                <a16:creationId xmlns:a16="http://schemas.microsoft.com/office/drawing/2014/main" id="{A6E59C5A-F00A-4610-A612-24F29596E90E}"/>
              </a:ext>
            </a:extLst>
          </p:cNvPr>
          <p:cNvSpPr/>
          <p:nvPr/>
        </p:nvSpPr>
        <p:spPr>
          <a:xfrm>
            <a:off x="1691335" y="4552949"/>
            <a:ext cx="1158240" cy="949325"/>
          </a:xfrm>
          <a:prstGeom prst="hexag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육각형 22">
            <a:extLst>
              <a:ext uri="{FF2B5EF4-FFF2-40B4-BE49-F238E27FC236}">
                <a16:creationId xmlns:a16="http://schemas.microsoft.com/office/drawing/2014/main" id="{FC42FEB9-1B15-46ED-A456-41822B0479CC}"/>
              </a:ext>
            </a:extLst>
          </p:cNvPr>
          <p:cNvSpPr/>
          <p:nvPr/>
        </p:nvSpPr>
        <p:spPr>
          <a:xfrm>
            <a:off x="4108324" y="4591049"/>
            <a:ext cx="1158240" cy="949325"/>
          </a:xfrm>
          <a:prstGeom prst="hexag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a:extLst>
              <a:ext uri="{FF2B5EF4-FFF2-40B4-BE49-F238E27FC236}">
                <a16:creationId xmlns:a16="http://schemas.microsoft.com/office/drawing/2014/main" id="{743B8FF6-8C71-4276-AAE9-A42F46EE8F5F}"/>
              </a:ext>
            </a:extLst>
          </p:cNvPr>
          <p:cNvPicPr>
            <a:picLocks noChangeAspect="1"/>
          </p:cNvPicPr>
          <p:nvPr/>
        </p:nvPicPr>
        <p:blipFill rotWithShape="1">
          <a:blip r:embed="rId9"/>
          <a:srcRect l="70402" r="6176"/>
          <a:stretch/>
        </p:blipFill>
        <p:spPr>
          <a:xfrm>
            <a:off x="8331017" y="4294918"/>
            <a:ext cx="1445073" cy="1541585"/>
          </a:xfrm>
          <a:prstGeom prst="rect">
            <a:avLst/>
          </a:prstGeom>
        </p:spPr>
      </p:pic>
    </p:spTree>
    <p:extLst>
      <p:ext uri="{BB962C8B-B14F-4D97-AF65-F5344CB8AC3E}">
        <p14:creationId xmlns:p14="http://schemas.microsoft.com/office/powerpoint/2010/main" val="3749883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a:extLst>
              <a:ext uri="{FF2B5EF4-FFF2-40B4-BE49-F238E27FC236}">
                <a16:creationId xmlns:a16="http://schemas.microsoft.com/office/drawing/2014/main" id="{01EFB9A7-071C-46A8-9615-8CA05DD6CF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741" y="3775075"/>
            <a:ext cx="3431407" cy="2581275"/>
          </a:xfrm>
          <a:prstGeom prst="rect">
            <a:avLst/>
          </a:prstGeom>
        </p:spPr>
      </p:pic>
      <p:sp>
        <p:nvSpPr>
          <p:cNvPr id="2" name="제목 1">
            <a:extLst>
              <a:ext uri="{FF2B5EF4-FFF2-40B4-BE49-F238E27FC236}">
                <a16:creationId xmlns:a16="http://schemas.microsoft.com/office/drawing/2014/main" id="{C5D06646-C7A8-4225-B778-8FE4F45A412A}"/>
              </a:ext>
            </a:extLst>
          </p:cNvPr>
          <p:cNvSpPr>
            <a:spLocks noGrp="1"/>
          </p:cNvSpPr>
          <p:nvPr>
            <p:ph type="title"/>
          </p:nvPr>
        </p:nvSpPr>
        <p:spPr/>
        <p:txBody>
          <a:bodyPr>
            <a:normAutofit/>
          </a:bodyPr>
          <a:lstStyle/>
          <a:p>
            <a:r>
              <a:rPr lang="ko-KR" altLang="en-US" sz="3600" b="1">
                <a:latin typeface="새굴림" panose="02030600000101010101" pitchFamily="18" charset="-127"/>
                <a:ea typeface="새굴림" panose="02030600000101010101" pitchFamily="18" charset="-127"/>
              </a:rPr>
              <a:t>결과 원인 분석</a:t>
            </a:r>
          </a:p>
        </p:txBody>
      </p:sp>
      <p:sp>
        <p:nvSpPr>
          <p:cNvPr id="3" name="슬라이드 번호 개체 틀 2">
            <a:extLst>
              <a:ext uri="{FF2B5EF4-FFF2-40B4-BE49-F238E27FC236}">
                <a16:creationId xmlns:a16="http://schemas.microsoft.com/office/drawing/2014/main" id="{78AD702C-2D22-4A11-9254-B47FEF7F4B62}"/>
              </a:ext>
            </a:extLst>
          </p:cNvPr>
          <p:cNvSpPr>
            <a:spLocks noGrp="1"/>
          </p:cNvSpPr>
          <p:nvPr>
            <p:ph type="sldNum" sz="quarter" idx="12"/>
          </p:nvPr>
        </p:nvSpPr>
        <p:spPr/>
        <p:txBody>
          <a:bodyPr/>
          <a:lstStyle/>
          <a:p>
            <a:fld id="{C842FD61-56B5-4934-9505-8134CC6E5DF4}" type="slidenum">
              <a:rPr lang="ko-KR" altLang="en-US" smtClean="0"/>
              <a:t>69</a:t>
            </a:fld>
            <a:endParaRPr lang="ko-KR" altLang="en-US"/>
          </a:p>
        </p:txBody>
      </p:sp>
      <p:sp>
        <p:nvSpPr>
          <p:cNvPr id="18" name="TextBox 17">
            <a:extLst>
              <a:ext uri="{FF2B5EF4-FFF2-40B4-BE49-F238E27FC236}">
                <a16:creationId xmlns:a16="http://schemas.microsoft.com/office/drawing/2014/main" id="{E6B37399-8FF1-4D4C-9CE6-0067F8184AD6}"/>
              </a:ext>
            </a:extLst>
          </p:cNvPr>
          <p:cNvSpPr txBox="1"/>
          <p:nvPr/>
        </p:nvSpPr>
        <p:spPr>
          <a:xfrm>
            <a:off x="1043872" y="1473138"/>
            <a:ext cx="3318578" cy="338554"/>
          </a:xfrm>
          <a:prstGeom prst="rect">
            <a:avLst/>
          </a:prstGeom>
          <a:noFill/>
          <a:ln w="38100">
            <a:solidFill>
              <a:schemeClr val="bg1">
                <a:lumMod val="50000"/>
              </a:schemeClr>
            </a:solidFill>
          </a:ln>
        </p:spPr>
        <p:txBody>
          <a:bodyPr wrap="square" rtlCol="0">
            <a:spAutoFit/>
          </a:bodyPr>
          <a:lstStyle/>
          <a:p>
            <a:pPr algn="ctr"/>
            <a:r>
              <a:rPr lang="en-US" altLang="ko-KR" sz="1600" b="1"/>
              <a:t>(1-3) Sidewall: Z-pol / X</a:t>
            </a:r>
            <a:r>
              <a:rPr lang="ko-KR" altLang="en-US" sz="1600" b="1"/>
              <a:t>변화</a:t>
            </a:r>
            <a:r>
              <a:rPr lang="en-US" altLang="ko-KR" sz="1600" b="1"/>
              <a:t>  </a:t>
            </a:r>
            <a:endParaRPr lang="ko-KR" altLang="en-US" sz="1600" b="1"/>
          </a:p>
        </p:txBody>
      </p:sp>
      <p:grpSp>
        <p:nvGrpSpPr>
          <p:cNvPr id="20" name="그룹 19">
            <a:extLst>
              <a:ext uri="{FF2B5EF4-FFF2-40B4-BE49-F238E27FC236}">
                <a16:creationId xmlns:a16="http://schemas.microsoft.com/office/drawing/2014/main" id="{DF154C57-E084-4607-8A64-D9EAA770F8DA}"/>
              </a:ext>
            </a:extLst>
          </p:cNvPr>
          <p:cNvGrpSpPr>
            <a:grpSpLocks noChangeAspect="1"/>
          </p:cNvGrpSpPr>
          <p:nvPr/>
        </p:nvGrpSpPr>
        <p:grpSpPr>
          <a:xfrm>
            <a:off x="1043872" y="1982629"/>
            <a:ext cx="5608536" cy="1815065"/>
            <a:chOff x="2820484" y="1270451"/>
            <a:chExt cx="6551032" cy="2120080"/>
          </a:xfrm>
        </p:grpSpPr>
        <p:grpSp>
          <p:nvGrpSpPr>
            <p:cNvPr id="21" name="그룹 20">
              <a:extLst>
                <a:ext uri="{FF2B5EF4-FFF2-40B4-BE49-F238E27FC236}">
                  <a16:creationId xmlns:a16="http://schemas.microsoft.com/office/drawing/2014/main" id="{76550768-09E7-43E7-9458-BE6AD043E518}"/>
                </a:ext>
              </a:extLst>
            </p:cNvPr>
            <p:cNvGrpSpPr>
              <a:grpSpLocks noChangeAspect="1"/>
            </p:cNvGrpSpPr>
            <p:nvPr/>
          </p:nvGrpSpPr>
          <p:grpSpPr>
            <a:xfrm>
              <a:off x="2820484" y="1270451"/>
              <a:ext cx="6551032" cy="2120080"/>
              <a:chOff x="1190524" y="90303"/>
              <a:chExt cx="10163910" cy="3289300"/>
            </a:xfrm>
          </p:grpSpPr>
          <p:pic>
            <p:nvPicPr>
              <p:cNvPr id="24" name="그림 23">
                <a:extLst>
                  <a:ext uri="{FF2B5EF4-FFF2-40B4-BE49-F238E27FC236}">
                    <a16:creationId xmlns:a16="http://schemas.microsoft.com/office/drawing/2014/main" id="{5371D789-D440-445A-9BBA-0B6CAF4B6BD7}"/>
                  </a:ext>
                </a:extLst>
              </p:cNvPr>
              <p:cNvPicPr>
                <a:picLocks noChangeAspect="1"/>
              </p:cNvPicPr>
              <p:nvPr/>
            </p:nvPicPr>
            <p:blipFill>
              <a:blip r:embed="rId4"/>
              <a:stretch>
                <a:fillRect/>
              </a:stretch>
            </p:blipFill>
            <p:spPr>
              <a:xfrm>
                <a:off x="1190524" y="90303"/>
                <a:ext cx="4305300" cy="3289300"/>
              </a:xfrm>
              <a:prstGeom prst="rect">
                <a:avLst/>
              </a:prstGeom>
            </p:spPr>
          </p:pic>
          <p:pic>
            <p:nvPicPr>
              <p:cNvPr id="25" name="그림 24">
                <a:extLst>
                  <a:ext uri="{FF2B5EF4-FFF2-40B4-BE49-F238E27FC236}">
                    <a16:creationId xmlns:a16="http://schemas.microsoft.com/office/drawing/2014/main" id="{16840BA9-CDED-4B7E-9D83-A3F10D89AC89}"/>
                  </a:ext>
                </a:extLst>
              </p:cNvPr>
              <p:cNvPicPr>
                <a:picLocks noChangeAspect="1"/>
              </p:cNvPicPr>
              <p:nvPr/>
            </p:nvPicPr>
            <p:blipFill>
              <a:blip r:embed="rId5"/>
              <a:stretch>
                <a:fillRect/>
              </a:stretch>
            </p:blipFill>
            <p:spPr>
              <a:xfrm>
                <a:off x="4119829" y="90303"/>
                <a:ext cx="4305300" cy="3289300"/>
              </a:xfrm>
              <a:prstGeom prst="rect">
                <a:avLst/>
              </a:prstGeom>
            </p:spPr>
          </p:pic>
          <p:pic>
            <p:nvPicPr>
              <p:cNvPr id="26" name="그림 25">
                <a:extLst>
                  <a:ext uri="{FF2B5EF4-FFF2-40B4-BE49-F238E27FC236}">
                    <a16:creationId xmlns:a16="http://schemas.microsoft.com/office/drawing/2014/main" id="{5909A0DD-FF0C-4C00-88E1-AB71AF7A04C4}"/>
                  </a:ext>
                </a:extLst>
              </p:cNvPr>
              <p:cNvPicPr>
                <a:picLocks noChangeAspect="1"/>
              </p:cNvPicPr>
              <p:nvPr/>
            </p:nvPicPr>
            <p:blipFill>
              <a:blip r:embed="rId6"/>
              <a:stretch>
                <a:fillRect/>
              </a:stretch>
            </p:blipFill>
            <p:spPr>
              <a:xfrm>
                <a:off x="7049134" y="90303"/>
                <a:ext cx="4305300" cy="3289300"/>
              </a:xfrm>
              <a:prstGeom prst="rect">
                <a:avLst/>
              </a:prstGeom>
            </p:spPr>
          </p:pic>
          <p:pic>
            <p:nvPicPr>
              <p:cNvPr id="30" name="그림 29">
                <a:extLst>
                  <a:ext uri="{FF2B5EF4-FFF2-40B4-BE49-F238E27FC236}">
                    <a16:creationId xmlns:a16="http://schemas.microsoft.com/office/drawing/2014/main" id="{C62595A1-4CE0-43F5-BA95-762C6AF984D1}"/>
                  </a:ext>
                </a:extLst>
              </p:cNvPr>
              <p:cNvPicPr>
                <a:picLocks noChangeAspect="1"/>
              </p:cNvPicPr>
              <p:nvPr/>
            </p:nvPicPr>
            <p:blipFill>
              <a:blip r:embed="rId7"/>
              <a:stretch>
                <a:fillRect/>
              </a:stretch>
            </p:blipFill>
            <p:spPr>
              <a:xfrm>
                <a:off x="4949566" y="1746691"/>
                <a:ext cx="649734" cy="1052529"/>
              </a:xfrm>
              <a:prstGeom prst="rect">
                <a:avLst/>
              </a:prstGeom>
            </p:spPr>
          </p:pic>
        </p:grpSp>
        <p:sp>
          <p:nvSpPr>
            <p:cNvPr id="22" name="직사각형 21">
              <a:extLst>
                <a:ext uri="{FF2B5EF4-FFF2-40B4-BE49-F238E27FC236}">
                  <a16:creationId xmlns:a16="http://schemas.microsoft.com/office/drawing/2014/main" id="{A5236294-BF04-4486-B747-539B4B97B52F}"/>
                </a:ext>
              </a:extLst>
            </p:cNvPr>
            <p:cNvSpPr/>
            <p:nvPr/>
          </p:nvSpPr>
          <p:spPr>
            <a:xfrm>
              <a:off x="7076347" y="1519631"/>
              <a:ext cx="1883833" cy="14968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45382E3F-2995-4EE6-AAC5-8AB70CB45820}"/>
              </a:ext>
            </a:extLst>
          </p:cNvPr>
          <p:cNvPicPr>
            <a:picLocks noChangeAspect="1"/>
          </p:cNvPicPr>
          <p:nvPr/>
        </p:nvPicPr>
        <p:blipFill rotWithShape="1">
          <a:blip r:embed="rId8">
            <a:extLst>
              <a:ext uri="{28A0092B-C50C-407E-A947-70E740481C1C}">
                <a14:useLocalDpi xmlns:a14="http://schemas.microsoft.com/office/drawing/2010/main" val="0"/>
              </a:ext>
            </a:extLst>
          </a:blip>
          <a:srcRect r="20344"/>
          <a:stretch/>
        </p:blipFill>
        <p:spPr>
          <a:xfrm>
            <a:off x="558495" y="3775075"/>
            <a:ext cx="2738914" cy="2581275"/>
          </a:xfrm>
          <a:prstGeom prst="rect">
            <a:avLst/>
          </a:prstGeom>
        </p:spPr>
      </p:pic>
      <p:sp>
        <p:nvSpPr>
          <p:cNvPr id="13" name="타원 12">
            <a:extLst>
              <a:ext uri="{FF2B5EF4-FFF2-40B4-BE49-F238E27FC236}">
                <a16:creationId xmlns:a16="http://schemas.microsoft.com/office/drawing/2014/main" id="{8C920ECF-AD5E-4475-B1E6-907A564CEB54}"/>
              </a:ext>
            </a:extLst>
          </p:cNvPr>
          <p:cNvSpPr/>
          <p:nvPr/>
        </p:nvSpPr>
        <p:spPr>
          <a:xfrm>
            <a:off x="2447856" y="4484472"/>
            <a:ext cx="411480" cy="37592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타원 48">
            <a:extLst>
              <a:ext uri="{FF2B5EF4-FFF2-40B4-BE49-F238E27FC236}">
                <a16:creationId xmlns:a16="http://schemas.microsoft.com/office/drawing/2014/main" id="{AFB37E44-CC5B-47B8-B967-B1A91A754AAD}"/>
              </a:ext>
            </a:extLst>
          </p:cNvPr>
          <p:cNvSpPr/>
          <p:nvPr/>
        </p:nvSpPr>
        <p:spPr>
          <a:xfrm>
            <a:off x="1722212" y="4484472"/>
            <a:ext cx="411480" cy="37592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타원 49">
            <a:extLst>
              <a:ext uri="{FF2B5EF4-FFF2-40B4-BE49-F238E27FC236}">
                <a16:creationId xmlns:a16="http://schemas.microsoft.com/office/drawing/2014/main" id="{1E62DEA0-B212-4C71-A8F5-007E7D8E8D5B}"/>
              </a:ext>
            </a:extLst>
          </p:cNvPr>
          <p:cNvSpPr/>
          <p:nvPr/>
        </p:nvSpPr>
        <p:spPr>
          <a:xfrm>
            <a:off x="2082096" y="4884624"/>
            <a:ext cx="411480" cy="37592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타원 53">
            <a:extLst>
              <a:ext uri="{FF2B5EF4-FFF2-40B4-BE49-F238E27FC236}">
                <a16:creationId xmlns:a16="http://schemas.microsoft.com/office/drawing/2014/main" id="{9249C524-B913-47D6-ABC3-B768D4C51045}"/>
              </a:ext>
            </a:extLst>
          </p:cNvPr>
          <p:cNvSpPr/>
          <p:nvPr/>
        </p:nvSpPr>
        <p:spPr>
          <a:xfrm>
            <a:off x="4341198" y="4470020"/>
            <a:ext cx="411480" cy="37592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타원 54">
            <a:extLst>
              <a:ext uri="{FF2B5EF4-FFF2-40B4-BE49-F238E27FC236}">
                <a16:creationId xmlns:a16="http://schemas.microsoft.com/office/drawing/2014/main" id="{6C284D9A-C318-4595-AFB4-59C558F7BCB9}"/>
              </a:ext>
            </a:extLst>
          </p:cNvPr>
          <p:cNvSpPr/>
          <p:nvPr/>
        </p:nvSpPr>
        <p:spPr>
          <a:xfrm>
            <a:off x="4960693" y="4779900"/>
            <a:ext cx="411480" cy="37592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육각형 26">
            <a:extLst>
              <a:ext uri="{FF2B5EF4-FFF2-40B4-BE49-F238E27FC236}">
                <a16:creationId xmlns:a16="http://schemas.microsoft.com/office/drawing/2014/main" id="{609ACA9D-7DDA-45F0-BDC8-DF2F2501FFEF}"/>
              </a:ext>
            </a:extLst>
          </p:cNvPr>
          <p:cNvSpPr/>
          <p:nvPr/>
        </p:nvSpPr>
        <p:spPr>
          <a:xfrm>
            <a:off x="1691335" y="4552949"/>
            <a:ext cx="1158240" cy="949325"/>
          </a:xfrm>
          <a:prstGeom prst="hexag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육각형 27">
            <a:extLst>
              <a:ext uri="{FF2B5EF4-FFF2-40B4-BE49-F238E27FC236}">
                <a16:creationId xmlns:a16="http://schemas.microsoft.com/office/drawing/2014/main" id="{B3BECE38-F8DA-45F3-8BDC-5745E2378A1E}"/>
              </a:ext>
            </a:extLst>
          </p:cNvPr>
          <p:cNvSpPr/>
          <p:nvPr/>
        </p:nvSpPr>
        <p:spPr>
          <a:xfrm>
            <a:off x="4108324" y="4591049"/>
            <a:ext cx="1158240" cy="949325"/>
          </a:xfrm>
          <a:prstGeom prst="hexag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A6A21942-CD37-4647-B61E-8A80772AC0D0}"/>
              </a:ext>
            </a:extLst>
          </p:cNvPr>
          <p:cNvSpPr txBox="1"/>
          <p:nvPr/>
        </p:nvSpPr>
        <p:spPr>
          <a:xfrm>
            <a:off x="7260278" y="3040614"/>
            <a:ext cx="4000500" cy="87363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ko-KR"/>
              <a:t>X </a:t>
            </a:r>
            <a:r>
              <a:rPr lang="ko-KR" altLang="en-US"/>
              <a:t>위치가 증가할수록 </a:t>
            </a:r>
            <a:r>
              <a:rPr lang="en-US" altLang="ko-KR"/>
              <a:t>WGM</a:t>
            </a:r>
            <a:r>
              <a:rPr lang="ko-KR" altLang="en-US"/>
              <a:t>모드의 영향이 커져 빛이 갇히게 됨</a:t>
            </a:r>
          </a:p>
        </p:txBody>
      </p:sp>
      <p:pic>
        <p:nvPicPr>
          <p:cNvPr id="29" name="그림 28">
            <a:extLst>
              <a:ext uri="{FF2B5EF4-FFF2-40B4-BE49-F238E27FC236}">
                <a16:creationId xmlns:a16="http://schemas.microsoft.com/office/drawing/2014/main" id="{056AB6F8-D482-4188-802E-16DF6F90BA56}"/>
              </a:ext>
            </a:extLst>
          </p:cNvPr>
          <p:cNvPicPr>
            <a:picLocks noChangeAspect="1"/>
          </p:cNvPicPr>
          <p:nvPr/>
        </p:nvPicPr>
        <p:blipFill rotWithShape="1">
          <a:blip r:embed="rId9"/>
          <a:srcRect l="70402" r="6176"/>
          <a:stretch/>
        </p:blipFill>
        <p:spPr>
          <a:xfrm>
            <a:off x="8331017" y="4294918"/>
            <a:ext cx="1445073" cy="1541585"/>
          </a:xfrm>
          <a:prstGeom prst="rect">
            <a:avLst/>
          </a:prstGeom>
        </p:spPr>
      </p:pic>
    </p:spTree>
    <p:extLst>
      <p:ext uri="{BB962C8B-B14F-4D97-AF65-F5344CB8AC3E}">
        <p14:creationId xmlns:p14="http://schemas.microsoft.com/office/powerpoint/2010/main" val="583761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E9C97ACF-BA4E-D2BA-563A-0B898685D9ED}"/>
              </a:ext>
            </a:extLst>
          </p:cNvPr>
          <p:cNvSpPr txBox="1"/>
          <p:nvPr/>
        </p:nvSpPr>
        <p:spPr>
          <a:xfrm>
            <a:off x="508535" y="664523"/>
            <a:ext cx="10866922" cy="5049716"/>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ko-KR" altLang="en-US" sz="1200">
                <a:latin typeface="noto"/>
              </a:rPr>
              <a:t>디스플레이 기술이 발전함으로써</a:t>
            </a:r>
            <a:r>
              <a:rPr lang="en-US" altLang="ko-KR" sz="1200">
                <a:latin typeface="noto"/>
              </a:rPr>
              <a:t>, </a:t>
            </a:r>
            <a:r>
              <a:rPr lang="ko-KR" altLang="en-US" sz="1200">
                <a:latin typeface="noto"/>
              </a:rPr>
              <a:t>무기물 마이크로 </a:t>
            </a:r>
            <a:r>
              <a:rPr lang="en-US" altLang="ko-KR" sz="1200">
                <a:latin typeface="noto"/>
              </a:rPr>
              <a:t>LED</a:t>
            </a:r>
            <a:r>
              <a:rPr lang="ko-KR" altLang="en-US" sz="1200">
                <a:latin typeface="noto"/>
              </a:rPr>
              <a:t>는 </a:t>
            </a:r>
            <a:r>
              <a:rPr lang="en-US" altLang="ko-KR" sz="1200">
                <a:latin typeface="noto"/>
              </a:rPr>
              <a:t>OLED</a:t>
            </a:r>
            <a:r>
              <a:rPr lang="ko-KR" altLang="en-US" sz="1200">
                <a:latin typeface="noto"/>
              </a:rPr>
              <a:t>에 비해 낮은 전력 소비</a:t>
            </a:r>
            <a:r>
              <a:rPr lang="en-US" altLang="ko-KR" sz="1200">
                <a:latin typeface="noto"/>
              </a:rPr>
              <a:t>, </a:t>
            </a:r>
            <a:r>
              <a:rPr lang="ko-KR" altLang="en-US" sz="1200">
                <a:latin typeface="noto"/>
              </a:rPr>
              <a:t>더 길어진 수명</a:t>
            </a:r>
            <a:r>
              <a:rPr lang="en-US" altLang="ko-KR" sz="1200">
                <a:latin typeface="noto"/>
              </a:rPr>
              <a:t>, </a:t>
            </a:r>
            <a:r>
              <a:rPr lang="ko-KR" altLang="en-US" sz="1200">
                <a:latin typeface="noto"/>
              </a:rPr>
              <a:t>빠른 응답속도 때문에 유망한 디스플레이 광원으로 엄청난 주목을 받고 있다</a:t>
            </a:r>
            <a:r>
              <a:rPr lang="en-US" altLang="ko-KR" sz="1200">
                <a:latin typeface="noto"/>
              </a:rPr>
              <a:t>. </a:t>
            </a:r>
          </a:p>
          <a:p>
            <a:pPr marL="171450" indent="-171450">
              <a:lnSpc>
                <a:spcPct val="150000"/>
              </a:lnSpc>
              <a:buFont typeface="Arial" panose="020B0604020202020204" pitchFamily="34" charset="0"/>
              <a:buChar char="•"/>
            </a:pPr>
            <a:r>
              <a:rPr lang="ko-KR" altLang="en-US" sz="1200">
                <a:latin typeface="noto"/>
              </a:rPr>
              <a:t>최근</a:t>
            </a:r>
            <a:r>
              <a:rPr lang="en-US" altLang="ko-KR" sz="1200">
                <a:latin typeface="noto"/>
              </a:rPr>
              <a:t>, </a:t>
            </a:r>
            <a:r>
              <a:rPr lang="ko-KR" altLang="en-US" sz="1200">
                <a:latin typeface="noto"/>
              </a:rPr>
              <a:t>가상 현실이나 증강 현실 어플리케이션 같은 차세대 디스플레이에 높은 해상도가 점차적으로 요구됨에 따라 마이크로 </a:t>
            </a:r>
            <a:r>
              <a:rPr lang="en-US" altLang="ko-KR" sz="1200">
                <a:latin typeface="noto"/>
              </a:rPr>
              <a:t>LED</a:t>
            </a:r>
            <a:r>
              <a:rPr lang="ko-KR" altLang="en-US" sz="1200">
                <a:latin typeface="noto"/>
              </a:rPr>
              <a:t>의 사이즈를 줄이는 많은 연구들이 나타나고 있다</a:t>
            </a:r>
            <a:r>
              <a:rPr lang="en-US" altLang="ko-KR" sz="1200">
                <a:latin typeface="noto"/>
              </a:rPr>
              <a:t>.</a:t>
            </a:r>
          </a:p>
          <a:p>
            <a:pPr marL="171450" indent="-171450">
              <a:lnSpc>
                <a:spcPct val="150000"/>
              </a:lnSpc>
              <a:buFont typeface="Arial" panose="020B0604020202020204" pitchFamily="34" charset="0"/>
              <a:buChar char="•"/>
            </a:pPr>
            <a:r>
              <a:rPr lang="ko-KR" altLang="en-US" sz="1200">
                <a:latin typeface="noto"/>
              </a:rPr>
              <a:t>디스플레이 기술 로드맵은 레퍼런스에서 처음 입증된 나노 사이즈 </a:t>
            </a:r>
            <a:r>
              <a:rPr lang="en-US" altLang="ko-KR" sz="1200">
                <a:latin typeface="noto"/>
              </a:rPr>
              <a:t>LED</a:t>
            </a:r>
            <a:r>
              <a:rPr lang="ko-KR" altLang="en-US" sz="1200">
                <a:latin typeface="noto"/>
              </a:rPr>
              <a:t>로 이어지고 있다</a:t>
            </a:r>
            <a:r>
              <a:rPr lang="en-US" altLang="ko-KR" sz="1200">
                <a:latin typeface="noto"/>
              </a:rPr>
              <a:t>.</a:t>
            </a:r>
          </a:p>
          <a:p>
            <a:pPr marL="171450" indent="-171450">
              <a:lnSpc>
                <a:spcPct val="150000"/>
              </a:lnSpc>
              <a:buFont typeface="Arial" panose="020B0604020202020204" pitchFamily="34" charset="0"/>
              <a:buChar char="•"/>
            </a:pPr>
            <a:r>
              <a:rPr lang="ko-KR" altLang="en-US" sz="1200">
                <a:solidFill>
                  <a:schemeClr val="accent2">
                    <a:lumMod val="75000"/>
                  </a:schemeClr>
                </a:solidFill>
                <a:latin typeface="noto"/>
              </a:rPr>
              <a:t>최근에는 나노 </a:t>
            </a:r>
            <a:r>
              <a:rPr lang="en-US" altLang="ko-KR" sz="1200">
                <a:solidFill>
                  <a:schemeClr val="accent2">
                    <a:lumMod val="75000"/>
                  </a:schemeClr>
                </a:solidFill>
                <a:latin typeface="noto"/>
              </a:rPr>
              <a:t>LED</a:t>
            </a:r>
            <a:r>
              <a:rPr lang="ko-KR" altLang="en-US" sz="1200">
                <a:solidFill>
                  <a:schemeClr val="accent2">
                    <a:lumMod val="75000"/>
                  </a:schemeClr>
                </a:solidFill>
                <a:latin typeface="noto"/>
              </a:rPr>
              <a:t>를 위한 </a:t>
            </a:r>
            <a:r>
              <a:rPr lang="en-US" altLang="ko-KR" sz="1200">
                <a:solidFill>
                  <a:schemeClr val="accent2">
                    <a:lumMod val="75000"/>
                  </a:schemeClr>
                </a:solidFill>
                <a:latin typeface="noto"/>
              </a:rPr>
              <a:t>lithography, quantum dot, nano-ring LED, nanorod </a:t>
            </a:r>
            <a:r>
              <a:rPr lang="ko-KR" altLang="en-US" sz="1200">
                <a:solidFill>
                  <a:schemeClr val="accent2">
                    <a:lumMod val="75000"/>
                  </a:schemeClr>
                </a:solidFill>
                <a:latin typeface="noto"/>
              </a:rPr>
              <a:t>형태 </a:t>
            </a:r>
            <a:r>
              <a:rPr lang="en-US" altLang="ko-KR" sz="1200">
                <a:solidFill>
                  <a:schemeClr val="accent2">
                    <a:lumMod val="75000"/>
                  </a:schemeClr>
                </a:solidFill>
                <a:latin typeface="noto"/>
              </a:rPr>
              <a:t>LED</a:t>
            </a:r>
            <a:r>
              <a:rPr lang="ko-KR" altLang="en-US" sz="1200">
                <a:solidFill>
                  <a:schemeClr val="accent2">
                    <a:lumMod val="75000"/>
                  </a:schemeClr>
                </a:solidFill>
                <a:latin typeface="noto"/>
              </a:rPr>
              <a:t> 등으로 활발히 연구되고 있다</a:t>
            </a:r>
            <a:r>
              <a:rPr lang="en-US" altLang="ko-KR" sz="1200">
                <a:solidFill>
                  <a:schemeClr val="accent2">
                    <a:lumMod val="75000"/>
                  </a:schemeClr>
                </a:solidFill>
                <a:latin typeface="noto"/>
              </a:rPr>
              <a:t>.</a:t>
            </a:r>
          </a:p>
          <a:p>
            <a:pPr marL="171450" indent="-171450">
              <a:lnSpc>
                <a:spcPct val="150000"/>
              </a:lnSpc>
              <a:buFont typeface="Arial" panose="020B0604020202020204" pitchFamily="34" charset="0"/>
              <a:buChar char="•"/>
            </a:pPr>
            <a:r>
              <a:rPr lang="ko-KR" altLang="en-US" sz="1200">
                <a:solidFill>
                  <a:schemeClr val="accent2">
                    <a:lumMod val="75000"/>
                  </a:schemeClr>
                </a:solidFill>
                <a:latin typeface="noto"/>
              </a:rPr>
              <a:t>한편</a:t>
            </a:r>
            <a:r>
              <a:rPr lang="en-US" altLang="ko-KR" sz="1200">
                <a:solidFill>
                  <a:schemeClr val="accent2">
                    <a:lumMod val="75000"/>
                  </a:schemeClr>
                </a:solidFill>
                <a:latin typeface="noto"/>
              </a:rPr>
              <a:t>, LED</a:t>
            </a:r>
            <a:r>
              <a:rPr lang="ko-KR" altLang="en-US" sz="1200">
                <a:solidFill>
                  <a:schemeClr val="accent2">
                    <a:lumMod val="75000"/>
                  </a:schemeClr>
                </a:solidFill>
                <a:latin typeface="noto"/>
              </a:rPr>
              <a:t>에서 가장 중요한 물질인 </a:t>
            </a:r>
            <a:r>
              <a:rPr lang="en-US" altLang="ko-KR" sz="1200" err="1">
                <a:solidFill>
                  <a:schemeClr val="accent2">
                    <a:lumMod val="75000"/>
                  </a:schemeClr>
                </a:solidFill>
                <a:latin typeface="noto"/>
              </a:rPr>
              <a:t>GaN</a:t>
            </a:r>
            <a:r>
              <a:rPr lang="ko-KR" altLang="en-US" sz="1200">
                <a:solidFill>
                  <a:schemeClr val="accent2">
                    <a:lumMod val="75000"/>
                  </a:schemeClr>
                </a:solidFill>
                <a:latin typeface="noto"/>
              </a:rPr>
              <a:t>은 연구개발이 되어왔고</a:t>
            </a:r>
            <a:r>
              <a:rPr lang="en-US" altLang="ko-KR" sz="1200">
                <a:solidFill>
                  <a:schemeClr val="accent2">
                    <a:lumMod val="75000"/>
                  </a:schemeClr>
                </a:solidFill>
                <a:latin typeface="noto"/>
              </a:rPr>
              <a:t>, ~</a:t>
            </a:r>
            <a:r>
              <a:rPr lang="ko-KR" altLang="en-US" sz="1200">
                <a:solidFill>
                  <a:schemeClr val="accent2">
                    <a:lumMod val="75000"/>
                  </a:schemeClr>
                </a:solidFill>
                <a:latin typeface="noto"/>
              </a:rPr>
              <a:t>또한 나노</a:t>
            </a:r>
            <a:r>
              <a:rPr lang="en-US" altLang="ko-KR" sz="1200">
                <a:solidFill>
                  <a:schemeClr val="accent2">
                    <a:lumMod val="75000"/>
                  </a:schemeClr>
                </a:solidFill>
                <a:latin typeface="noto"/>
              </a:rPr>
              <a:t>LED</a:t>
            </a:r>
            <a:r>
              <a:rPr lang="ko-KR" altLang="en-US" sz="1200">
                <a:solidFill>
                  <a:schemeClr val="accent2">
                    <a:lumMod val="75000"/>
                  </a:schemeClr>
                </a:solidFill>
                <a:latin typeface="noto"/>
              </a:rPr>
              <a:t> 물질로도 각광받고 있다</a:t>
            </a:r>
            <a:r>
              <a:rPr lang="en-US" altLang="ko-KR" sz="1200">
                <a:solidFill>
                  <a:schemeClr val="accent2">
                    <a:lumMod val="75000"/>
                  </a:schemeClr>
                </a:solidFill>
                <a:latin typeface="noto"/>
              </a:rPr>
              <a:t>. But, ~</a:t>
            </a:r>
            <a:r>
              <a:rPr lang="ko-KR" altLang="en-US" sz="1200">
                <a:solidFill>
                  <a:schemeClr val="accent2">
                    <a:lumMod val="75000"/>
                  </a:schemeClr>
                </a:solidFill>
                <a:latin typeface="noto"/>
              </a:rPr>
              <a:t>단점</a:t>
            </a:r>
            <a:r>
              <a:rPr lang="en-US" altLang="ko-KR" sz="1200">
                <a:solidFill>
                  <a:schemeClr val="accent2">
                    <a:lumMod val="75000"/>
                  </a:schemeClr>
                </a:solidFill>
                <a:latin typeface="noto"/>
              </a:rPr>
              <a:t>, </a:t>
            </a:r>
            <a:r>
              <a:rPr lang="ko-KR" altLang="en-US" sz="1200">
                <a:solidFill>
                  <a:schemeClr val="accent2">
                    <a:lumMod val="75000"/>
                  </a:schemeClr>
                </a:solidFill>
                <a:latin typeface="noto"/>
              </a:rPr>
              <a:t>보완하기 위해 </a:t>
            </a:r>
            <a:r>
              <a:rPr lang="en-US" altLang="ko-KR" sz="1200">
                <a:solidFill>
                  <a:schemeClr val="accent2">
                    <a:lumMod val="75000"/>
                  </a:schemeClr>
                </a:solidFill>
                <a:latin typeface="noto"/>
              </a:rPr>
              <a:t>~</a:t>
            </a:r>
            <a:r>
              <a:rPr lang="ko-KR" altLang="en-US" sz="1200">
                <a:solidFill>
                  <a:schemeClr val="accent2">
                    <a:lumMod val="75000"/>
                  </a:schemeClr>
                </a:solidFill>
                <a:latin typeface="noto"/>
              </a:rPr>
              <a:t>연구 되고 있다</a:t>
            </a:r>
            <a:r>
              <a:rPr lang="en-US" altLang="ko-KR" sz="1200">
                <a:solidFill>
                  <a:schemeClr val="accent2">
                    <a:lumMod val="75000"/>
                  </a:schemeClr>
                </a:solidFill>
                <a:latin typeface="noto"/>
              </a:rPr>
              <a:t>. </a:t>
            </a:r>
            <a:r>
              <a:rPr lang="ko-KR" altLang="en-US" sz="1200">
                <a:solidFill>
                  <a:schemeClr val="accent2">
                    <a:lumMod val="75000"/>
                  </a:schemeClr>
                </a:solidFill>
                <a:latin typeface="noto"/>
              </a:rPr>
              <a:t>그 중 </a:t>
            </a:r>
            <a:r>
              <a:rPr lang="en-US" altLang="ko-KR" sz="1200">
                <a:solidFill>
                  <a:schemeClr val="accent2">
                    <a:lumMod val="75000"/>
                  </a:schemeClr>
                </a:solidFill>
                <a:latin typeface="noto"/>
              </a:rPr>
              <a:t>(</a:t>
            </a:r>
            <a:r>
              <a:rPr lang="ko-KR" altLang="en-US" sz="1200" err="1">
                <a:solidFill>
                  <a:schemeClr val="accent2">
                    <a:lumMod val="75000"/>
                  </a:schemeClr>
                </a:solidFill>
                <a:latin typeface="noto"/>
              </a:rPr>
              <a:t>우리구조</a:t>
            </a:r>
            <a:r>
              <a:rPr lang="en-US" altLang="ko-KR" sz="1200">
                <a:solidFill>
                  <a:schemeClr val="accent2">
                    <a:lumMod val="75000"/>
                  </a:schemeClr>
                </a:solidFill>
                <a:latin typeface="noto"/>
              </a:rPr>
              <a:t>) ~</a:t>
            </a:r>
            <a:r>
              <a:rPr lang="ko-KR" altLang="en-US" sz="1200">
                <a:solidFill>
                  <a:schemeClr val="accent2">
                    <a:lumMod val="75000"/>
                  </a:schemeClr>
                </a:solidFill>
                <a:latin typeface="noto"/>
              </a:rPr>
              <a:t>연구개발 되고있다</a:t>
            </a:r>
            <a:r>
              <a:rPr lang="en-US" altLang="ko-KR" sz="1200">
                <a:solidFill>
                  <a:schemeClr val="accent2">
                    <a:lumMod val="75000"/>
                  </a:schemeClr>
                </a:solidFill>
                <a:latin typeface="noto"/>
              </a:rPr>
              <a:t>.</a:t>
            </a:r>
          </a:p>
          <a:p>
            <a:pPr marL="171450" indent="-171450">
              <a:lnSpc>
                <a:spcPct val="150000"/>
              </a:lnSpc>
              <a:buFont typeface="Arial" panose="020B0604020202020204" pitchFamily="34" charset="0"/>
              <a:buChar char="•"/>
            </a:pPr>
            <a:r>
              <a:rPr lang="ko-KR" altLang="en-US" sz="1200" strike="sngStrike">
                <a:solidFill>
                  <a:schemeClr val="accent2">
                    <a:lumMod val="75000"/>
                  </a:schemeClr>
                </a:solidFill>
                <a:latin typeface="noto"/>
              </a:rPr>
              <a:t>한편</a:t>
            </a:r>
            <a:r>
              <a:rPr lang="en-US" altLang="ko-KR" sz="1200" strike="sngStrike">
                <a:solidFill>
                  <a:schemeClr val="accent2">
                    <a:lumMod val="75000"/>
                  </a:schemeClr>
                </a:solidFill>
                <a:latin typeface="noto"/>
              </a:rPr>
              <a:t>, </a:t>
            </a:r>
            <a:r>
              <a:rPr lang="en-US" altLang="ko-KR" sz="1200" strike="sngStrike" err="1">
                <a:solidFill>
                  <a:schemeClr val="accent2">
                    <a:lumMod val="75000"/>
                  </a:schemeClr>
                </a:solidFill>
                <a:latin typeface="noto"/>
              </a:rPr>
              <a:t>GaN</a:t>
            </a:r>
            <a:r>
              <a:rPr lang="ko-KR" altLang="en-US" sz="1200" strike="sngStrike">
                <a:solidFill>
                  <a:schemeClr val="accent2">
                    <a:lumMod val="75000"/>
                  </a:schemeClr>
                </a:solidFill>
                <a:latin typeface="noto"/>
              </a:rPr>
              <a:t>의 </a:t>
            </a:r>
            <a:r>
              <a:rPr lang="en-US" altLang="ko-KR" sz="1200" strike="sngStrike">
                <a:solidFill>
                  <a:schemeClr val="accent2">
                    <a:lumMod val="75000"/>
                  </a:schemeClr>
                </a:solidFill>
                <a:latin typeface="noto"/>
              </a:rPr>
              <a:t>~~</a:t>
            </a:r>
            <a:r>
              <a:rPr lang="ko-KR" altLang="en-US" sz="1200" strike="sngStrike">
                <a:solidFill>
                  <a:schemeClr val="accent2">
                    <a:lumMod val="75000"/>
                  </a:schemeClr>
                </a:solidFill>
                <a:latin typeface="noto"/>
              </a:rPr>
              <a:t>한 특성들로 인해 많은 연구개발이 이루어졌지만</a:t>
            </a:r>
            <a:r>
              <a:rPr lang="en-US" altLang="ko-KR" sz="1200" strike="sngStrike">
                <a:solidFill>
                  <a:schemeClr val="accent2">
                    <a:lumMod val="75000"/>
                  </a:schemeClr>
                </a:solidFill>
                <a:latin typeface="noto"/>
              </a:rPr>
              <a:t>, ~~~(</a:t>
            </a:r>
            <a:r>
              <a:rPr lang="en-US" altLang="ko-KR" sz="1200" strike="sngStrike" err="1">
                <a:solidFill>
                  <a:schemeClr val="accent2">
                    <a:lumMod val="75000"/>
                  </a:schemeClr>
                </a:solidFill>
                <a:latin typeface="noto"/>
              </a:rPr>
              <a:t>GaN</a:t>
            </a:r>
            <a:r>
              <a:rPr lang="ko-KR" altLang="en-US" sz="1200" strike="sngStrike">
                <a:solidFill>
                  <a:schemeClr val="accent2">
                    <a:lumMod val="75000"/>
                  </a:schemeClr>
                </a:solidFill>
                <a:latin typeface="noto"/>
              </a:rPr>
              <a:t>의 단점</a:t>
            </a:r>
            <a:r>
              <a:rPr lang="en-US" altLang="ko-KR" sz="1200" strike="sngStrike">
                <a:solidFill>
                  <a:schemeClr val="accent2">
                    <a:lumMod val="75000"/>
                  </a:schemeClr>
                </a:solidFill>
                <a:latin typeface="noto"/>
              </a:rPr>
              <a:t>) </a:t>
            </a:r>
            <a:r>
              <a:rPr lang="ko-KR" altLang="en-US" sz="1200" strike="sngStrike">
                <a:solidFill>
                  <a:schemeClr val="accent2">
                    <a:lumMod val="75000"/>
                  </a:schemeClr>
                </a:solidFill>
                <a:latin typeface="noto"/>
              </a:rPr>
              <a:t>이유로 인해 이를 보완하기 위하여 </a:t>
            </a:r>
            <a:r>
              <a:rPr lang="en-US" altLang="ko-KR" sz="1200" strike="sngStrike">
                <a:solidFill>
                  <a:schemeClr val="accent2">
                    <a:lumMod val="75000"/>
                  </a:schemeClr>
                </a:solidFill>
                <a:latin typeface="noto"/>
              </a:rPr>
              <a:t>nanorod </a:t>
            </a:r>
            <a:r>
              <a:rPr lang="ko-KR" altLang="en-US" sz="1200" strike="sngStrike">
                <a:solidFill>
                  <a:schemeClr val="accent2">
                    <a:lumMod val="75000"/>
                  </a:schemeClr>
                </a:solidFill>
                <a:latin typeface="noto"/>
              </a:rPr>
              <a:t>형태 등과 관련되어 많이 연구되고 있다</a:t>
            </a:r>
            <a:r>
              <a:rPr lang="en-US" altLang="ko-KR" sz="1200" strike="sngStrike">
                <a:solidFill>
                  <a:schemeClr val="accent2">
                    <a:lumMod val="75000"/>
                  </a:schemeClr>
                </a:solidFill>
                <a:latin typeface="noto"/>
              </a:rPr>
              <a:t>.</a:t>
            </a:r>
          </a:p>
          <a:p>
            <a:pPr marL="171450" indent="-171450">
              <a:lnSpc>
                <a:spcPct val="150000"/>
              </a:lnSpc>
              <a:buFont typeface="Arial" panose="020B0604020202020204" pitchFamily="34" charset="0"/>
              <a:buChar char="•"/>
            </a:pPr>
            <a:r>
              <a:rPr lang="ko-KR" altLang="en-US" sz="1200" strike="sngStrike">
                <a:solidFill>
                  <a:schemeClr val="accent2">
                    <a:lumMod val="75000"/>
                  </a:schemeClr>
                </a:solidFill>
                <a:latin typeface="noto"/>
              </a:rPr>
              <a:t>그 중에서 </a:t>
            </a:r>
            <a:r>
              <a:rPr lang="en-US" altLang="ko-KR" sz="1200" strike="sngStrike">
                <a:solidFill>
                  <a:schemeClr val="accent2">
                    <a:lumMod val="75000"/>
                  </a:schemeClr>
                </a:solidFill>
                <a:latin typeface="noto"/>
              </a:rPr>
              <a:t>Core-shell nanorod structure</a:t>
            </a:r>
            <a:r>
              <a:rPr lang="ko-KR" altLang="en-US" sz="1200" strike="sngStrike">
                <a:solidFill>
                  <a:schemeClr val="accent2">
                    <a:lumMod val="75000"/>
                  </a:schemeClr>
                </a:solidFill>
                <a:latin typeface="noto"/>
              </a:rPr>
              <a:t>는 </a:t>
            </a:r>
            <a:r>
              <a:rPr lang="en-US" altLang="ko-KR" sz="1200" strike="sngStrike">
                <a:solidFill>
                  <a:schemeClr val="accent2">
                    <a:lumMod val="75000"/>
                  </a:schemeClr>
                </a:solidFill>
                <a:latin typeface="noto"/>
              </a:rPr>
              <a:t>conventional LED</a:t>
            </a:r>
            <a:r>
              <a:rPr lang="ko-KR" altLang="en-US" sz="1200" strike="sngStrike">
                <a:solidFill>
                  <a:schemeClr val="accent2">
                    <a:lumMod val="75000"/>
                  </a:schemeClr>
                </a:solidFill>
                <a:latin typeface="noto"/>
              </a:rPr>
              <a:t>와 다르게 </a:t>
            </a:r>
            <a:r>
              <a:rPr lang="en-US" altLang="ko-KR" sz="1200" strike="sngStrike">
                <a:solidFill>
                  <a:schemeClr val="accent2">
                    <a:lumMod val="75000"/>
                  </a:schemeClr>
                </a:solidFill>
                <a:latin typeface="noto"/>
              </a:rPr>
              <a:t>~~~~~~~~~</a:t>
            </a:r>
            <a:r>
              <a:rPr lang="ko-KR" altLang="en-US" sz="1200" strike="sngStrike">
                <a:solidFill>
                  <a:schemeClr val="accent2">
                    <a:lumMod val="75000"/>
                  </a:schemeClr>
                </a:solidFill>
                <a:latin typeface="noto"/>
              </a:rPr>
              <a:t>이러한 이유로 </a:t>
            </a:r>
            <a:endParaRPr lang="en-US" altLang="ko-KR" sz="1200" strike="sngStrike">
              <a:solidFill>
                <a:schemeClr val="accent2">
                  <a:lumMod val="75000"/>
                </a:schemeClr>
              </a:solidFill>
              <a:latin typeface="noto"/>
            </a:endParaRPr>
          </a:p>
          <a:p>
            <a:pPr marL="171450" indent="-171450">
              <a:lnSpc>
                <a:spcPct val="150000"/>
              </a:lnSpc>
              <a:buFont typeface="Arial" panose="020B0604020202020204" pitchFamily="34" charset="0"/>
              <a:buChar char="•"/>
            </a:pPr>
            <a:r>
              <a:rPr lang="en-US" altLang="ko-KR" sz="1200">
                <a:solidFill>
                  <a:schemeClr val="accent2">
                    <a:lumMod val="75000"/>
                  </a:schemeClr>
                </a:solidFill>
                <a:latin typeface="noto"/>
              </a:rPr>
              <a:t>Core shell</a:t>
            </a:r>
            <a:r>
              <a:rPr lang="ko-KR" altLang="en-US" sz="1200">
                <a:solidFill>
                  <a:schemeClr val="accent2">
                    <a:lumMod val="75000"/>
                  </a:schemeClr>
                </a:solidFill>
                <a:latin typeface="noto"/>
              </a:rPr>
              <a:t>구조의 장점</a:t>
            </a:r>
            <a:endParaRPr lang="en-US" altLang="ko-KR" sz="1200">
              <a:solidFill>
                <a:schemeClr val="accent2">
                  <a:lumMod val="75000"/>
                </a:schemeClr>
              </a:solidFill>
              <a:latin typeface="noto"/>
            </a:endParaRPr>
          </a:p>
          <a:p>
            <a:pPr marL="171450" indent="-171450">
              <a:lnSpc>
                <a:spcPct val="150000"/>
              </a:lnSpc>
              <a:buFont typeface="Arial" panose="020B0604020202020204" pitchFamily="34" charset="0"/>
              <a:buChar char="•"/>
            </a:pPr>
            <a:r>
              <a:rPr lang="en-US" altLang="ko-KR" sz="1200">
                <a:solidFill>
                  <a:schemeClr val="accent2">
                    <a:lumMod val="75000"/>
                  </a:schemeClr>
                </a:solidFill>
                <a:latin typeface="noto"/>
              </a:rPr>
              <a:t>FDTD</a:t>
            </a:r>
            <a:r>
              <a:rPr lang="ko-KR" altLang="en-US" sz="1200">
                <a:solidFill>
                  <a:schemeClr val="accent2">
                    <a:lumMod val="75000"/>
                  </a:schemeClr>
                </a:solidFill>
                <a:latin typeface="noto"/>
              </a:rPr>
              <a:t>시뮬레이션 연구</a:t>
            </a:r>
            <a:r>
              <a:rPr lang="en-US" altLang="ko-KR" sz="1200">
                <a:solidFill>
                  <a:schemeClr val="accent2">
                    <a:lumMod val="75000"/>
                  </a:schemeClr>
                </a:solidFill>
                <a:latin typeface="noto"/>
              </a:rPr>
              <a:t>~</a:t>
            </a:r>
          </a:p>
          <a:p>
            <a:pPr marL="171450" indent="-171450">
              <a:lnSpc>
                <a:spcPct val="150000"/>
              </a:lnSpc>
              <a:buFont typeface="Arial" panose="020B0604020202020204" pitchFamily="34" charset="0"/>
              <a:buChar char="•"/>
            </a:pPr>
            <a:r>
              <a:rPr lang="ko-KR" altLang="en-US" sz="1200">
                <a:latin typeface="noto"/>
              </a:rPr>
              <a:t>나노 </a:t>
            </a:r>
            <a:r>
              <a:rPr lang="en-US" altLang="ko-KR" sz="1200">
                <a:latin typeface="noto"/>
              </a:rPr>
              <a:t>LED</a:t>
            </a:r>
            <a:r>
              <a:rPr lang="ko-KR" altLang="en-US" sz="1200">
                <a:latin typeface="noto"/>
              </a:rPr>
              <a:t>의 잠재력은 나노 링 </a:t>
            </a:r>
            <a:r>
              <a:rPr lang="en-US" altLang="ko-KR" sz="1200">
                <a:latin typeface="noto"/>
              </a:rPr>
              <a:t>LED, </a:t>
            </a:r>
            <a:r>
              <a:rPr lang="en-US" altLang="ko-KR" sz="1200" err="1">
                <a:latin typeface="noto"/>
              </a:rPr>
              <a:t>InGaN</a:t>
            </a:r>
            <a:r>
              <a:rPr lang="en-US" altLang="ko-KR" sz="1200">
                <a:latin typeface="noto"/>
              </a:rPr>
              <a:t>/</a:t>
            </a:r>
            <a:r>
              <a:rPr lang="en-US" altLang="ko-KR" sz="1200" err="1">
                <a:latin typeface="noto"/>
              </a:rPr>
              <a:t>GaN</a:t>
            </a:r>
            <a:r>
              <a:rPr lang="en-US" altLang="ko-KR" sz="1200">
                <a:latin typeface="noto"/>
              </a:rPr>
              <a:t> quantum dot, nano-needle LED, nanorod LED </a:t>
            </a:r>
            <a:r>
              <a:rPr lang="ko-KR" altLang="en-US" sz="1200">
                <a:latin typeface="noto"/>
              </a:rPr>
              <a:t>등과 같은 발전된 구조의 전기적 광학적 특성의 연구로 이어지며 점점 커지고 있다</a:t>
            </a:r>
            <a:r>
              <a:rPr lang="en-US" altLang="ko-KR" sz="1200">
                <a:latin typeface="noto"/>
              </a:rPr>
              <a:t>.</a:t>
            </a:r>
          </a:p>
          <a:p>
            <a:pPr marL="171450" indent="-171450">
              <a:lnSpc>
                <a:spcPct val="150000"/>
              </a:lnSpc>
              <a:buFont typeface="Arial" panose="020B0604020202020204" pitchFamily="34" charset="0"/>
              <a:buChar char="•"/>
            </a:pPr>
            <a:r>
              <a:rPr lang="ko-KR" altLang="en-US" sz="1200">
                <a:latin typeface="noto"/>
              </a:rPr>
              <a:t>한편</a:t>
            </a:r>
            <a:r>
              <a:rPr lang="en-US" altLang="ko-KR" sz="1200">
                <a:latin typeface="noto"/>
              </a:rPr>
              <a:t>, </a:t>
            </a:r>
            <a:r>
              <a:rPr lang="ko-KR" altLang="en-US" sz="1200" err="1">
                <a:latin typeface="noto"/>
              </a:rPr>
              <a:t>밴드갭</a:t>
            </a:r>
            <a:r>
              <a:rPr lang="ko-KR" altLang="en-US" sz="1200">
                <a:latin typeface="noto"/>
              </a:rPr>
              <a:t> </a:t>
            </a:r>
            <a:r>
              <a:rPr lang="en-US" altLang="ko-KR" sz="1200" err="1">
                <a:latin typeface="noto"/>
              </a:rPr>
              <a:t>manupulation</a:t>
            </a:r>
            <a:r>
              <a:rPr lang="ko-KR" altLang="en-US" sz="1200">
                <a:latin typeface="noto"/>
              </a:rPr>
              <a:t>에 따라 넓은 스펙트럼 </a:t>
            </a:r>
            <a:r>
              <a:rPr lang="en-US" altLang="ko-KR" sz="1200">
                <a:latin typeface="noto"/>
              </a:rPr>
              <a:t>covering</a:t>
            </a:r>
            <a:r>
              <a:rPr lang="ko-KR" altLang="en-US" sz="1200">
                <a:latin typeface="noto"/>
              </a:rPr>
              <a:t>을 가지는 </a:t>
            </a:r>
            <a:r>
              <a:rPr lang="en-US" altLang="ko-KR" sz="1200" err="1">
                <a:latin typeface="noto"/>
              </a:rPr>
              <a:t>GaN</a:t>
            </a:r>
            <a:r>
              <a:rPr lang="ko-KR" altLang="en-US" sz="1200">
                <a:latin typeface="noto"/>
              </a:rPr>
              <a:t>은 </a:t>
            </a:r>
            <a:r>
              <a:rPr lang="en-US" altLang="ko-KR" sz="1200">
                <a:latin typeface="noto"/>
              </a:rPr>
              <a:t>1990</a:t>
            </a:r>
            <a:r>
              <a:rPr lang="ko-KR" altLang="en-US" sz="1200">
                <a:latin typeface="noto"/>
              </a:rPr>
              <a:t>년 처음 나온 이후로 많은 연구 개발이 이루어졌다</a:t>
            </a:r>
            <a:r>
              <a:rPr lang="en-US" altLang="ko-KR" sz="1200">
                <a:latin typeface="noto"/>
              </a:rPr>
              <a:t>.</a:t>
            </a:r>
          </a:p>
          <a:p>
            <a:pPr marL="171450" indent="-171450">
              <a:lnSpc>
                <a:spcPct val="150000"/>
              </a:lnSpc>
              <a:buFont typeface="Arial" panose="020B0604020202020204" pitchFamily="34" charset="0"/>
              <a:buChar char="•"/>
            </a:pPr>
            <a:r>
              <a:rPr lang="ko-KR" altLang="en-US" sz="1200">
                <a:latin typeface="noto"/>
              </a:rPr>
              <a:t>하지만 기존의 </a:t>
            </a:r>
            <a:r>
              <a:rPr lang="en-US" altLang="ko-KR" sz="1200" err="1">
                <a:latin typeface="noto"/>
              </a:rPr>
              <a:t>GaN</a:t>
            </a:r>
            <a:r>
              <a:rPr lang="en-US" altLang="ko-KR" sz="1200">
                <a:latin typeface="noto"/>
              </a:rPr>
              <a:t> </a:t>
            </a:r>
            <a:r>
              <a:rPr lang="ko-KR" altLang="en-US" sz="1200">
                <a:latin typeface="noto"/>
              </a:rPr>
              <a:t>기반의 </a:t>
            </a:r>
            <a:r>
              <a:rPr lang="en-US" altLang="ko-KR" sz="1200">
                <a:latin typeface="noto"/>
              </a:rPr>
              <a:t>LED</a:t>
            </a:r>
            <a:r>
              <a:rPr lang="ko-KR" altLang="en-US" sz="1200">
                <a:latin typeface="noto"/>
              </a:rPr>
              <a:t>는 </a:t>
            </a:r>
            <a:r>
              <a:rPr lang="en-US" altLang="ko-KR" sz="1200">
                <a:latin typeface="noto"/>
              </a:rPr>
              <a:t>efficiency</a:t>
            </a:r>
            <a:r>
              <a:rPr lang="ko-KR" altLang="en-US" sz="1200">
                <a:latin typeface="noto"/>
              </a:rPr>
              <a:t> </a:t>
            </a:r>
            <a:r>
              <a:rPr lang="en-US" altLang="ko-KR" sz="1200">
                <a:latin typeface="noto"/>
              </a:rPr>
              <a:t>droop</a:t>
            </a:r>
            <a:r>
              <a:rPr lang="ko-KR" altLang="en-US" sz="1200">
                <a:latin typeface="noto"/>
              </a:rPr>
              <a:t> 과 격자 불일치로 인한 </a:t>
            </a:r>
            <a:r>
              <a:rPr lang="en-US" altLang="ko-KR" sz="1200">
                <a:latin typeface="noto"/>
              </a:rPr>
              <a:t>spreading dislocation</a:t>
            </a:r>
            <a:r>
              <a:rPr lang="ko-KR" altLang="en-US" sz="1200">
                <a:latin typeface="noto"/>
              </a:rPr>
              <a:t>에 의해 효율에 한계가 존재한다</a:t>
            </a:r>
            <a:r>
              <a:rPr lang="en-US" altLang="ko-KR" sz="1200">
                <a:latin typeface="noto"/>
              </a:rPr>
              <a:t>.</a:t>
            </a:r>
          </a:p>
          <a:p>
            <a:pPr marL="171450" indent="-171450">
              <a:lnSpc>
                <a:spcPct val="150000"/>
              </a:lnSpc>
              <a:buFont typeface="Arial" panose="020B0604020202020204" pitchFamily="34" charset="0"/>
              <a:buChar char="•"/>
            </a:pPr>
            <a:r>
              <a:rPr lang="ko-KR" altLang="en-US" sz="1200">
                <a:latin typeface="noto"/>
              </a:rPr>
              <a:t>이러한 문제를 다루는 많은 연구들이 진행중이며 그 중 </a:t>
            </a:r>
            <a:r>
              <a:rPr lang="en-US" altLang="ko-KR" sz="1200">
                <a:latin typeface="noto"/>
              </a:rPr>
              <a:t>core-shell nanorod </a:t>
            </a:r>
            <a:r>
              <a:rPr lang="ko-KR" altLang="en-US" sz="1200">
                <a:latin typeface="noto"/>
              </a:rPr>
              <a:t>구조가 한계를 </a:t>
            </a:r>
            <a:r>
              <a:rPr lang="ko-KR" altLang="en-US" sz="1200" err="1">
                <a:latin typeface="noto"/>
              </a:rPr>
              <a:t>극복시키는</a:t>
            </a:r>
            <a:r>
              <a:rPr lang="ko-KR" altLang="en-US" sz="1200">
                <a:latin typeface="noto"/>
              </a:rPr>
              <a:t> 대안으로서 각광받고 있다</a:t>
            </a:r>
            <a:r>
              <a:rPr lang="en-US" altLang="ko-KR" sz="1200">
                <a:latin typeface="noto"/>
              </a:rPr>
              <a:t>.</a:t>
            </a:r>
          </a:p>
        </p:txBody>
      </p:sp>
      <p:sp>
        <p:nvSpPr>
          <p:cNvPr id="3" name="TextBox 2">
            <a:extLst>
              <a:ext uri="{FF2B5EF4-FFF2-40B4-BE49-F238E27FC236}">
                <a16:creationId xmlns:a16="http://schemas.microsoft.com/office/drawing/2014/main" id="{C8B6BE75-E103-1BAD-E501-FA04B3142628}"/>
              </a:ext>
            </a:extLst>
          </p:cNvPr>
          <p:cNvSpPr txBox="1"/>
          <p:nvPr/>
        </p:nvSpPr>
        <p:spPr>
          <a:xfrm>
            <a:off x="69850" y="88900"/>
            <a:ext cx="1071704" cy="369332"/>
          </a:xfrm>
          <a:prstGeom prst="rect">
            <a:avLst/>
          </a:prstGeom>
          <a:solidFill>
            <a:srgbClr val="FF0000"/>
          </a:solidFill>
        </p:spPr>
        <p:txBody>
          <a:bodyPr wrap="none" rtlCol="0">
            <a:spAutoFit/>
          </a:bodyPr>
          <a:lstStyle/>
          <a:p>
            <a:r>
              <a:rPr lang="en-US" altLang="ko-KR" b="1"/>
              <a:t>Confirm</a:t>
            </a:r>
            <a:endParaRPr lang="ko-KR" altLang="en-US" b="1"/>
          </a:p>
        </p:txBody>
      </p:sp>
    </p:spTree>
    <p:extLst>
      <p:ext uri="{BB962C8B-B14F-4D97-AF65-F5344CB8AC3E}">
        <p14:creationId xmlns:p14="http://schemas.microsoft.com/office/powerpoint/2010/main" val="3076080469"/>
      </p:ext>
    </p:extLst>
  </p:cSld>
  <p:clrMapOvr>
    <a:masterClrMapping/>
  </p:clrMapOvr>
  <p:extLst>
    <p:ext uri="{6950BFC3-D8DA-4A85-94F7-54DA5524770B}">
      <p188:commentRel xmlns:p188="http://schemas.microsoft.com/office/powerpoint/2018/8/main" r:id="rId3"/>
    </p:ext>
  </p:extLs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5D06646-C7A8-4225-B778-8FE4F45A412A}"/>
              </a:ext>
            </a:extLst>
          </p:cNvPr>
          <p:cNvSpPr>
            <a:spLocks noGrp="1"/>
          </p:cNvSpPr>
          <p:nvPr>
            <p:ph type="title"/>
          </p:nvPr>
        </p:nvSpPr>
        <p:spPr/>
        <p:txBody>
          <a:bodyPr>
            <a:normAutofit/>
          </a:bodyPr>
          <a:lstStyle/>
          <a:p>
            <a:r>
              <a:rPr lang="ko-KR" altLang="en-US" sz="3600" b="1">
                <a:latin typeface="새굴림" panose="02030600000101010101" pitchFamily="18" charset="-127"/>
                <a:ea typeface="새굴림" panose="02030600000101010101" pitchFamily="18" charset="-127"/>
              </a:rPr>
              <a:t>결과 원인 분석</a:t>
            </a:r>
          </a:p>
        </p:txBody>
      </p:sp>
      <p:sp>
        <p:nvSpPr>
          <p:cNvPr id="3" name="슬라이드 번호 개체 틀 2">
            <a:extLst>
              <a:ext uri="{FF2B5EF4-FFF2-40B4-BE49-F238E27FC236}">
                <a16:creationId xmlns:a16="http://schemas.microsoft.com/office/drawing/2014/main" id="{78AD702C-2D22-4A11-9254-B47FEF7F4B62}"/>
              </a:ext>
            </a:extLst>
          </p:cNvPr>
          <p:cNvSpPr>
            <a:spLocks noGrp="1"/>
          </p:cNvSpPr>
          <p:nvPr>
            <p:ph type="sldNum" sz="quarter" idx="12"/>
          </p:nvPr>
        </p:nvSpPr>
        <p:spPr>
          <a:xfrm>
            <a:off x="9229381" y="6366097"/>
            <a:ext cx="2743200" cy="365125"/>
          </a:xfrm>
        </p:spPr>
        <p:txBody>
          <a:bodyPr/>
          <a:lstStyle/>
          <a:p>
            <a:fld id="{C842FD61-56B5-4934-9505-8134CC6E5DF4}" type="slidenum">
              <a:rPr lang="ko-KR" altLang="en-US" smtClean="0"/>
              <a:t>70</a:t>
            </a:fld>
            <a:endParaRPr lang="ko-KR" altLang="en-US"/>
          </a:p>
        </p:txBody>
      </p:sp>
      <p:sp>
        <p:nvSpPr>
          <p:cNvPr id="14" name="TextBox 13">
            <a:extLst>
              <a:ext uri="{FF2B5EF4-FFF2-40B4-BE49-F238E27FC236}">
                <a16:creationId xmlns:a16="http://schemas.microsoft.com/office/drawing/2014/main" id="{82C0A559-E786-49CA-A8BB-B26808E72A4D}"/>
              </a:ext>
            </a:extLst>
          </p:cNvPr>
          <p:cNvSpPr txBox="1"/>
          <p:nvPr/>
        </p:nvSpPr>
        <p:spPr>
          <a:xfrm>
            <a:off x="1043871" y="1473138"/>
            <a:ext cx="4671129" cy="338554"/>
          </a:xfrm>
          <a:prstGeom prst="rect">
            <a:avLst/>
          </a:prstGeom>
          <a:noFill/>
          <a:ln w="38100">
            <a:solidFill>
              <a:schemeClr val="bg1">
                <a:lumMod val="50000"/>
              </a:schemeClr>
            </a:solidFill>
          </a:ln>
        </p:spPr>
        <p:txBody>
          <a:bodyPr wrap="square" rtlCol="0">
            <a:spAutoFit/>
          </a:bodyPr>
          <a:lstStyle/>
          <a:p>
            <a:pPr algn="ctr"/>
            <a:r>
              <a:rPr lang="en-US" altLang="ko-KR" sz="1600" b="1"/>
              <a:t>(1-2), (2-2) Sidewall:  Y-pol</a:t>
            </a:r>
            <a:r>
              <a:rPr lang="ko-KR" altLang="en-US" sz="1600" b="1"/>
              <a:t>만 유독 높은 이유</a:t>
            </a:r>
            <a:r>
              <a:rPr lang="en-US" altLang="ko-KR" sz="1600" b="1"/>
              <a:t>?</a:t>
            </a:r>
          </a:p>
        </p:txBody>
      </p:sp>
      <p:grpSp>
        <p:nvGrpSpPr>
          <p:cNvPr id="16" name="그룹 15">
            <a:extLst>
              <a:ext uri="{FF2B5EF4-FFF2-40B4-BE49-F238E27FC236}">
                <a16:creationId xmlns:a16="http://schemas.microsoft.com/office/drawing/2014/main" id="{95279BE3-D1DB-4366-B77F-C2C635FCAC51}"/>
              </a:ext>
            </a:extLst>
          </p:cNvPr>
          <p:cNvGrpSpPr>
            <a:grpSpLocks noChangeAspect="1"/>
          </p:cNvGrpSpPr>
          <p:nvPr/>
        </p:nvGrpSpPr>
        <p:grpSpPr>
          <a:xfrm>
            <a:off x="1043871" y="1997789"/>
            <a:ext cx="4916672" cy="3048520"/>
            <a:chOff x="2820484" y="1270451"/>
            <a:chExt cx="6551032" cy="4061885"/>
          </a:xfrm>
        </p:grpSpPr>
        <p:grpSp>
          <p:nvGrpSpPr>
            <p:cNvPr id="17" name="그룹 16">
              <a:extLst>
                <a:ext uri="{FF2B5EF4-FFF2-40B4-BE49-F238E27FC236}">
                  <a16:creationId xmlns:a16="http://schemas.microsoft.com/office/drawing/2014/main" id="{A70A0608-400E-4093-88B5-4D9FA2D66D6C}"/>
                </a:ext>
              </a:extLst>
            </p:cNvPr>
            <p:cNvGrpSpPr>
              <a:grpSpLocks noChangeAspect="1"/>
            </p:cNvGrpSpPr>
            <p:nvPr/>
          </p:nvGrpSpPr>
          <p:grpSpPr>
            <a:xfrm>
              <a:off x="2820484" y="1270451"/>
              <a:ext cx="6551032" cy="4061885"/>
              <a:chOff x="1190524" y="90303"/>
              <a:chExt cx="10163910" cy="6302006"/>
            </a:xfrm>
          </p:grpSpPr>
          <p:pic>
            <p:nvPicPr>
              <p:cNvPr id="21" name="그림 20">
                <a:extLst>
                  <a:ext uri="{FF2B5EF4-FFF2-40B4-BE49-F238E27FC236}">
                    <a16:creationId xmlns:a16="http://schemas.microsoft.com/office/drawing/2014/main" id="{37B9217B-8473-4795-BA43-3D618F9CC03A}"/>
                  </a:ext>
                </a:extLst>
              </p:cNvPr>
              <p:cNvPicPr>
                <a:picLocks noChangeAspect="1"/>
              </p:cNvPicPr>
              <p:nvPr/>
            </p:nvPicPr>
            <p:blipFill>
              <a:blip r:embed="rId3"/>
              <a:stretch>
                <a:fillRect/>
              </a:stretch>
            </p:blipFill>
            <p:spPr>
              <a:xfrm>
                <a:off x="1190524" y="90303"/>
                <a:ext cx="4305300" cy="3289300"/>
              </a:xfrm>
              <a:prstGeom prst="rect">
                <a:avLst/>
              </a:prstGeom>
            </p:spPr>
          </p:pic>
          <p:pic>
            <p:nvPicPr>
              <p:cNvPr id="22" name="그림 21">
                <a:extLst>
                  <a:ext uri="{FF2B5EF4-FFF2-40B4-BE49-F238E27FC236}">
                    <a16:creationId xmlns:a16="http://schemas.microsoft.com/office/drawing/2014/main" id="{6CA295DE-51BB-4F01-8383-5499BDBE8D75}"/>
                  </a:ext>
                </a:extLst>
              </p:cNvPr>
              <p:cNvPicPr>
                <a:picLocks noChangeAspect="1"/>
              </p:cNvPicPr>
              <p:nvPr/>
            </p:nvPicPr>
            <p:blipFill>
              <a:blip r:embed="rId4"/>
              <a:stretch>
                <a:fillRect/>
              </a:stretch>
            </p:blipFill>
            <p:spPr>
              <a:xfrm>
                <a:off x="4119829" y="90303"/>
                <a:ext cx="4305300" cy="3289300"/>
              </a:xfrm>
              <a:prstGeom prst="rect">
                <a:avLst/>
              </a:prstGeom>
            </p:spPr>
          </p:pic>
          <p:pic>
            <p:nvPicPr>
              <p:cNvPr id="24" name="그림 23">
                <a:extLst>
                  <a:ext uri="{FF2B5EF4-FFF2-40B4-BE49-F238E27FC236}">
                    <a16:creationId xmlns:a16="http://schemas.microsoft.com/office/drawing/2014/main" id="{C993FFA4-9A33-4B8A-A904-DA738378C6CA}"/>
                  </a:ext>
                </a:extLst>
              </p:cNvPr>
              <p:cNvPicPr>
                <a:picLocks noChangeAspect="1"/>
              </p:cNvPicPr>
              <p:nvPr/>
            </p:nvPicPr>
            <p:blipFill>
              <a:blip r:embed="rId5"/>
              <a:stretch>
                <a:fillRect/>
              </a:stretch>
            </p:blipFill>
            <p:spPr>
              <a:xfrm>
                <a:off x="7049134" y="90303"/>
                <a:ext cx="4305300" cy="3289300"/>
              </a:xfrm>
              <a:prstGeom prst="rect">
                <a:avLst/>
              </a:prstGeom>
            </p:spPr>
          </p:pic>
          <p:pic>
            <p:nvPicPr>
              <p:cNvPr id="25" name="그림 24">
                <a:extLst>
                  <a:ext uri="{FF2B5EF4-FFF2-40B4-BE49-F238E27FC236}">
                    <a16:creationId xmlns:a16="http://schemas.microsoft.com/office/drawing/2014/main" id="{18C317D8-1501-4356-9165-78F6430FE79B}"/>
                  </a:ext>
                </a:extLst>
              </p:cNvPr>
              <p:cNvPicPr>
                <a:picLocks noChangeAspect="1"/>
              </p:cNvPicPr>
              <p:nvPr/>
            </p:nvPicPr>
            <p:blipFill>
              <a:blip r:embed="rId6"/>
              <a:stretch>
                <a:fillRect/>
              </a:stretch>
            </p:blipFill>
            <p:spPr>
              <a:xfrm>
                <a:off x="4119829" y="3103009"/>
                <a:ext cx="4305300" cy="3289300"/>
              </a:xfrm>
              <a:prstGeom prst="rect">
                <a:avLst/>
              </a:prstGeom>
            </p:spPr>
          </p:pic>
          <p:pic>
            <p:nvPicPr>
              <p:cNvPr id="26" name="그림 25">
                <a:extLst>
                  <a:ext uri="{FF2B5EF4-FFF2-40B4-BE49-F238E27FC236}">
                    <a16:creationId xmlns:a16="http://schemas.microsoft.com/office/drawing/2014/main" id="{F2A95328-D3B7-4878-8752-258F9E9F92C1}"/>
                  </a:ext>
                </a:extLst>
              </p:cNvPr>
              <p:cNvPicPr>
                <a:picLocks noChangeAspect="1"/>
              </p:cNvPicPr>
              <p:nvPr/>
            </p:nvPicPr>
            <p:blipFill>
              <a:blip r:embed="rId7"/>
              <a:stretch>
                <a:fillRect/>
              </a:stretch>
            </p:blipFill>
            <p:spPr>
              <a:xfrm>
                <a:off x="1190524" y="3103009"/>
                <a:ext cx="4305300" cy="3289300"/>
              </a:xfrm>
              <a:prstGeom prst="rect">
                <a:avLst/>
              </a:prstGeom>
            </p:spPr>
          </p:pic>
          <p:pic>
            <p:nvPicPr>
              <p:cNvPr id="29" name="그림 28">
                <a:extLst>
                  <a:ext uri="{FF2B5EF4-FFF2-40B4-BE49-F238E27FC236}">
                    <a16:creationId xmlns:a16="http://schemas.microsoft.com/office/drawing/2014/main" id="{93412518-D617-438C-96A8-7E4306A2E3B5}"/>
                  </a:ext>
                </a:extLst>
              </p:cNvPr>
              <p:cNvPicPr>
                <a:picLocks noChangeAspect="1"/>
              </p:cNvPicPr>
              <p:nvPr/>
            </p:nvPicPr>
            <p:blipFill>
              <a:blip r:embed="rId8"/>
              <a:stretch>
                <a:fillRect/>
              </a:stretch>
            </p:blipFill>
            <p:spPr>
              <a:xfrm>
                <a:off x="7049134" y="3103009"/>
                <a:ext cx="4305300" cy="3289300"/>
              </a:xfrm>
              <a:prstGeom prst="rect">
                <a:avLst/>
              </a:prstGeom>
            </p:spPr>
          </p:pic>
          <p:pic>
            <p:nvPicPr>
              <p:cNvPr id="30" name="그림 29">
                <a:extLst>
                  <a:ext uri="{FF2B5EF4-FFF2-40B4-BE49-F238E27FC236}">
                    <a16:creationId xmlns:a16="http://schemas.microsoft.com/office/drawing/2014/main" id="{9F5AC121-D525-4BBC-B58F-DAF74C7200E2}"/>
                  </a:ext>
                </a:extLst>
              </p:cNvPr>
              <p:cNvPicPr>
                <a:picLocks noChangeAspect="1"/>
              </p:cNvPicPr>
              <p:nvPr/>
            </p:nvPicPr>
            <p:blipFill>
              <a:blip r:embed="rId9"/>
              <a:stretch>
                <a:fillRect/>
              </a:stretch>
            </p:blipFill>
            <p:spPr>
              <a:xfrm>
                <a:off x="4949566" y="1746691"/>
                <a:ext cx="649734" cy="1052529"/>
              </a:xfrm>
              <a:prstGeom prst="rect">
                <a:avLst/>
              </a:prstGeom>
            </p:spPr>
          </p:pic>
          <p:pic>
            <p:nvPicPr>
              <p:cNvPr id="33" name="그림 32">
                <a:extLst>
                  <a:ext uri="{FF2B5EF4-FFF2-40B4-BE49-F238E27FC236}">
                    <a16:creationId xmlns:a16="http://schemas.microsoft.com/office/drawing/2014/main" id="{7A79B1A1-B01E-45DA-89AF-3D30A1C68E2A}"/>
                  </a:ext>
                </a:extLst>
              </p:cNvPr>
              <p:cNvPicPr>
                <a:picLocks noChangeAspect="1"/>
              </p:cNvPicPr>
              <p:nvPr/>
            </p:nvPicPr>
            <p:blipFill>
              <a:blip r:embed="rId10"/>
              <a:stretch>
                <a:fillRect/>
              </a:stretch>
            </p:blipFill>
            <p:spPr>
              <a:xfrm>
                <a:off x="4933426" y="4720398"/>
                <a:ext cx="665874" cy="1091528"/>
              </a:xfrm>
              <a:prstGeom prst="rect">
                <a:avLst/>
              </a:prstGeom>
            </p:spPr>
          </p:pic>
        </p:grpSp>
        <p:sp>
          <p:nvSpPr>
            <p:cNvPr id="19" name="직사각형 18">
              <a:extLst>
                <a:ext uri="{FF2B5EF4-FFF2-40B4-BE49-F238E27FC236}">
                  <a16:creationId xmlns:a16="http://schemas.microsoft.com/office/drawing/2014/main" id="{F6B78C4F-8CAD-414D-9F3E-0AC776A4918F}"/>
                </a:ext>
              </a:extLst>
            </p:cNvPr>
            <p:cNvSpPr/>
            <p:nvPr/>
          </p:nvSpPr>
          <p:spPr>
            <a:xfrm>
              <a:off x="5200173" y="1519633"/>
              <a:ext cx="1883833" cy="14968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750DF828-A1C4-4770-A8C9-9B1C0B9D3270}"/>
                </a:ext>
              </a:extLst>
            </p:cNvPr>
            <p:cNvSpPr/>
            <p:nvPr/>
          </p:nvSpPr>
          <p:spPr>
            <a:xfrm>
              <a:off x="5200173" y="3460545"/>
              <a:ext cx="1883833" cy="14968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직사각형 3">
            <a:extLst>
              <a:ext uri="{FF2B5EF4-FFF2-40B4-BE49-F238E27FC236}">
                <a16:creationId xmlns:a16="http://schemas.microsoft.com/office/drawing/2014/main" id="{DF5F47E4-F2D6-4D1A-A33D-2E11CCE37179}"/>
              </a:ext>
            </a:extLst>
          </p:cNvPr>
          <p:cNvSpPr/>
          <p:nvPr/>
        </p:nvSpPr>
        <p:spPr>
          <a:xfrm>
            <a:off x="7031141" y="1554749"/>
            <a:ext cx="3422708" cy="1661020"/>
          </a:xfrm>
          <a:prstGeom prst="rect">
            <a:avLst/>
          </a:prstGeom>
          <a:solidFill>
            <a:schemeClr val="accent4">
              <a:lumMod val="40000"/>
              <a:lumOff val="60000"/>
            </a:schemeClr>
          </a:solidFill>
          <a:ln>
            <a:noFill/>
          </a:ln>
          <a:effectLst/>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이등변 삼각형 4">
            <a:extLst>
              <a:ext uri="{FF2B5EF4-FFF2-40B4-BE49-F238E27FC236}">
                <a16:creationId xmlns:a16="http://schemas.microsoft.com/office/drawing/2014/main" id="{AB4C0065-1207-449D-AA77-D68F3466E79E}"/>
              </a:ext>
            </a:extLst>
          </p:cNvPr>
          <p:cNvSpPr/>
          <p:nvPr/>
        </p:nvSpPr>
        <p:spPr>
          <a:xfrm rot="12599753">
            <a:off x="6445998" y="2978504"/>
            <a:ext cx="1387792" cy="1609208"/>
          </a:xfrm>
          <a:prstGeom prst="triangle">
            <a:avLst/>
          </a:prstGeom>
          <a:solidFill>
            <a:schemeClr val="accent4">
              <a:lumMod val="40000"/>
              <a:lumOff val="60000"/>
            </a:schemeClr>
          </a:solidFill>
          <a:ln>
            <a:noFill/>
          </a:ln>
          <a:scene3d>
            <a:camera prst="obliqueBottom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1A7168AF-68E4-410A-842D-133ED4DCF9BD}"/>
              </a:ext>
            </a:extLst>
          </p:cNvPr>
          <p:cNvCxnSpPr>
            <a:cxnSpLocks/>
          </p:cNvCxnSpPr>
          <p:nvPr/>
        </p:nvCxnSpPr>
        <p:spPr>
          <a:xfrm flipH="1">
            <a:off x="8431510" y="2201483"/>
            <a:ext cx="486734" cy="393655"/>
          </a:xfrm>
          <a:prstGeom prst="straightConnector1">
            <a:avLst/>
          </a:prstGeom>
          <a:ln w="38100">
            <a:solidFill>
              <a:schemeClr val="accent2">
                <a:lumMod val="75000"/>
              </a:schemeClr>
            </a:solidFill>
            <a:headEnd type="triangle"/>
            <a:tailEnd type="triangle"/>
          </a:ln>
          <a:effectLst>
            <a:outerShdw blurRad="50800" dist="50800" dir="5400000" algn="ctr" rotWithShape="0">
              <a:schemeClr val="bg1"/>
            </a:outerShdw>
          </a:effectLst>
        </p:spPr>
        <p:style>
          <a:lnRef idx="1">
            <a:schemeClr val="accent1"/>
          </a:lnRef>
          <a:fillRef idx="0">
            <a:schemeClr val="accent1"/>
          </a:fillRef>
          <a:effectRef idx="0">
            <a:schemeClr val="accent1"/>
          </a:effectRef>
          <a:fontRef idx="minor">
            <a:schemeClr val="tx1"/>
          </a:fontRef>
        </p:style>
      </p:cxnSp>
      <p:sp>
        <p:nvSpPr>
          <p:cNvPr id="10" name="타원 9">
            <a:extLst>
              <a:ext uri="{FF2B5EF4-FFF2-40B4-BE49-F238E27FC236}">
                <a16:creationId xmlns:a16="http://schemas.microsoft.com/office/drawing/2014/main" id="{637D5045-06CD-4651-8FF3-38736A02E2EE}"/>
              </a:ext>
            </a:extLst>
          </p:cNvPr>
          <p:cNvSpPr/>
          <p:nvPr/>
        </p:nvSpPr>
        <p:spPr>
          <a:xfrm>
            <a:off x="8120374" y="1855179"/>
            <a:ext cx="1109007" cy="1027604"/>
          </a:xfrm>
          <a:prstGeom prst="ellipse">
            <a:avLst/>
          </a:prstGeom>
          <a:noFill/>
          <a:ln w="38100">
            <a:solidFill>
              <a:schemeClr val="accent2">
                <a:lumMod val="60000"/>
                <a:lumOff val="40000"/>
              </a:schemeClr>
            </a:solidFill>
          </a:ln>
          <a:scene3d>
            <a:camera prst="perspectiveContrasting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타원 26">
            <a:extLst>
              <a:ext uri="{FF2B5EF4-FFF2-40B4-BE49-F238E27FC236}">
                <a16:creationId xmlns:a16="http://schemas.microsoft.com/office/drawing/2014/main" id="{5ED8DF41-DDAB-4A22-BC8B-48695F6E4F38}"/>
              </a:ext>
            </a:extLst>
          </p:cNvPr>
          <p:cNvSpPr/>
          <p:nvPr/>
        </p:nvSpPr>
        <p:spPr>
          <a:xfrm>
            <a:off x="7877005" y="1711737"/>
            <a:ext cx="1595744" cy="1314487"/>
          </a:xfrm>
          <a:prstGeom prst="ellipse">
            <a:avLst/>
          </a:prstGeom>
          <a:noFill/>
          <a:ln w="38100">
            <a:solidFill>
              <a:schemeClr val="accent2">
                <a:lumMod val="60000"/>
                <a:lumOff val="40000"/>
              </a:schemeClr>
            </a:solidFill>
          </a:ln>
          <a:effectLst>
            <a:outerShdw blurRad="76200" dir="18900000" sy="23000" kx="-1200000" algn="bl" rotWithShape="0">
              <a:prstClr val="black">
                <a:alpha val="20000"/>
              </a:prstClr>
            </a:outerShdw>
          </a:effectLst>
          <a:scene3d>
            <a:camera prst="perspectiveContrasting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타원 27">
            <a:extLst>
              <a:ext uri="{FF2B5EF4-FFF2-40B4-BE49-F238E27FC236}">
                <a16:creationId xmlns:a16="http://schemas.microsoft.com/office/drawing/2014/main" id="{B36107A7-E985-4378-8D05-625F6C33C160}"/>
              </a:ext>
            </a:extLst>
          </p:cNvPr>
          <p:cNvSpPr/>
          <p:nvPr/>
        </p:nvSpPr>
        <p:spPr>
          <a:xfrm>
            <a:off x="7700719" y="1522831"/>
            <a:ext cx="1972954" cy="1661020"/>
          </a:xfrm>
          <a:prstGeom prst="ellipse">
            <a:avLst/>
          </a:prstGeom>
          <a:noFill/>
          <a:ln w="38100">
            <a:solidFill>
              <a:schemeClr val="accent2">
                <a:lumMod val="60000"/>
                <a:lumOff val="40000"/>
              </a:schemeClr>
            </a:solidFill>
          </a:ln>
          <a:effectLst>
            <a:outerShdw blurRad="76200" dir="18900000" sy="23000" kx="-1200000" algn="bl" rotWithShape="0">
              <a:prstClr val="black">
                <a:alpha val="20000"/>
              </a:prstClr>
            </a:outerShdw>
          </a:effectLst>
          <a:scene3d>
            <a:camera prst="perspectiveContrasting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a:extLst>
              <a:ext uri="{FF2B5EF4-FFF2-40B4-BE49-F238E27FC236}">
                <a16:creationId xmlns:a16="http://schemas.microsoft.com/office/drawing/2014/main" id="{BDE607DF-9EC6-4781-AED9-DAD495E3ADDC}"/>
              </a:ext>
            </a:extLst>
          </p:cNvPr>
          <p:cNvSpPr/>
          <p:nvPr/>
        </p:nvSpPr>
        <p:spPr>
          <a:xfrm>
            <a:off x="7877005" y="3631645"/>
            <a:ext cx="3422708" cy="1661020"/>
          </a:xfrm>
          <a:prstGeom prst="rect">
            <a:avLst/>
          </a:prstGeom>
          <a:solidFill>
            <a:schemeClr val="accent4">
              <a:lumMod val="40000"/>
              <a:lumOff val="60000"/>
            </a:schemeClr>
          </a:solidFill>
          <a:ln>
            <a:noFill/>
          </a:ln>
          <a:effectLst/>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타원 30">
            <a:extLst>
              <a:ext uri="{FF2B5EF4-FFF2-40B4-BE49-F238E27FC236}">
                <a16:creationId xmlns:a16="http://schemas.microsoft.com/office/drawing/2014/main" id="{395E0FA5-D119-437C-A49E-AF9E9DD31ED2}"/>
              </a:ext>
            </a:extLst>
          </p:cNvPr>
          <p:cNvSpPr/>
          <p:nvPr/>
        </p:nvSpPr>
        <p:spPr>
          <a:xfrm rot="10800000">
            <a:off x="9045159" y="4092389"/>
            <a:ext cx="838264" cy="797750"/>
          </a:xfrm>
          <a:prstGeom prst="ellipse">
            <a:avLst/>
          </a:prstGeom>
          <a:noFill/>
          <a:ln w="38100">
            <a:solidFill>
              <a:schemeClr val="accent1">
                <a:lumMod val="40000"/>
                <a:lumOff val="60000"/>
              </a:schemeClr>
            </a:solidFill>
          </a:ln>
          <a:effectLst>
            <a:outerShdw blurRad="76200" dir="13500000" sy="23000" kx="1200000" algn="br" rotWithShape="0">
              <a:prstClr val="black">
                <a:alpha val="20000"/>
              </a:prstClr>
            </a:outerShdw>
          </a:effectLst>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이등변 삼각형 34">
            <a:extLst>
              <a:ext uri="{FF2B5EF4-FFF2-40B4-BE49-F238E27FC236}">
                <a16:creationId xmlns:a16="http://schemas.microsoft.com/office/drawing/2014/main" id="{A9D3CCE3-4606-4F7C-9562-28C6325E562D}"/>
              </a:ext>
            </a:extLst>
          </p:cNvPr>
          <p:cNvSpPr/>
          <p:nvPr/>
        </p:nvSpPr>
        <p:spPr>
          <a:xfrm rot="12599753">
            <a:off x="7291862" y="5055400"/>
            <a:ext cx="1387792" cy="1609208"/>
          </a:xfrm>
          <a:prstGeom prst="triangle">
            <a:avLst/>
          </a:prstGeom>
          <a:solidFill>
            <a:schemeClr val="accent4">
              <a:lumMod val="40000"/>
              <a:lumOff val="60000"/>
            </a:schemeClr>
          </a:solidFill>
          <a:ln>
            <a:noFill/>
          </a:ln>
          <a:scene3d>
            <a:camera prst="obliqueBottom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6" name="직선 화살표 연결선 35">
            <a:extLst>
              <a:ext uri="{FF2B5EF4-FFF2-40B4-BE49-F238E27FC236}">
                <a16:creationId xmlns:a16="http://schemas.microsoft.com/office/drawing/2014/main" id="{1202AC9D-474E-4684-9642-3767A7E81732}"/>
              </a:ext>
            </a:extLst>
          </p:cNvPr>
          <p:cNvCxnSpPr/>
          <p:nvPr/>
        </p:nvCxnSpPr>
        <p:spPr>
          <a:xfrm>
            <a:off x="9186078" y="4248784"/>
            <a:ext cx="588818" cy="396000"/>
          </a:xfrm>
          <a:prstGeom prst="straightConnector1">
            <a:avLst/>
          </a:prstGeom>
          <a:ln w="38100">
            <a:solidFill>
              <a:schemeClr val="accent1">
                <a:alpha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5B40A62-2591-41E3-BDAE-C8EE69E2D8CB}"/>
              </a:ext>
            </a:extLst>
          </p:cNvPr>
          <p:cNvSpPr/>
          <p:nvPr/>
        </p:nvSpPr>
        <p:spPr>
          <a:xfrm>
            <a:off x="8292484" y="2008358"/>
            <a:ext cx="764785" cy="753801"/>
          </a:xfrm>
          <a:prstGeom prst="ellipse">
            <a:avLst/>
          </a:prstGeom>
          <a:noFill/>
          <a:ln w="38100">
            <a:solidFill>
              <a:schemeClr val="accent2">
                <a:lumMod val="60000"/>
                <a:lumOff val="40000"/>
              </a:schemeClr>
            </a:solidFill>
          </a:ln>
          <a:scene3d>
            <a:camera prst="perspectiveContrasting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타원 38">
            <a:extLst>
              <a:ext uri="{FF2B5EF4-FFF2-40B4-BE49-F238E27FC236}">
                <a16:creationId xmlns:a16="http://schemas.microsoft.com/office/drawing/2014/main" id="{F35D0C5F-F546-4490-B1D9-F89A0A521C68}"/>
              </a:ext>
            </a:extLst>
          </p:cNvPr>
          <p:cNvSpPr/>
          <p:nvPr/>
        </p:nvSpPr>
        <p:spPr>
          <a:xfrm rot="10800000">
            <a:off x="8867605" y="3930399"/>
            <a:ext cx="1152501" cy="1121729"/>
          </a:xfrm>
          <a:prstGeom prst="ellipse">
            <a:avLst/>
          </a:prstGeom>
          <a:noFill/>
          <a:ln w="38100">
            <a:solidFill>
              <a:schemeClr val="accent1">
                <a:lumMod val="40000"/>
                <a:lumOff val="60000"/>
              </a:schemeClr>
            </a:solidFill>
          </a:ln>
          <a:effectLst>
            <a:outerShdw blurRad="76200" dir="13500000" sy="23000" kx="1200000" algn="br" rotWithShape="0">
              <a:prstClr val="black">
                <a:alpha val="20000"/>
              </a:prstClr>
            </a:outerShdw>
          </a:effectLst>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타원 39">
            <a:extLst>
              <a:ext uri="{FF2B5EF4-FFF2-40B4-BE49-F238E27FC236}">
                <a16:creationId xmlns:a16="http://schemas.microsoft.com/office/drawing/2014/main" id="{42611B48-E89D-4A7B-90EC-4331D0CFE67A}"/>
              </a:ext>
            </a:extLst>
          </p:cNvPr>
          <p:cNvSpPr/>
          <p:nvPr/>
        </p:nvSpPr>
        <p:spPr>
          <a:xfrm rot="10800000">
            <a:off x="8692373" y="3804492"/>
            <a:ext cx="1502964" cy="1373544"/>
          </a:xfrm>
          <a:prstGeom prst="ellipse">
            <a:avLst/>
          </a:prstGeom>
          <a:noFill/>
          <a:ln w="38100">
            <a:solidFill>
              <a:schemeClr val="accent1">
                <a:lumMod val="40000"/>
                <a:lumOff val="60000"/>
              </a:schemeClr>
            </a:solidFill>
          </a:ln>
          <a:effectLst>
            <a:outerShdw blurRad="76200" dir="13500000" sy="23000" kx="1200000" algn="br" rotWithShape="0">
              <a:prstClr val="black">
                <a:alpha val="20000"/>
              </a:prstClr>
            </a:outerShdw>
          </a:effectLst>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타원 40">
            <a:extLst>
              <a:ext uri="{FF2B5EF4-FFF2-40B4-BE49-F238E27FC236}">
                <a16:creationId xmlns:a16="http://schemas.microsoft.com/office/drawing/2014/main" id="{5FEA2F27-0E78-4C7B-AC65-E855AE9F2D0F}"/>
              </a:ext>
            </a:extLst>
          </p:cNvPr>
          <p:cNvSpPr/>
          <p:nvPr/>
        </p:nvSpPr>
        <p:spPr>
          <a:xfrm rot="10800000">
            <a:off x="8546015" y="3660754"/>
            <a:ext cx="1795679" cy="1661020"/>
          </a:xfrm>
          <a:prstGeom prst="ellipse">
            <a:avLst/>
          </a:prstGeom>
          <a:noFill/>
          <a:ln w="38100">
            <a:solidFill>
              <a:schemeClr val="accent1">
                <a:lumMod val="40000"/>
                <a:lumOff val="60000"/>
              </a:schemeClr>
            </a:solidFill>
          </a:ln>
          <a:effectLst>
            <a:outerShdw blurRad="76200" dir="13500000" sy="23000" kx="1200000" algn="br" rotWithShape="0">
              <a:prstClr val="black">
                <a:alpha val="20000"/>
              </a:prstClr>
            </a:outerShdw>
          </a:effectLst>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C261745B-4303-4C2E-ACF0-DE5606BAC628}"/>
              </a:ext>
            </a:extLst>
          </p:cNvPr>
          <p:cNvSpPr txBox="1"/>
          <p:nvPr/>
        </p:nvSpPr>
        <p:spPr>
          <a:xfrm>
            <a:off x="1040607" y="5432063"/>
            <a:ext cx="5184701" cy="87363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ko-KR" altLang="en-US"/>
              <a:t>분석한 </a:t>
            </a:r>
            <a:r>
              <a:rPr lang="en-US" altLang="ko-KR"/>
              <a:t>sidewall</a:t>
            </a:r>
            <a:r>
              <a:rPr lang="ko-KR" altLang="en-US"/>
              <a:t>이 </a:t>
            </a:r>
            <a:r>
              <a:rPr lang="en-US" altLang="ko-KR"/>
              <a:t>XZ </a:t>
            </a:r>
            <a:r>
              <a:rPr lang="ko-KR" altLang="en-US"/>
              <a:t>평면이므로 나오는 전자기파는 직교 방향으로 전파</a:t>
            </a:r>
            <a:endParaRPr lang="en-US" altLang="ko-KR"/>
          </a:p>
        </p:txBody>
      </p:sp>
      <p:sp>
        <p:nvSpPr>
          <p:cNvPr id="43" name="TextBox 42">
            <a:extLst>
              <a:ext uri="{FF2B5EF4-FFF2-40B4-BE49-F238E27FC236}">
                <a16:creationId xmlns:a16="http://schemas.microsoft.com/office/drawing/2014/main" id="{946C93F2-74E8-4C9F-AF45-22856C722A4B}"/>
              </a:ext>
            </a:extLst>
          </p:cNvPr>
          <p:cNvSpPr txBox="1"/>
          <p:nvPr/>
        </p:nvSpPr>
        <p:spPr>
          <a:xfrm>
            <a:off x="9774896" y="2676406"/>
            <a:ext cx="2059985" cy="338554"/>
          </a:xfrm>
          <a:prstGeom prst="rect">
            <a:avLst/>
          </a:prstGeom>
          <a:noFill/>
        </p:spPr>
        <p:txBody>
          <a:bodyPr wrap="square" rtlCol="0">
            <a:spAutoFit/>
          </a:bodyPr>
          <a:lstStyle/>
          <a:p>
            <a:pPr marL="285750" indent="-285750">
              <a:buFont typeface="Arial" panose="020B0604020202020204" pitchFamily="34" charset="0"/>
              <a:buChar char="•"/>
            </a:pPr>
            <a:r>
              <a:rPr lang="en-US" altLang="ko-KR" sz="1600"/>
              <a:t>Z-dipole</a:t>
            </a:r>
          </a:p>
        </p:txBody>
      </p:sp>
      <p:sp>
        <p:nvSpPr>
          <p:cNvPr id="44" name="TextBox 43">
            <a:extLst>
              <a:ext uri="{FF2B5EF4-FFF2-40B4-BE49-F238E27FC236}">
                <a16:creationId xmlns:a16="http://schemas.microsoft.com/office/drawing/2014/main" id="{B5EBE9CD-4E1E-4BC1-B7FB-3A9696E7A97D}"/>
              </a:ext>
            </a:extLst>
          </p:cNvPr>
          <p:cNvSpPr txBox="1"/>
          <p:nvPr/>
        </p:nvSpPr>
        <p:spPr>
          <a:xfrm>
            <a:off x="9825953" y="5609368"/>
            <a:ext cx="2059985" cy="338554"/>
          </a:xfrm>
          <a:prstGeom prst="rect">
            <a:avLst/>
          </a:prstGeom>
          <a:noFill/>
        </p:spPr>
        <p:txBody>
          <a:bodyPr wrap="square" rtlCol="0">
            <a:spAutoFit/>
          </a:bodyPr>
          <a:lstStyle/>
          <a:p>
            <a:pPr marL="285750" indent="-285750">
              <a:buFont typeface="Arial" panose="020B0604020202020204" pitchFamily="34" charset="0"/>
              <a:buChar char="•"/>
            </a:pPr>
            <a:r>
              <a:rPr lang="en-US" altLang="ko-KR" sz="1600"/>
              <a:t>X-dipole</a:t>
            </a:r>
          </a:p>
        </p:txBody>
      </p:sp>
    </p:spTree>
    <p:extLst>
      <p:ext uri="{BB962C8B-B14F-4D97-AF65-F5344CB8AC3E}">
        <p14:creationId xmlns:p14="http://schemas.microsoft.com/office/powerpoint/2010/main" val="17126966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5D06646-C7A8-4225-B778-8FE4F45A412A}"/>
              </a:ext>
            </a:extLst>
          </p:cNvPr>
          <p:cNvSpPr>
            <a:spLocks noGrp="1"/>
          </p:cNvSpPr>
          <p:nvPr>
            <p:ph type="title"/>
          </p:nvPr>
        </p:nvSpPr>
        <p:spPr/>
        <p:txBody>
          <a:bodyPr>
            <a:normAutofit/>
          </a:bodyPr>
          <a:lstStyle/>
          <a:p>
            <a:r>
              <a:rPr lang="ko-KR" altLang="en-US" sz="3600" b="1">
                <a:latin typeface="새굴림" panose="02030600000101010101" pitchFamily="18" charset="-127"/>
                <a:ea typeface="새굴림" panose="02030600000101010101" pitchFamily="18" charset="-127"/>
              </a:rPr>
              <a:t>결과 원인 분석</a:t>
            </a:r>
          </a:p>
        </p:txBody>
      </p:sp>
      <p:sp>
        <p:nvSpPr>
          <p:cNvPr id="3" name="슬라이드 번호 개체 틀 2">
            <a:extLst>
              <a:ext uri="{FF2B5EF4-FFF2-40B4-BE49-F238E27FC236}">
                <a16:creationId xmlns:a16="http://schemas.microsoft.com/office/drawing/2014/main" id="{78AD702C-2D22-4A11-9254-B47FEF7F4B62}"/>
              </a:ext>
            </a:extLst>
          </p:cNvPr>
          <p:cNvSpPr>
            <a:spLocks noGrp="1"/>
          </p:cNvSpPr>
          <p:nvPr>
            <p:ph type="sldNum" sz="quarter" idx="12"/>
          </p:nvPr>
        </p:nvSpPr>
        <p:spPr>
          <a:xfrm>
            <a:off x="9229381" y="6366097"/>
            <a:ext cx="2743200" cy="365125"/>
          </a:xfrm>
        </p:spPr>
        <p:txBody>
          <a:bodyPr/>
          <a:lstStyle/>
          <a:p>
            <a:fld id="{C842FD61-56B5-4934-9505-8134CC6E5DF4}" type="slidenum">
              <a:rPr lang="ko-KR" altLang="en-US" smtClean="0"/>
              <a:t>71</a:t>
            </a:fld>
            <a:endParaRPr lang="ko-KR" altLang="en-US"/>
          </a:p>
        </p:txBody>
      </p:sp>
      <p:sp>
        <p:nvSpPr>
          <p:cNvPr id="14" name="TextBox 13">
            <a:extLst>
              <a:ext uri="{FF2B5EF4-FFF2-40B4-BE49-F238E27FC236}">
                <a16:creationId xmlns:a16="http://schemas.microsoft.com/office/drawing/2014/main" id="{82C0A559-E786-49CA-A8BB-B26808E72A4D}"/>
              </a:ext>
            </a:extLst>
          </p:cNvPr>
          <p:cNvSpPr txBox="1"/>
          <p:nvPr/>
        </p:nvSpPr>
        <p:spPr>
          <a:xfrm>
            <a:off x="1043871" y="1473138"/>
            <a:ext cx="4671129" cy="338554"/>
          </a:xfrm>
          <a:prstGeom prst="rect">
            <a:avLst/>
          </a:prstGeom>
          <a:noFill/>
          <a:ln w="38100">
            <a:solidFill>
              <a:schemeClr val="bg1">
                <a:lumMod val="50000"/>
              </a:schemeClr>
            </a:solidFill>
          </a:ln>
        </p:spPr>
        <p:txBody>
          <a:bodyPr wrap="square" rtlCol="0">
            <a:spAutoFit/>
          </a:bodyPr>
          <a:lstStyle/>
          <a:p>
            <a:pPr algn="ctr"/>
            <a:r>
              <a:rPr lang="en-US" altLang="ko-KR" sz="1600" b="1"/>
              <a:t>(1-2), (2-2) Sidewall:  Y-pol</a:t>
            </a:r>
            <a:r>
              <a:rPr lang="ko-KR" altLang="en-US" sz="1600" b="1"/>
              <a:t>만 유독 높은 이유</a:t>
            </a:r>
            <a:r>
              <a:rPr lang="en-US" altLang="ko-KR" sz="1600" b="1"/>
              <a:t>?</a:t>
            </a:r>
          </a:p>
        </p:txBody>
      </p:sp>
      <p:grpSp>
        <p:nvGrpSpPr>
          <p:cNvPr id="16" name="그룹 15">
            <a:extLst>
              <a:ext uri="{FF2B5EF4-FFF2-40B4-BE49-F238E27FC236}">
                <a16:creationId xmlns:a16="http://schemas.microsoft.com/office/drawing/2014/main" id="{95279BE3-D1DB-4366-B77F-C2C635FCAC51}"/>
              </a:ext>
            </a:extLst>
          </p:cNvPr>
          <p:cNvGrpSpPr>
            <a:grpSpLocks noChangeAspect="1"/>
          </p:cNvGrpSpPr>
          <p:nvPr/>
        </p:nvGrpSpPr>
        <p:grpSpPr>
          <a:xfrm>
            <a:off x="1043871" y="1997789"/>
            <a:ext cx="4916672" cy="3048520"/>
            <a:chOff x="2820484" y="1270451"/>
            <a:chExt cx="6551032" cy="4061885"/>
          </a:xfrm>
        </p:grpSpPr>
        <p:grpSp>
          <p:nvGrpSpPr>
            <p:cNvPr id="17" name="그룹 16">
              <a:extLst>
                <a:ext uri="{FF2B5EF4-FFF2-40B4-BE49-F238E27FC236}">
                  <a16:creationId xmlns:a16="http://schemas.microsoft.com/office/drawing/2014/main" id="{A70A0608-400E-4093-88B5-4D9FA2D66D6C}"/>
                </a:ext>
              </a:extLst>
            </p:cNvPr>
            <p:cNvGrpSpPr>
              <a:grpSpLocks noChangeAspect="1"/>
            </p:cNvGrpSpPr>
            <p:nvPr/>
          </p:nvGrpSpPr>
          <p:grpSpPr>
            <a:xfrm>
              <a:off x="2820484" y="1270451"/>
              <a:ext cx="6551032" cy="4061885"/>
              <a:chOff x="1190524" y="90303"/>
              <a:chExt cx="10163910" cy="6302006"/>
            </a:xfrm>
          </p:grpSpPr>
          <p:pic>
            <p:nvPicPr>
              <p:cNvPr id="21" name="그림 20">
                <a:extLst>
                  <a:ext uri="{FF2B5EF4-FFF2-40B4-BE49-F238E27FC236}">
                    <a16:creationId xmlns:a16="http://schemas.microsoft.com/office/drawing/2014/main" id="{37B9217B-8473-4795-BA43-3D618F9CC03A}"/>
                  </a:ext>
                </a:extLst>
              </p:cNvPr>
              <p:cNvPicPr>
                <a:picLocks noChangeAspect="1"/>
              </p:cNvPicPr>
              <p:nvPr/>
            </p:nvPicPr>
            <p:blipFill>
              <a:blip r:embed="rId3"/>
              <a:stretch>
                <a:fillRect/>
              </a:stretch>
            </p:blipFill>
            <p:spPr>
              <a:xfrm>
                <a:off x="1190524" y="90303"/>
                <a:ext cx="4305300" cy="3289300"/>
              </a:xfrm>
              <a:prstGeom prst="rect">
                <a:avLst/>
              </a:prstGeom>
            </p:spPr>
          </p:pic>
          <p:pic>
            <p:nvPicPr>
              <p:cNvPr id="22" name="그림 21">
                <a:extLst>
                  <a:ext uri="{FF2B5EF4-FFF2-40B4-BE49-F238E27FC236}">
                    <a16:creationId xmlns:a16="http://schemas.microsoft.com/office/drawing/2014/main" id="{6CA295DE-51BB-4F01-8383-5499BDBE8D75}"/>
                  </a:ext>
                </a:extLst>
              </p:cNvPr>
              <p:cNvPicPr>
                <a:picLocks noChangeAspect="1"/>
              </p:cNvPicPr>
              <p:nvPr/>
            </p:nvPicPr>
            <p:blipFill>
              <a:blip r:embed="rId4"/>
              <a:stretch>
                <a:fillRect/>
              </a:stretch>
            </p:blipFill>
            <p:spPr>
              <a:xfrm>
                <a:off x="4119829" y="90303"/>
                <a:ext cx="4305300" cy="3289300"/>
              </a:xfrm>
              <a:prstGeom prst="rect">
                <a:avLst/>
              </a:prstGeom>
            </p:spPr>
          </p:pic>
          <p:pic>
            <p:nvPicPr>
              <p:cNvPr id="24" name="그림 23">
                <a:extLst>
                  <a:ext uri="{FF2B5EF4-FFF2-40B4-BE49-F238E27FC236}">
                    <a16:creationId xmlns:a16="http://schemas.microsoft.com/office/drawing/2014/main" id="{C993FFA4-9A33-4B8A-A904-DA738378C6CA}"/>
                  </a:ext>
                </a:extLst>
              </p:cNvPr>
              <p:cNvPicPr>
                <a:picLocks noChangeAspect="1"/>
              </p:cNvPicPr>
              <p:nvPr/>
            </p:nvPicPr>
            <p:blipFill>
              <a:blip r:embed="rId5"/>
              <a:stretch>
                <a:fillRect/>
              </a:stretch>
            </p:blipFill>
            <p:spPr>
              <a:xfrm>
                <a:off x="7049134" y="90303"/>
                <a:ext cx="4305300" cy="3289300"/>
              </a:xfrm>
              <a:prstGeom prst="rect">
                <a:avLst/>
              </a:prstGeom>
            </p:spPr>
          </p:pic>
          <p:pic>
            <p:nvPicPr>
              <p:cNvPr id="25" name="그림 24">
                <a:extLst>
                  <a:ext uri="{FF2B5EF4-FFF2-40B4-BE49-F238E27FC236}">
                    <a16:creationId xmlns:a16="http://schemas.microsoft.com/office/drawing/2014/main" id="{18C317D8-1501-4356-9165-78F6430FE79B}"/>
                  </a:ext>
                </a:extLst>
              </p:cNvPr>
              <p:cNvPicPr>
                <a:picLocks noChangeAspect="1"/>
              </p:cNvPicPr>
              <p:nvPr/>
            </p:nvPicPr>
            <p:blipFill>
              <a:blip r:embed="rId6"/>
              <a:stretch>
                <a:fillRect/>
              </a:stretch>
            </p:blipFill>
            <p:spPr>
              <a:xfrm>
                <a:off x="4119829" y="3103009"/>
                <a:ext cx="4305300" cy="3289300"/>
              </a:xfrm>
              <a:prstGeom prst="rect">
                <a:avLst/>
              </a:prstGeom>
            </p:spPr>
          </p:pic>
          <p:pic>
            <p:nvPicPr>
              <p:cNvPr id="26" name="그림 25">
                <a:extLst>
                  <a:ext uri="{FF2B5EF4-FFF2-40B4-BE49-F238E27FC236}">
                    <a16:creationId xmlns:a16="http://schemas.microsoft.com/office/drawing/2014/main" id="{F2A95328-D3B7-4878-8752-258F9E9F92C1}"/>
                  </a:ext>
                </a:extLst>
              </p:cNvPr>
              <p:cNvPicPr>
                <a:picLocks noChangeAspect="1"/>
              </p:cNvPicPr>
              <p:nvPr/>
            </p:nvPicPr>
            <p:blipFill>
              <a:blip r:embed="rId7"/>
              <a:stretch>
                <a:fillRect/>
              </a:stretch>
            </p:blipFill>
            <p:spPr>
              <a:xfrm>
                <a:off x="1190524" y="3103009"/>
                <a:ext cx="4305300" cy="3289300"/>
              </a:xfrm>
              <a:prstGeom prst="rect">
                <a:avLst/>
              </a:prstGeom>
            </p:spPr>
          </p:pic>
          <p:pic>
            <p:nvPicPr>
              <p:cNvPr id="29" name="그림 28">
                <a:extLst>
                  <a:ext uri="{FF2B5EF4-FFF2-40B4-BE49-F238E27FC236}">
                    <a16:creationId xmlns:a16="http://schemas.microsoft.com/office/drawing/2014/main" id="{93412518-D617-438C-96A8-7E4306A2E3B5}"/>
                  </a:ext>
                </a:extLst>
              </p:cNvPr>
              <p:cNvPicPr>
                <a:picLocks noChangeAspect="1"/>
              </p:cNvPicPr>
              <p:nvPr/>
            </p:nvPicPr>
            <p:blipFill>
              <a:blip r:embed="rId8"/>
              <a:stretch>
                <a:fillRect/>
              </a:stretch>
            </p:blipFill>
            <p:spPr>
              <a:xfrm>
                <a:off x="7049134" y="3103009"/>
                <a:ext cx="4305300" cy="3289300"/>
              </a:xfrm>
              <a:prstGeom prst="rect">
                <a:avLst/>
              </a:prstGeom>
            </p:spPr>
          </p:pic>
          <p:pic>
            <p:nvPicPr>
              <p:cNvPr id="30" name="그림 29">
                <a:extLst>
                  <a:ext uri="{FF2B5EF4-FFF2-40B4-BE49-F238E27FC236}">
                    <a16:creationId xmlns:a16="http://schemas.microsoft.com/office/drawing/2014/main" id="{9F5AC121-D525-4BBC-B58F-DAF74C7200E2}"/>
                  </a:ext>
                </a:extLst>
              </p:cNvPr>
              <p:cNvPicPr>
                <a:picLocks noChangeAspect="1"/>
              </p:cNvPicPr>
              <p:nvPr/>
            </p:nvPicPr>
            <p:blipFill>
              <a:blip r:embed="rId9"/>
              <a:stretch>
                <a:fillRect/>
              </a:stretch>
            </p:blipFill>
            <p:spPr>
              <a:xfrm>
                <a:off x="4949566" y="1746691"/>
                <a:ext cx="649734" cy="1052529"/>
              </a:xfrm>
              <a:prstGeom prst="rect">
                <a:avLst/>
              </a:prstGeom>
            </p:spPr>
          </p:pic>
          <p:pic>
            <p:nvPicPr>
              <p:cNvPr id="33" name="그림 32">
                <a:extLst>
                  <a:ext uri="{FF2B5EF4-FFF2-40B4-BE49-F238E27FC236}">
                    <a16:creationId xmlns:a16="http://schemas.microsoft.com/office/drawing/2014/main" id="{7A79B1A1-B01E-45DA-89AF-3D30A1C68E2A}"/>
                  </a:ext>
                </a:extLst>
              </p:cNvPr>
              <p:cNvPicPr>
                <a:picLocks noChangeAspect="1"/>
              </p:cNvPicPr>
              <p:nvPr/>
            </p:nvPicPr>
            <p:blipFill>
              <a:blip r:embed="rId10"/>
              <a:stretch>
                <a:fillRect/>
              </a:stretch>
            </p:blipFill>
            <p:spPr>
              <a:xfrm>
                <a:off x="4933426" y="4720398"/>
                <a:ext cx="665874" cy="1091528"/>
              </a:xfrm>
              <a:prstGeom prst="rect">
                <a:avLst/>
              </a:prstGeom>
            </p:spPr>
          </p:pic>
        </p:grpSp>
        <p:sp>
          <p:nvSpPr>
            <p:cNvPr id="19" name="직사각형 18">
              <a:extLst>
                <a:ext uri="{FF2B5EF4-FFF2-40B4-BE49-F238E27FC236}">
                  <a16:creationId xmlns:a16="http://schemas.microsoft.com/office/drawing/2014/main" id="{F6B78C4F-8CAD-414D-9F3E-0AC776A4918F}"/>
                </a:ext>
              </a:extLst>
            </p:cNvPr>
            <p:cNvSpPr/>
            <p:nvPr/>
          </p:nvSpPr>
          <p:spPr>
            <a:xfrm>
              <a:off x="5200173" y="1519633"/>
              <a:ext cx="1883833" cy="14968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750DF828-A1C4-4770-A8C9-9B1C0B9D3270}"/>
                </a:ext>
              </a:extLst>
            </p:cNvPr>
            <p:cNvSpPr/>
            <p:nvPr/>
          </p:nvSpPr>
          <p:spPr>
            <a:xfrm>
              <a:off x="5200173" y="3460545"/>
              <a:ext cx="1883833" cy="14968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직사각형 3">
            <a:extLst>
              <a:ext uri="{FF2B5EF4-FFF2-40B4-BE49-F238E27FC236}">
                <a16:creationId xmlns:a16="http://schemas.microsoft.com/office/drawing/2014/main" id="{DF5F47E4-F2D6-4D1A-A33D-2E11CCE37179}"/>
              </a:ext>
            </a:extLst>
          </p:cNvPr>
          <p:cNvSpPr/>
          <p:nvPr/>
        </p:nvSpPr>
        <p:spPr>
          <a:xfrm>
            <a:off x="7031141" y="1554749"/>
            <a:ext cx="3422708" cy="1661020"/>
          </a:xfrm>
          <a:prstGeom prst="rect">
            <a:avLst/>
          </a:prstGeom>
          <a:solidFill>
            <a:schemeClr val="accent4">
              <a:lumMod val="40000"/>
              <a:lumOff val="60000"/>
            </a:schemeClr>
          </a:solidFill>
          <a:ln>
            <a:noFill/>
          </a:ln>
          <a:effectLst/>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이등변 삼각형 4">
            <a:extLst>
              <a:ext uri="{FF2B5EF4-FFF2-40B4-BE49-F238E27FC236}">
                <a16:creationId xmlns:a16="http://schemas.microsoft.com/office/drawing/2014/main" id="{AB4C0065-1207-449D-AA77-D68F3466E79E}"/>
              </a:ext>
            </a:extLst>
          </p:cNvPr>
          <p:cNvSpPr/>
          <p:nvPr/>
        </p:nvSpPr>
        <p:spPr>
          <a:xfrm rot="12599753">
            <a:off x="6437120" y="2987382"/>
            <a:ext cx="1387792" cy="1609208"/>
          </a:xfrm>
          <a:prstGeom prst="triangle">
            <a:avLst/>
          </a:prstGeom>
          <a:solidFill>
            <a:schemeClr val="accent4">
              <a:lumMod val="40000"/>
              <a:lumOff val="60000"/>
            </a:schemeClr>
          </a:solidFill>
          <a:ln>
            <a:noFill/>
          </a:ln>
          <a:scene3d>
            <a:camera prst="obliqueBottom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타원 9">
            <a:extLst>
              <a:ext uri="{FF2B5EF4-FFF2-40B4-BE49-F238E27FC236}">
                <a16:creationId xmlns:a16="http://schemas.microsoft.com/office/drawing/2014/main" id="{637D5045-06CD-4651-8FF3-38736A02E2EE}"/>
              </a:ext>
            </a:extLst>
          </p:cNvPr>
          <p:cNvSpPr/>
          <p:nvPr/>
        </p:nvSpPr>
        <p:spPr>
          <a:xfrm>
            <a:off x="8120374" y="1855179"/>
            <a:ext cx="1109007" cy="1027604"/>
          </a:xfrm>
          <a:prstGeom prst="ellipse">
            <a:avLst/>
          </a:prstGeom>
          <a:noFill/>
          <a:ln w="38100">
            <a:solidFill>
              <a:schemeClr val="accent6">
                <a:lumMod val="75000"/>
              </a:schemeClr>
            </a:solidFill>
          </a:ln>
          <a:effectLst/>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타원 26">
            <a:extLst>
              <a:ext uri="{FF2B5EF4-FFF2-40B4-BE49-F238E27FC236}">
                <a16:creationId xmlns:a16="http://schemas.microsoft.com/office/drawing/2014/main" id="{5ED8DF41-DDAB-4A22-BC8B-48695F6E4F38}"/>
              </a:ext>
            </a:extLst>
          </p:cNvPr>
          <p:cNvSpPr/>
          <p:nvPr/>
        </p:nvSpPr>
        <p:spPr>
          <a:xfrm>
            <a:off x="7877005" y="1711737"/>
            <a:ext cx="1595744" cy="1314487"/>
          </a:xfrm>
          <a:prstGeom prst="ellipse">
            <a:avLst/>
          </a:prstGeom>
          <a:noFill/>
          <a:ln w="38100">
            <a:solidFill>
              <a:schemeClr val="accent6">
                <a:lumMod val="75000"/>
              </a:schemeClr>
            </a:solidFill>
          </a:ln>
          <a:effectLst/>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타원 27">
            <a:extLst>
              <a:ext uri="{FF2B5EF4-FFF2-40B4-BE49-F238E27FC236}">
                <a16:creationId xmlns:a16="http://schemas.microsoft.com/office/drawing/2014/main" id="{B36107A7-E985-4378-8D05-625F6C33C160}"/>
              </a:ext>
            </a:extLst>
          </p:cNvPr>
          <p:cNvSpPr/>
          <p:nvPr/>
        </p:nvSpPr>
        <p:spPr>
          <a:xfrm>
            <a:off x="7700719" y="1522831"/>
            <a:ext cx="1972954" cy="1661020"/>
          </a:xfrm>
          <a:prstGeom prst="ellipse">
            <a:avLst/>
          </a:prstGeom>
          <a:noFill/>
          <a:ln w="38100">
            <a:solidFill>
              <a:schemeClr val="accent6">
                <a:lumMod val="75000"/>
              </a:schemeClr>
            </a:solidFill>
          </a:ln>
          <a:effectLst/>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타원 37">
            <a:extLst>
              <a:ext uri="{FF2B5EF4-FFF2-40B4-BE49-F238E27FC236}">
                <a16:creationId xmlns:a16="http://schemas.microsoft.com/office/drawing/2014/main" id="{D5B40A62-2591-41E3-BDAE-C8EE69E2D8CB}"/>
              </a:ext>
            </a:extLst>
          </p:cNvPr>
          <p:cNvSpPr/>
          <p:nvPr/>
        </p:nvSpPr>
        <p:spPr>
          <a:xfrm>
            <a:off x="8292484" y="2008358"/>
            <a:ext cx="764785" cy="753801"/>
          </a:xfrm>
          <a:prstGeom prst="ellipse">
            <a:avLst/>
          </a:prstGeom>
          <a:noFill/>
          <a:ln w="38100">
            <a:solidFill>
              <a:schemeClr val="accent6">
                <a:lumMod val="75000"/>
              </a:schemeClr>
            </a:solidFill>
          </a:ln>
          <a:effectLst/>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C261745B-4303-4C2E-ACF0-DE5606BAC628}"/>
              </a:ext>
            </a:extLst>
          </p:cNvPr>
          <p:cNvSpPr txBox="1"/>
          <p:nvPr/>
        </p:nvSpPr>
        <p:spPr>
          <a:xfrm>
            <a:off x="6464918" y="4898350"/>
            <a:ext cx="5184701" cy="87363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ko-KR"/>
              <a:t>Y-dipole</a:t>
            </a:r>
            <a:r>
              <a:rPr lang="ko-KR" altLang="en-US"/>
              <a:t>의 전자기파는 </a:t>
            </a:r>
            <a:r>
              <a:rPr lang="en-US" altLang="ko-KR"/>
              <a:t>sidewall</a:t>
            </a:r>
            <a:r>
              <a:rPr lang="ko-KR" altLang="en-US"/>
              <a:t>의 평면을 따라 전파</a:t>
            </a:r>
            <a:endParaRPr lang="en-US" altLang="ko-KR"/>
          </a:p>
        </p:txBody>
      </p:sp>
      <p:sp>
        <p:nvSpPr>
          <p:cNvPr id="43" name="TextBox 42">
            <a:extLst>
              <a:ext uri="{FF2B5EF4-FFF2-40B4-BE49-F238E27FC236}">
                <a16:creationId xmlns:a16="http://schemas.microsoft.com/office/drawing/2014/main" id="{946C93F2-74E8-4C9F-AF45-22856C722A4B}"/>
              </a:ext>
            </a:extLst>
          </p:cNvPr>
          <p:cNvSpPr txBox="1"/>
          <p:nvPr/>
        </p:nvSpPr>
        <p:spPr>
          <a:xfrm>
            <a:off x="8199388" y="4097510"/>
            <a:ext cx="2059985" cy="338554"/>
          </a:xfrm>
          <a:prstGeom prst="rect">
            <a:avLst/>
          </a:prstGeom>
          <a:noFill/>
        </p:spPr>
        <p:txBody>
          <a:bodyPr wrap="square" rtlCol="0">
            <a:spAutoFit/>
          </a:bodyPr>
          <a:lstStyle/>
          <a:p>
            <a:pPr marL="285750" indent="-285750">
              <a:buFont typeface="Arial" panose="020B0604020202020204" pitchFamily="34" charset="0"/>
              <a:buChar char="•"/>
            </a:pPr>
            <a:r>
              <a:rPr lang="en-US" altLang="ko-KR" sz="1600"/>
              <a:t>Y-dipole</a:t>
            </a:r>
          </a:p>
        </p:txBody>
      </p:sp>
      <p:cxnSp>
        <p:nvCxnSpPr>
          <p:cNvPr id="23" name="직선 화살표 연결선 22">
            <a:extLst>
              <a:ext uri="{FF2B5EF4-FFF2-40B4-BE49-F238E27FC236}">
                <a16:creationId xmlns:a16="http://schemas.microsoft.com/office/drawing/2014/main" id="{1A7168AF-68E4-410A-842D-133ED4DCF9BD}"/>
              </a:ext>
            </a:extLst>
          </p:cNvPr>
          <p:cNvCxnSpPr>
            <a:cxnSpLocks/>
            <a:stCxn id="10" idx="0"/>
          </p:cNvCxnSpPr>
          <p:nvPr/>
        </p:nvCxnSpPr>
        <p:spPr>
          <a:xfrm flipH="1">
            <a:off x="8645877" y="1855179"/>
            <a:ext cx="29001" cy="1027604"/>
          </a:xfrm>
          <a:prstGeom prst="straightConnector1">
            <a:avLst/>
          </a:prstGeom>
          <a:ln w="38100">
            <a:solidFill>
              <a:schemeClr val="accent6">
                <a:lumMod val="75000"/>
              </a:schemeClr>
            </a:solidFill>
            <a:headEnd type="triangle"/>
            <a:tailEnd type="triangle"/>
          </a:ln>
          <a:effectLst>
            <a:outerShdw blurRad="50800" dist="50800" dir="5400000" algn="ctr" rotWithShape="0">
              <a:schemeClr val="bg1"/>
            </a:outerShdw>
          </a:effectLst>
          <a:scene3d>
            <a:camera prst="isometricOffAxis2Left"/>
            <a:lightRig rig="threePt" dir="t"/>
          </a:scene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89822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그림 55">
            <a:extLst>
              <a:ext uri="{FF2B5EF4-FFF2-40B4-BE49-F238E27FC236}">
                <a16:creationId xmlns:a16="http://schemas.microsoft.com/office/drawing/2014/main" id="{CBFEBEF2-06AF-47BD-9114-27A0EF6D1ADA}"/>
              </a:ext>
            </a:extLst>
          </p:cNvPr>
          <p:cNvPicPr>
            <a:picLocks noChangeAspect="1"/>
          </p:cNvPicPr>
          <p:nvPr/>
        </p:nvPicPr>
        <p:blipFill rotWithShape="1">
          <a:blip r:embed="rId3">
            <a:extLst>
              <a:ext uri="{28A0092B-C50C-407E-A947-70E740481C1C}">
                <a14:useLocalDpi xmlns:a14="http://schemas.microsoft.com/office/drawing/2010/main" val="0"/>
              </a:ext>
            </a:extLst>
          </a:blip>
          <a:srcRect l="13677"/>
          <a:stretch/>
        </p:blipFill>
        <p:spPr>
          <a:xfrm>
            <a:off x="8413367" y="3777312"/>
            <a:ext cx="3533388" cy="2439165"/>
          </a:xfrm>
          <a:prstGeom prst="rect">
            <a:avLst/>
          </a:prstGeom>
        </p:spPr>
      </p:pic>
      <p:sp>
        <p:nvSpPr>
          <p:cNvPr id="2" name="제목 1">
            <a:extLst>
              <a:ext uri="{FF2B5EF4-FFF2-40B4-BE49-F238E27FC236}">
                <a16:creationId xmlns:a16="http://schemas.microsoft.com/office/drawing/2014/main" id="{C5D06646-C7A8-4225-B778-8FE4F45A412A}"/>
              </a:ext>
            </a:extLst>
          </p:cNvPr>
          <p:cNvSpPr>
            <a:spLocks noGrp="1"/>
          </p:cNvSpPr>
          <p:nvPr>
            <p:ph type="title"/>
          </p:nvPr>
        </p:nvSpPr>
        <p:spPr/>
        <p:txBody>
          <a:bodyPr>
            <a:normAutofit/>
          </a:bodyPr>
          <a:lstStyle/>
          <a:p>
            <a:r>
              <a:rPr lang="ko-KR" altLang="en-US" sz="3600" b="1">
                <a:latin typeface="새굴림" panose="02030600000101010101" pitchFamily="18" charset="-127"/>
                <a:ea typeface="새굴림" panose="02030600000101010101" pitchFamily="18" charset="-127"/>
              </a:rPr>
              <a:t>결과 원인 분석</a:t>
            </a:r>
          </a:p>
        </p:txBody>
      </p:sp>
      <p:sp>
        <p:nvSpPr>
          <p:cNvPr id="3" name="슬라이드 번호 개체 틀 2">
            <a:extLst>
              <a:ext uri="{FF2B5EF4-FFF2-40B4-BE49-F238E27FC236}">
                <a16:creationId xmlns:a16="http://schemas.microsoft.com/office/drawing/2014/main" id="{78AD702C-2D22-4A11-9254-B47FEF7F4B62}"/>
              </a:ext>
            </a:extLst>
          </p:cNvPr>
          <p:cNvSpPr>
            <a:spLocks noGrp="1"/>
          </p:cNvSpPr>
          <p:nvPr>
            <p:ph type="sldNum" sz="quarter" idx="12"/>
          </p:nvPr>
        </p:nvSpPr>
        <p:spPr>
          <a:xfrm>
            <a:off x="9229381" y="6366097"/>
            <a:ext cx="2743200" cy="365125"/>
          </a:xfrm>
        </p:spPr>
        <p:txBody>
          <a:bodyPr/>
          <a:lstStyle/>
          <a:p>
            <a:fld id="{C842FD61-56B5-4934-9505-8134CC6E5DF4}" type="slidenum">
              <a:rPr lang="ko-KR" altLang="en-US" smtClean="0"/>
              <a:t>72</a:t>
            </a:fld>
            <a:endParaRPr lang="ko-KR" altLang="en-US"/>
          </a:p>
        </p:txBody>
      </p:sp>
      <p:sp>
        <p:nvSpPr>
          <p:cNvPr id="14" name="TextBox 13">
            <a:extLst>
              <a:ext uri="{FF2B5EF4-FFF2-40B4-BE49-F238E27FC236}">
                <a16:creationId xmlns:a16="http://schemas.microsoft.com/office/drawing/2014/main" id="{82C0A559-E786-49CA-A8BB-B26808E72A4D}"/>
              </a:ext>
            </a:extLst>
          </p:cNvPr>
          <p:cNvSpPr txBox="1"/>
          <p:nvPr/>
        </p:nvSpPr>
        <p:spPr>
          <a:xfrm>
            <a:off x="1043871" y="1473138"/>
            <a:ext cx="4671129" cy="338554"/>
          </a:xfrm>
          <a:prstGeom prst="rect">
            <a:avLst/>
          </a:prstGeom>
          <a:noFill/>
          <a:ln w="38100">
            <a:solidFill>
              <a:schemeClr val="bg1">
                <a:lumMod val="50000"/>
              </a:schemeClr>
            </a:solidFill>
          </a:ln>
        </p:spPr>
        <p:txBody>
          <a:bodyPr wrap="square" rtlCol="0">
            <a:spAutoFit/>
          </a:bodyPr>
          <a:lstStyle/>
          <a:p>
            <a:pPr algn="ctr"/>
            <a:r>
              <a:rPr lang="en-US" altLang="ko-KR" sz="1600" b="1"/>
              <a:t>(1-2), (2-2) Sidewall:  Y-pol</a:t>
            </a:r>
            <a:r>
              <a:rPr lang="ko-KR" altLang="en-US" sz="1600" b="1"/>
              <a:t>만 유독 높은 이유</a:t>
            </a:r>
            <a:r>
              <a:rPr lang="en-US" altLang="ko-KR" sz="1600" b="1"/>
              <a:t>?</a:t>
            </a:r>
          </a:p>
        </p:txBody>
      </p:sp>
      <p:grpSp>
        <p:nvGrpSpPr>
          <p:cNvPr id="16" name="그룹 15">
            <a:extLst>
              <a:ext uri="{FF2B5EF4-FFF2-40B4-BE49-F238E27FC236}">
                <a16:creationId xmlns:a16="http://schemas.microsoft.com/office/drawing/2014/main" id="{95279BE3-D1DB-4366-B77F-C2C635FCAC51}"/>
              </a:ext>
            </a:extLst>
          </p:cNvPr>
          <p:cNvGrpSpPr>
            <a:grpSpLocks noChangeAspect="1"/>
          </p:cNvGrpSpPr>
          <p:nvPr/>
        </p:nvGrpSpPr>
        <p:grpSpPr>
          <a:xfrm>
            <a:off x="1043871" y="1997789"/>
            <a:ext cx="3511154" cy="2177047"/>
            <a:chOff x="2820484" y="1270451"/>
            <a:chExt cx="6551032" cy="4061885"/>
          </a:xfrm>
        </p:grpSpPr>
        <p:grpSp>
          <p:nvGrpSpPr>
            <p:cNvPr id="17" name="그룹 16">
              <a:extLst>
                <a:ext uri="{FF2B5EF4-FFF2-40B4-BE49-F238E27FC236}">
                  <a16:creationId xmlns:a16="http://schemas.microsoft.com/office/drawing/2014/main" id="{A70A0608-400E-4093-88B5-4D9FA2D66D6C}"/>
                </a:ext>
              </a:extLst>
            </p:cNvPr>
            <p:cNvGrpSpPr>
              <a:grpSpLocks noChangeAspect="1"/>
            </p:cNvGrpSpPr>
            <p:nvPr/>
          </p:nvGrpSpPr>
          <p:grpSpPr>
            <a:xfrm>
              <a:off x="2820484" y="1270451"/>
              <a:ext cx="6551032" cy="4061885"/>
              <a:chOff x="1190524" y="90303"/>
              <a:chExt cx="10163910" cy="6302006"/>
            </a:xfrm>
          </p:grpSpPr>
          <p:pic>
            <p:nvPicPr>
              <p:cNvPr id="21" name="그림 20">
                <a:extLst>
                  <a:ext uri="{FF2B5EF4-FFF2-40B4-BE49-F238E27FC236}">
                    <a16:creationId xmlns:a16="http://schemas.microsoft.com/office/drawing/2014/main" id="{37B9217B-8473-4795-BA43-3D618F9CC03A}"/>
                  </a:ext>
                </a:extLst>
              </p:cNvPr>
              <p:cNvPicPr>
                <a:picLocks noChangeAspect="1"/>
              </p:cNvPicPr>
              <p:nvPr/>
            </p:nvPicPr>
            <p:blipFill>
              <a:blip r:embed="rId4"/>
              <a:stretch>
                <a:fillRect/>
              </a:stretch>
            </p:blipFill>
            <p:spPr>
              <a:xfrm>
                <a:off x="1190524" y="90303"/>
                <a:ext cx="4305300" cy="3289300"/>
              </a:xfrm>
              <a:prstGeom prst="rect">
                <a:avLst/>
              </a:prstGeom>
            </p:spPr>
          </p:pic>
          <p:pic>
            <p:nvPicPr>
              <p:cNvPr id="22" name="그림 21">
                <a:extLst>
                  <a:ext uri="{FF2B5EF4-FFF2-40B4-BE49-F238E27FC236}">
                    <a16:creationId xmlns:a16="http://schemas.microsoft.com/office/drawing/2014/main" id="{6CA295DE-51BB-4F01-8383-5499BDBE8D75}"/>
                  </a:ext>
                </a:extLst>
              </p:cNvPr>
              <p:cNvPicPr>
                <a:picLocks noChangeAspect="1"/>
              </p:cNvPicPr>
              <p:nvPr/>
            </p:nvPicPr>
            <p:blipFill>
              <a:blip r:embed="rId5"/>
              <a:stretch>
                <a:fillRect/>
              </a:stretch>
            </p:blipFill>
            <p:spPr>
              <a:xfrm>
                <a:off x="4119829" y="90303"/>
                <a:ext cx="4305300" cy="3289300"/>
              </a:xfrm>
              <a:prstGeom prst="rect">
                <a:avLst/>
              </a:prstGeom>
            </p:spPr>
          </p:pic>
          <p:pic>
            <p:nvPicPr>
              <p:cNvPr id="24" name="그림 23">
                <a:extLst>
                  <a:ext uri="{FF2B5EF4-FFF2-40B4-BE49-F238E27FC236}">
                    <a16:creationId xmlns:a16="http://schemas.microsoft.com/office/drawing/2014/main" id="{C993FFA4-9A33-4B8A-A904-DA738378C6CA}"/>
                  </a:ext>
                </a:extLst>
              </p:cNvPr>
              <p:cNvPicPr>
                <a:picLocks noChangeAspect="1"/>
              </p:cNvPicPr>
              <p:nvPr/>
            </p:nvPicPr>
            <p:blipFill>
              <a:blip r:embed="rId6"/>
              <a:stretch>
                <a:fillRect/>
              </a:stretch>
            </p:blipFill>
            <p:spPr>
              <a:xfrm>
                <a:off x="7049134" y="90303"/>
                <a:ext cx="4305300" cy="3289300"/>
              </a:xfrm>
              <a:prstGeom prst="rect">
                <a:avLst/>
              </a:prstGeom>
            </p:spPr>
          </p:pic>
          <p:pic>
            <p:nvPicPr>
              <p:cNvPr id="25" name="그림 24">
                <a:extLst>
                  <a:ext uri="{FF2B5EF4-FFF2-40B4-BE49-F238E27FC236}">
                    <a16:creationId xmlns:a16="http://schemas.microsoft.com/office/drawing/2014/main" id="{18C317D8-1501-4356-9165-78F6430FE79B}"/>
                  </a:ext>
                </a:extLst>
              </p:cNvPr>
              <p:cNvPicPr>
                <a:picLocks noChangeAspect="1"/>
              </p:cNvPicPr>
              <p:nvPr/>
            </p:nvPicPr>
            <p:blipFill>
              <a:blip r:embed="rId7"/>
              <a:stretch>
                <a:fillRect/>
              </a:stretch>
            </p:blipFill>
            <p:spPr>
              <a:xfrm>
                <a:off x="4119829" y="3103009"/>
                <a:ext cx="4305300" cy="3289300"/>
              </a:xfrm>
              <a:prstGeom prst="rect">
                <a:avLst/>
              </a:prstGeom>
            </p:spPr>
          </p:pic>
          <p:pic>
            <p:nvPicPr>
              <p:cNvPr id="26" name="그림 25">
                <a:extLst>
                  <a:ext uri="{FF2B5EF4-FFF2-40B4-BE49-F238E27FC236}">
                    <a16:creationId xmlns:a16="http://schemas.microsoft.com/office/drawing/2014/main" id="{F2A95328-D3B7-4878-8752-258F9E9F92C1}"/>
                  </a:ext>
                </a:extLst>
              </p:cNvPr>
              <p:cNvPicPr>
                <a:picLocks noChangeAspect="1"/>
              </p:cNvPicPr>
              <p:nvPr/>
            </p:nvPicPr>
            <p:blipFill>
              <a:blip r:embed="rId8"/>
              <a:stretch>
                <a:fillRect/>
              </a:stretch>
            </p:blipFill>
            <p:spPr>
              <a:xfrm>
                <a:off x="1190524" y="3103009"/>
                <a:ext cx="4305300" cy="3289300"/>
              </a:xfrm>
              <a:prstGeom prst="rect">
                <a:avLst/>
              </a:prstGeom>
            </p:spPr>
          </p:pic>
          <p:pic>
            <p:nvPicPr>
              <p:cNvPr id="29" name="그림 28">
                <a:extLst>
                  <a:ext uri="{FF2B5EF4-FFF2-40B4-BE49-F238E27FC236}">
                    <a16:creationId xmlns:a16="http://schemas.microsoft.com/office/drawing/2014/main" id="{93412518-D617-438C-96A8-7E4306A2E3B5}"/>
                  </a:ext>
                </a:extLst>
              </p:cNvPr>
              <p:cNvPicPr>
                <a:picLocks noChangeAspect="1"/>
              </p:cNvPicPr>
              <p:nvPr/>
            </p:nvPicPr>
            <p:blipFill>
              <a:blip r:embed="rId9"/>
              <a:stretch>
                <a:fillRect/>
              </a:stretch>
            </p:blipFill>
            <p:spPr>
              <a:xfrm>
                <a:off x="7049134" y="3103009"/>
                <a:ext cx="4305300" cy="3289300"/>
              </a:xfrm>
              <a:prstGeom prst="rect">
                <a:avLst/>
              </a:prstGeom>
            </p:spPr>
          </p:pic>
          <p:pic>
            <p:nvPicPr>
              <p:cNvPr id="30" name="그림 29">
                <a:extLst>
                  <a:ext uri="{FF2B5EF4-FFF2-40B4-BE49-F238E27FC236}">
                    <a16:creationId xmlns:a16="http://schemas.microsoft.com/office/drawing/2014/main" id="{9F5AC121-D525-4BBC-B58F-DAF74C7200E2}"/>
                  </a:ext>
                </a:extLst>
              </p:cNvPr>
              <p:cNvPicPr>
                <a:picLocks noChangeAspect="1"/>
              </p:cNvPicPr>
              <p:nvPr/>
            </p:nvPicPr>
            <p:blipFill>
              <a:blip r:embed="rId10"/>
              <a:stretch>
                <a:fillRect/>
              </a:stretch>
            </p:blipFill>
            <p:spPr>
              <a:xfrm>
                <a:off x="4949566" y="1746691"/>
                <a:ext cx="649734" cy="1052529"/>
              </a:xfrm>
              <a:prstGeom prst="rect">
                <a:avLst/>
              </a:prstGeom>
            </p:spPr>
          </p:pic>
          <p:pic>
            <p:nvPicPr>
              <p:cNvPr id="33" name="그림 32">
                <a:extLst>
                  <a:ext uri="{FF2B5EF4-FFF2-40B4-BE49-F238E27FC236}">
                    <a16:creationId xmlns:a16="http://schemas.microsoft.com/office/drawing/2014/main" id="{7A79B1A1-B01E-45DA-89AF-3D30A1C68E2A}"/>
                  </a:ext>
                </a:extLst>
              </p:cNvPr>
              <p:cNvPicPr>
                <a:picLocks noChangeAspect="1"/>
              </p:cNvPicPr>
              <p:nvPr/>
            </p:nvPicPr>
            <p:blipFill>
              <a:blip r:embed="rId11"/>
              <a:stretch>
                <a:fillRect/>
              </a:stretch>
            </p:blipFill>
            <p:spPr>
              <a:xfrm>
                <a:off x="4933426" y="4720398"/>
                <a:ext cx="665874" cy="1091528"/>
              </a:xfrm>
              <a:prstGeom prst="rect">
                <a:avLst/>
              </a:prstGeom>
            </p:spPr>
          </p:pic>
        </p:grpSp>
        <p:sp>
          <p:nvSpPr>
            <p:cNvPr id="19" name="직사각형 18">
              <a:extLst>
                <a:ext uri="{FF2B5EF4-FFF2-40B4-BE49-F238E27FC236}">
                  <a16:creationId xmlns:a16="http://schemas.microsoft.com/office/drawing/2014/main" id="{F6B78C4F-8CAD-414D-9F3E-0AC776A4918F}"/>
                </a:ext>
              </a:extLst>
            </p:cNvPr>
            <p:cNvSpPr/>
            <p:nvPr/>
          </p:nvSpPr>
          <p:spPr>
            <a:xfrm>
              <a:off x="5200173" y="1519633"/>
              <a:ext cx="1883833" cy="14968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750DF828-A1C4-4770-A8C9-9B1C0B9D3270}"/>
                </a:ext>
              </a:extLst>
            </p:cNvPr>
            <p:cNvSpPr/>
            <p:nvPr/>
          </p:nvSpPr>
          <p:spPr>
            <a:xfrm>
              <a:off x="5200173" y="3460545"/>
              <a:ext cx="1883833" cy="14968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2" name="TextBox 41">
            <a:extLst>
              <a:ext uri="{FF2B5EF4-FFF2-40B4-BE49-F238E27FC236}">
                <a16:creationId xmlns:a16="http://schemas.microsoft.com/office/drawing/2014/main" id="{C261745B-4303-4C2E-ACF0-DE5606BAC628}"/>
              </a:ext>
            </a:extLst>
          </p:cNvPr>
          <p:cNvSpPr txBox="1"/>
          <p:nvPr/>
        </p:nvSpPr>
        <p:spPr>
          <a:xfrm>
            <a:off x="404425" y="4395059"/>
            <a:ext cx="5184701" cy="87363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ko-KR"/>
              <a:t>X, Z dipole</a:t>
            </a:r>
            <a:r>
              <a:rPr lang="ko-KR" altLang="en-US"/>
              <a:t>에 따라 방출되는 전자기파가 각각의 위상대로 방출되는 것을 확인할 수 있다</a:t>
            </a:r>
            <a:r>
              <a:rPr lang="en-US" altLang="ko-KR"/>
              <a:t>.</a:t>
            </a:r>
          </a:p>
        </p:txBody>
      </p:sp>
      <p:grpSp>
        <p:nvGrpSpPr>
          <p:cNvPr id="6" name="그룹 5">
            <a:extLst>
              <a:ext uri="{FF2B5EF4-FFF2-40B4-BE49-F238E27FC236}">
                <a16:creationId xmlns:a16="http://schemas.microsoft.com/office/drawing/2014/main" id="{943FC200-C9EF-4C20-8AC2-67C3C82F0D8B}"/>
              </a:ext>
            </a:extLst>
          </p:cNvPr>
          <p:cNvGrpSpPr/>
          <p:nvPr/>
        </p:nvGrpSpPr>
        <p:grpSpPr>
          <a:xfrm>
            <a:off x="5517061" y="1905248"/>
            <a:ext cx="2675594" cy="2160243"/>
            <a:chOff x="6428000" y="1522831"/>
            <a:chExt cx="4025849" cy="3012307"/>
          </a:xfrm>
        </p:grpSpPr>
        <p:sp>
          <p:nvSpPr>
            <p:cNvPr id="31" name="직사각형 30">
              <a:extLst>
                <a:ext uri="{FF2B5EF4-FFF2-40B4-BE49-F238E27FC236}">
                  <a16:creationId xmlns:a16="http://schemas.microsoft.com/office/drawing/2014/main" id="{1D5A8E58-47C7-44D4-AD3A-EAE5554EFB1F}"/>
                </a:ext>
              </a:extLst>
            </p:cNvPr>
            <p:cNvSpPr/>
            <p:nvPr/>
          </p:nvSpPr>
          <p:spPr>
            <a:xfrm>
              <a:off x="7031141" y="1554749"/>
              <a:ext cx="3422708" cy="1661020"/>
            </a:xfrm>
            <a:prstGeom prst="rect">
              <a:avLst/>
            </a:prstGeom>
            <a:solidFill>
              <a:schemeClr val="accent4">
                <a:lumMod val="40000"/>
                <a:lumOff val="60000"/>
              </a:schemeClr>
            </a:solidFill>
            <a:ln>
              <a:noFill/>
            </a:ln>
            <a:effectLst/>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이등변 삼각형 31">
              <a:extLst>
                <a:ext uri="{FF2B5EF4-FFF2-40B4-BE49-F238E27FC236}">
                  <a16:creationId xmlns:a16="http://schemas.microsoft.com/office/drawing/2014/main" id="{8B0F37FE-036E-471E-9EB7-021F8019B0DB}"/>
                </a:ext>
              </a:extLst>
            </p:cNvPr>
            <p:cNvSpPr/>
            <p:nvPr/>
          </p:nvSpPr>
          <p:spPr>
            <a:xfrm rot="12599753">
              <a:off x="6428000" y="2925930"/>
              <a:ext cx="1387793" cy="1609208"/>
            </a:xfrm>
            <a:prstGeom prst="triangle">
              <a:avLst/>
            </a:prstGeom>
            <a:solidFill>
              <a:schemeClr val="accent4">
                <a:lumMod val="40000"/>
                <a:lumOff val="60000"/>
              </a:schemeClr>
            </a:solidFill>
            <a:ln>
              <a:noFill/>
            </a:ln>
            <a:scene3d>
              <a:camera prst="obliqueBottom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4" name="직선 화살표 연결선 33">
              <a:extLst>
                <a:ext uri="{FF2B5EF4-FFF2-40B4-BE49-F238E27FC236}">
                  <a16:creationId xmlns:a16="http://schemas.microsoft.com/office/drawing/2014/main" id="{B5A86F3F-F7F4-446A-B119-B7361406AC7D}"/>
                </a:ext>
              </a:extLst>
            </p:cNvPr>
            <p:cNvCxnSpPr>
              <a:cxnSpLocks/>
            </p:cNvCxnSpPr>
            <p:nvPr/>
          </p:nvCxnSpPr>
          <p:spPr>
            <a:xfrm flipH="1">
              <a:off x="8431510" y="2201483"/>
              <a:ext cx="486734" cy="393655"/>
            </a:xfrm>
            <a:prstGeom prst="straightConnector1">
              <a:avLst/>
            </a:prstGeom>
            <a:ln w="38100">
              <a:solidFill>
                <a:schemeClr val="accent2">
                  <a:lumMod val="75000"/>
                </a:schemeClr>
              </a:solidFill>
              <a:headEnd type="triangle"/>
              <a:tailEnd type="triangle"/>
            </a:ln>
            <a:effectLst>
              <a:outerShdw blurRad="50800" dist="50800" dir="5400000" algn="ctr" rotWithShape="0">
                <a:schemeClr val="bg1"/>
              </a:outerShdw>
            </a:effectLst>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86988EDD-56FE-45FC-B8A0-E19AFEBEE625}"/>
                </a:ext>
              </a:extLst>
            </p:cNvPr>
            <p:cNvSpPr/>
            <p:nvPr/>
          </p:nvSpPr>
          <p:spPr>
            <a:xfrm>
              <a:off x="8120374" y="1855179"/>
              <a:ext cx="1109007" cy="1027604"/>
            </a:xfrm>
            <a:prstGeom prst="ellipse">
              <a:avLst/>
            </a:prstGeom>
            <a:noFill/>
            <a:ln w="38100">
              <a:solidFill>
                <a:schemeClr val="accent2">
                  <a:lumMod val="60000"/>
                  <a:lumOff val="40000"/>
                </a:schemeClr>
              </a:solidFill>
            </a:ln>
            <a:scene3d>
              <a:camera prst="perspectiveContrasting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타원 35">
              <a:extLst>
                <a:ext uri="{FF2B5EF4-FFF2-40B4-BE49-F238E27FC236}">
                  <a16:creationId xmlns:a16="http://schemas.microsoft.com/office/drawing/2014/main" id="{72385031-26B4-4A4C-8FC6-7E31094684E0}"/>
                </a:ext>
              </a:extLst>
            </p:cNvPr>
            <p:cNvSpPr/>
            <p:nvPr/>
          </p:nvSpPr>
          <p:spPr>
            <a:xfrm>
              <a:off x="7877005" y="1711737"/>
              <a:ext cx="1595744" cy="1314487"/>
            </a:xfrm>
            <a:prstGeom prst="ellipse">
              <a:avLst/>
            </a:prstGeom>
            <a:noFill/>
            <a:ln w="38100">
              <a:solidFill>
                <a:schemeClr val="accent2">
                  <a:lumMod val="60000"/>
                  <a:lumOff val="40000"/>
                </a:schemeClr>
              </a:solidFill>
            </a:ln>
            <a:effectLst>
              <a:outerShdw blurRad="76200" dir="18900000" sy="23000" kx="-1200000" algn="bl" rotWithShape="0">
                <a:prstClr val="black">
                  <a:alpha val="20000"/>
                </a:prstClr>
              </a:outerShdw>
            </a:effectLst>
            <a:scene3d>
              <a:camera prst="perspectiveContrasting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타원 36">
              <a:extLst>
                <a:ext uri="{FF2B5EF4-FFF2-40B4-BE49-F238E27FC236}">
                  <a16:creationId xmlns:a16="http://schemas.microsoft.com/office/drawing/2014/main" id="{5066A02A-60FF-4DDC-B032-FF34A9CE998E}"/>
                </a:ext>
              </a:extLst>
            </p:cNvPr>
            <p:cNvSpPr/>
            <p:nvPr/>
          </p:nvSpPr>
          <p:spPr>
            <a:xfrm>
              <a:off x="7700719" y="1522831"/>
              <a:ext cx="1972954" cy="1661020"/>
            </a:xfrm>
            <a:prstGeom prst="ellipse">
              <a:avLst/>
            </a:prstGeom>
            <a:noFill/>
            <a:ln w="38100">
              <a:solidFill>
                <a:schemeClr val="accent2">
                  <a:lumMod val="60000"/>
                  <a:lumOff val="40000"/>
                </a:schemeClr>
              </a:solidFill>
            </a:ln>
            <a:effectLst>
              <a:outerShdw blurRad="76200" dir="18900000" sy="23000" kx="-1200000" algn="bl" rotWithShape="0">
                <a:prstClr val="black">
                  <a:alpha val="20000"/>
                </a:prstClr>
              </a:outerShdw>
            </a:effectLst>
            <a:scene3d>
              <a:camera prst="perspectiveContrasting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타원 39">
              <a:extLst>
                <a:ext uri="{FF2B5EF4-FFF2-40B4-BE49-F238E27FC236}">
                  <a16:creationId xmlns:a16="http://schemas.microsoft.com/office/drawing/2014/main" id="{2E077447-25B5-424D-9F59-A0608CCACD06}"/>
                </a:ext>
              </a:extLst>
            </p:cNvPr>
            <p:cNvSpPr/>
            <p:nvPr/>
          </p:nvSpPr>
          <p:spPr>
            <a:xfrm>
              <a:off x="8292484" y="2008358"/>
              <a:ext cx="764785" cy="753801"/>
            </a:xfrm>
            <a:prstGeom prst="ellipse">
              <a:avLst/>
            </a:prstGeom>
            <a:noFill/>
            <a:ln w="38100">
              <a:solidFill>
                <a:schemeClr val="accent2">
                  <a:lumMod val="60000"/>
                  <a:lumOff val="40000"/>
                </a:schemeClr>
              </a:solidFill>
            </a:ln>
            <a:scene3d>
              <a:camera prst="perspectiveContrasting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 name="그룹 6">
            <a:extLst>
              <a:ext uri="{FF2B5EF4-FFF2-40B4-BE49-F238E27FC236}">
                <a16:creationId xmlns:a16="http://schemas.microsoft.com/office/drawing/2014/main" id="{DBEE5364-9E41-4A42-9537-DF3C41B08D14}"/>
              </a:ext>
            </a:extLst>
          </p:cNvPr>
          <p:cNvGrpSpPr/>
          <p:nvPr/>
        </p:nvGrpSpPr>
        <p:grpSpPr>
          <a:xfrm>
            <a:off x="5830592" y="4607063"/>
            <a:ext cx="2590689" cy="2027594"/>
            <a:chOff x="7282984" y="3631645"/>
            <a:chExt cx="4016729" cy="3041841"/>
          </a:xfrm>
        </p:grpSpPr>
        <p:sp>
          <p:nvSpPr>
            <p:cNvPr id="44" name="직사각형 43">
              <a:extLst>
                <a:ext uri="{FF2B5EF4-FFF2-40B4-BE49-F238E27FC236}">
                  <a16:creationId xmlns:a16="http://schemas.microsoft.com/office/drawing/2014/main" id="{1AC9BF6D-3EE4-4235-AC02-751690A5744A}"/>
                </a:ext>
              </a:extLst>
            </p:cNvPr>
            <p:cNvSpPr/>
            <p:nvPr/>
          </p:nvSpPr>
          <p:spPr>
            <a:xfrm>
              <a:off x="7877005" y="3631645"/>
              <a:ext cx="3422708" cy="1661020"/>
            </a:xfrm>
            <a:prstGeom prst="rect">
              <a:avLst/>
            </a:prstGeom>
            <a:solidFill>
              <a:schemeClr val="accent4">
                <a:lumMod val="40000"/>
                <a:lumOff val="60000"/>
              </a:schemeClr>
            </a:solidFill>
            <a:ln>
              <a:noFill/>
            </a:ln>
            <a:effectLst/>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타원 44">
              <a:extLst>
                <a:ext uri="{FF2B5EF4-FFF2-40B4-BE49-F238E27FC236}">
                  <a16:creationId xmlns:a16="http://schemas.microsoft.com/office/drawing/2014/main" id="{076B6D8E-7D8E-4E51-B9ED-B1A7CB47A70D}"/>
                </a:ext>
              </a:extLst>
            </p:cNvPr>
            <p:cNvSpPr/>
            <p:nvPr/>
          </p:nvSpPr>
          <p:spPr>
            <a:xfrm rot="10800000">
              <a:off x="9045159" y="4092389"/>
              <a:ext cx="838264" cy="797750"/>
            </a:xfrm>
            <a:prstGeom prst="ellipse">
              <a:avLst/>
            </a:prstGeom>
            <a:noFill/>
            <a:ln w="38100">
              <a:solidFill>
                <a:schemeClr val="accent1">
                  <a:lumMod val="40000"/>
                  <a:lumOff val="60000"/>
                </a:schemeClr>
              </a:solidFill>
            </a:ln>
            <a:effectLst>
              <a:outerShdw blurRad="76200" dir="13500000" sy="23000" kx="1200000" algn="br" rotWithShape="0">
                <a:prstClr val="black">
                  <a:alpha val="20000"/>
                </a:prstClr>
              </a:outerShdw>
            </a:effectLst>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이등변 삼각형 45">
              <a:extLst>
                <a:ext uri="{FF2B5EF4-FFF2-40B4-BE49-F238E27FC236}">
                  <a16:creationId xmlns:a16="http://schemas.microsoft.com/office/drawing/2014/main" id="{3EFF737A-B635-41DE-A7B1-0106181F23DD}"/>
                </a:ext>
              </a:extLst>
            </p:cNvPr>
            <p:cNvSpPr/>
            <p:nvPr/>
          </p:nvSpPr>
          <p:spPr>
            <a:xfrm rot="12599753">
              <a:off x="7282984" y="5064278"/>
              <a:ext cx="1387792" cy="1609208"/>
            </a:xfrm>
            <a:prstGeom prst="triangle">
              <a:avLst/>
            </a:prstGeom>
            <a:solidFill>
              <a:schemeClr val="accent4">
                <a:lumMod val="40000"/>
                <a:lumOff val="60000"/>
              </a:schemeClr>
            </a:solidFill>
            <a:ln>
              <a:noFill/>
            </a:ln>
            <a:scene3d>
              <a:camera prst="obliqueBottom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7" name="직선 화살표 연결선 46">
              <a:extLst>
                <a:ext uri="{FF2B5EF4-FFF2-40B4-BE49-F238E27FC236}">
                  <a16:creationId xmlns:a16="http://schemas.microsoft.com/office/drawing/2014/main" id="{9834BB33-C33D-4449-87C4-D1CDB9F173A2}"/>
                </a:ext>
              </a:extLst>
            </p:cNvPr>
            <p:cNvCxnSpPr/>
            <p:nvPr/>
          </p:nvCxnSpPr>
          <p:spPr>
            <a:xfrm>
              <a:off x="9186078" y="4248784"/>
              <a:ext cx="588818" cy="396000"/>
            </a:xfrm>
            <a:prstGeom prst="straightConnector1">
              <a:avLst/>
            </a:prstGeom>
            <a:ln w="38100">
              <a:solidFill>
                <a:schemeClr val="accent1">
                  <a:alpha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타원 47">
              <a:extLst>
                <a:ext uri="{FF2B5EF4-FFF2-40B4-BE49-F238E27FC236}">
                  <a16:creationId xmlns:a16="http://schemas.microsoft.com/office/drawing/2014/main" id="{8CB7946F-D808-4D84-B8AD-788EB7B1B9A2}"/>
                </a:ext>
              </a:extLst>
            </p:cNvPr>
            <p:cNvSpPr/>
            <p:nvPr/>
          </p:nvSpPr>
          <p:spPr>
            <a:xfrm rot="10800000">
              <a:off x="8867605" y="3930399"/>
              <a:ext cx="1152501" cy="1121729"/>
            </a:xfrm>
            <a:prstGeom prst="ellipse">
              <a:avLst/>
            </a:prstGeom>
            <a:noFill/>
            <a:ln w="38100">
              <a:solidFill>
                <a:schemeClr val="accent1">
                  <a:lumMod val="40000"/>
                  <a:lumOff val="60000"/>
                </a:schemeClr>
              </a:solidFill>
            </a:ln>
            <a:effectLst>
              <a:outerShdw blurRad="76200" dir="13500000" sy="23000" kx="1200000" algn="br" rotWithShape="0">
                <a:prstClr val="black">
                  <a:alpha val="20000"/>
                </a:prstClr>
              </a:outerShdw>
            </a:effectLst>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타원 48">
              <a:extLst>
                <a:ext uri="{FF2B5EF4-FFF2-40B4-BE49-F238E27FC236}">
                  <a16:creationId xmlns:a16="http://schemas.microsoft.com/office/drawing/2014/main" id="{183160A0-4852-44B0-9AA3-3167E7F142AD}"/>
                </a:ext>
              </a:extLst>
            </p:cNvPr>
            <p:cNvSpPr/>
            <p:nvPr/>
          </p:nvSpPr>
          <p:spPr>
            <a:xfrm rot="10800000">
              <a:off x="8692373" y="3804492"/>
              <a:ext cx="1502964" cy="1373544"/>
            </a:xfrm>
            <a:prstGeom prst="ellipse">
              <a:avLst/>
            </a:prstGeom>
            <a:noFill/>
            <a:ln w="38100">
              <a:solidFill>
                <a:schemeClr val="accent1">
                  <a:lumMod val="40000"/>
                  <a:lumOff val="60000"/>
                </a:schemeClr>
              </a:solidFill>
            </a:ln>
            <a:effectLst>
              <a:outerShdw blurRad="76200" dir="13500000" sy="23000" kx="1200000" algn="br" rotWithShape="0">
                <a:prstClr val="black">
                  <a:alpha val="20000"/>
                </a:prstClr>
              </a:outerShdw>
            </a:effectLst>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타원 49">
              <a:extLst>
                <a:ext uri="{FF2B5EF4-FFF2-40B4-BE49-F238E27FC236}">
                  <a16:creationId xmlns:a16="http://schemas.microsoft.com/office/drawing/2014/main" id="{EDFDB489-41FE-40CB-BC24-5DC196B45E80}"/>
                </a:ext>
              </a:extLst>
            </p:cNvPr>
            <p:cNvSpPr/>
            <p:nvPr/>
          </p:nvSpPr>
          <p:spPr>
            <a:xfrm rot="10800000">
              <a:off x="8546015" y="3660754"/>
              <a:ext cx="1795679" cy="1661020"/>
            </a:xfrm>
            <a:prstGeom prst="ellipse">
              <a:avLst/>
            </a:prstGeom>
            <a:noFill/>
            <a:ln w="38100">
              <a:solidFill>
                <a:schemeClr val="accent1">
                  <a:lumMod val="40000"/>
                  <a:lumOff val="60000"/>
                </a:schemeClr>
              </a:solidFill>
            </a:ln>
            <a:effectLst>
              <a:outerShdw blurRad="76200" dir="13500000" sy="23000" kx="1200000" algn="br" rotWithShape="0">
                <a:prstClr val="black">
                  <a:alpha val="20000"/>
                </a:prstClr>
              </a:outerShdw>
            </a:effectLst>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1" name="TextBox 50">
            <a:extLst>
              <a:ext uri="{FF2B5EF4-FFF2-40B4-BE49-F238E27FC236}">
                <a16:creationId xmlns:a16="http://schemas.microsoft.com/office/drawing/2014/main" id="{FEC020A9-BF2F-48D7-AD23-D982950F843A}"/>
              </a:ext>
            </a:extLst>
          </p:cNvPr>
          <p:cNvSpPr txBox="1"/>
          <p:nvPr/>
        </p:nvSpPr>
        <p:spPr>
          <a:xfrm>
            <a:off x="7280556" y="5911854"/>
            <a:ext cx="2059985" cy="338554"/>
          </a:xfrm>
          <a:prstGeom prst="rect">
            <a:avLst/>
          </a:prstGeom>
          <a:noFill/>
        </p:spPr>
        <p:txBody>
          <a:bodyPr wrap="square" rtlCol="0">
            <a:spAutoFit/>
          </a:bodyPr>
          <a:lstStyle/>
          <a:p>
            <a:pPr marL="285750" indent="-285750">
              <a:buFont typeface="Arial" panose="020B0604020202020204" pitchFamily="34" charset="0"/>
              <a:buChar char="•"/>
            </a:pPr>
            <a:r>
              <a:rPr lang="en-US" altLang="ko-KR" sz="1600"/>
              <a:t>X-dipole</a:t>
            </a:r>
          </a:p>
        </p:txBody>
      </p:sp>
      <p:pic>
        <p:nvPicPr>
          <p:cNvPr id="9" name="그림 8">
            <a:extLst>
              <a:ext uri="{FF2B5EF4-FFF2-40B4-BE49-F238E27FC236}">
                <a16:creationId xmlns:a16="http://schemas.microsoft.com/office/drawing/2014/main" id="{C832FFF9-84D0-4E7A-A19B-DBA541BEB8E9}"/>
              </a:ext>
            </a:extLst>
          </p:cNvPr>
          <p:cNvPicPr>
            <a:picLocks noChangeAspect="1"/>
          </p:cNvPicPr>
          <p:nvPr/>
        </p:nvPicPr>
        <p:blipFill rotWithShape="1">
          <a:blip r:embed="rId12">
            <a:extLst>
              <a:ext uri="{28A0092B-C50C-407E-A947-70E740481C1C}">
                <a14:useLocalDpi xmlns:a14="http://schemas.microsoft.com/office/drawing/2010/main" val="0"/>
              </a:ext>
            </a:extLst>
          </a:blip>
          <a:srcRect l="13478"/>
          <a:stretch/>
        </p:blipFill>
        <p:spPr>
          <a:xfrm>
            <a:off x="8413367" y="1433722"/>
            <a:ext cx="3487735" cy="2402106"/>
          </a:xfrm>
          <a:prstGeom prst="rect">
            <a:avLst/>
          </a:prstGeom>
        </p:spPr>
      </p:pic>
      <p:sp>
        <p:nvSpPr>
          <p:cNvPr id="41" name="TextBox 40">
            <a:extLst>
              <a:ext uri="{FF2B5EF4-FFF2-40B4-BE49-F238E27FC236}">
                <a16:creationId xmlns:a16="http://schemas.microsoft.com/office/drawing/2014/main" id="{F267448A-72FA-4C7A-8ABE-163608CB1237}"/>
              </a:ext>
            </a:extLst>
          </p:cNvPr>
          <p:cNvSpPr txBox="1"/>
          <p:nvPr/>
        </p:nvSpPr>
        <p:spPr>
          <a:xfrm>
            <a:off x="7172086" y="3361296"/>
            <a:ext cx="2059985" cy="338554"/>
          </a:xfrm>
          <a:prstGeom prst="rect">
            <a:avLst/>
          </a:prstGeom>
          <a:noFill/>
        </p:spPr>
        <p:txBody>
          <a:bodyPr wrap="square" rtlCol="0">
            <a:spAutoFit/>
          </a:bodyPr>
          <a:lstStyle/>
          <a:p>
            <a:pPr marL="285750" indent="-285750">
              <a:buFont typeface="Arial" panose="020B0604020202020204" pitchFamily="34" charset="0"/>
              <a:buChar char="•"/>
            </a:pPr>
            <a:r>
              <a:rPr lang="en-US" altLang="ko-KR" sz="1600"/>
              <a:t>Z-dipole</a:t>
            </a:r>
          </a:p>
        </p:txBody>
      </p:sp>
      <p:cxnSp>
        <p:nvCxnSpPr>
          <p:cNvPr id="54" name="직선 화살표 연결선 53">
            <a:extLst>
              <a:ext uri="{FF2B5EF4-FFF2-40B4-BE49-F238E27FC236}">
                <a16:creationId xmlns:a16="http://schemas.microsoft.com/office/drawing/2014/main" id="{07F7ED39-2859-4A3F-8607-F120112D0B37}"/>
              </a:ext>
            </a:extLst>
          </p:cNvPr>
          <p:cNvCxnSpPr/>
          <p:nvPr/>
        </p:nvCxnSpPr>
        <p:spPr>
          <a:xfrm>
            <a:off x="9882910" y="2391936"/>
            <a:ext cx="0" cy="687823"/>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35F79DC5-AE9E-49BD-BFB4-28C4535E2252}"/>
              </a:ext>
            </a:extLst>
          </p:cNvPr>
          <p:cNvCxnSpPr>
            <a:cxnSpLocks/>
          </p:cNvCxnSpPr>
          <p:nvPr/>
        </p:nvCxnSpPr>
        <p:spPr>
          <a:xfrm flipH="1">
            <a:off x="9503093" y="5064609"/>
            <a:ext cx="741161"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1" name="그림 60">
            <a:extLst>
              <a:ext uri="{FF2B5EF4-FFF2-40B4-BE49-F238E27FC236}">
                <a16:creationId xmlns:a16="http://schemas.microsoft.com/office/drawing/2014/main" id="{E62851F2-54A4-427F-9204-EA2DEBF44BD0}"/>
              </a:ext>
            </a:extLst>
          </p:cNvPr>
          <p:cNvPicPr>
            <a:picLocks noChangeAspect="1"/>
          </p:cNvPicPr>
          <p:nvPr/>
        </p:nvPicPr>
        <p:blipFill>
          <a:blip r:embed="rId13"/>
          <a:stretch>
            <a:fillRect/>
          </a:stretch>
        </p:blipFill>
        <p:spPr>
          <a:xfrm>
            <a:off x="717499" y="5430189"/>
            <a:ext cx="2081948" cy="1267675"/>
          </a:xfrm>
          <a:prstGeom prst="rect">
            <a:avLst/>
          </a:prstGeom>
          <a:ln>
            <a:noFill/>
          </a:ln>
          <a:effectLst>
            <a:outerShdw blurRad="292100" dist="139700" dir="2700000" algn="tl" rotWithShape="0">
              <a:srgbClr val="333333">
                <a:alpha val="65000"/>
              </a:srgbClr>
            </a:outerShdw>
          </a:effectLst>
        </p:spPr>
      </p:pic>
      <p:cxnSp>
        <p:nvCxnSpPr>
          <p:cNvPr id="63" name="직선 연결선 62">
            <a:extLst>
              <a:ext uri="{FF2B5EF4-FFF2-40B4-BE49-F238E27FC236}">
                <a16:creationId xmlns:a16="http://schemas.microsoft.com/office/drawing/2014/main" id="{9FA117C9-BEF8-4715-90C7-59FE43CE06E0}"/>
              </a:ext>
            </a:extLst>
          </p:cNvPr>
          <p:cNvCxnSpPr/>
          <p:nvPr/>
        </p:nvCxnSpPr>
        <p:spPr>
          <a:xfrm>
            <a:off x="840509" y="5516959"/>
            <a:ext cx="1847738" cy="0"/>
          </a:xfrm>
          <a:prstGeom prst="line">
            <a:avLst/>
          </a:prstGeom>
          <a:ln w="28575">
            <a:solidFill>
              <a:schemeClr val="tx1"/>
            </a:solidFill>
          </a:ln>
          <a:effectLst>
            <a:glow rad="228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B00B81C0-2FFE-468D-A4AE-E36FCA1563D1}"/>
              </a:ext>
            </a:extLst>
          </p:cNvPr>
          <p:cNvSpPr txBox="1"/>
          <p:nvPr/>
        </p:nvSpPr>
        <p:spPr>
          <a:xfrm>
            <a:off x="3074904" y="5788743"/>
            <a:ext cx="2545293" cy="584775"/>
          </a:xfrm>
          <a:prstGeom prst="rect">
            <a:avLst/>
          </a:prstGeom>
          <a:noFill/>
        </p:spPr>
        <p:txBody>
          <a:bodyPr wrap="square" rtlCol="0">
            <a:spAutoFit/>
          </a:bodyPr>
          <a:lstStyle/>
          <a:p>
            <a:pPr marL="285750" indent="-285750">
              <a:buFont typeface="Arial" panose="020B0604020202020204" pitchFamily="34" charset="0"/>
              <a:buChar char="•"/>
            </a:pPr>
            <a:r>
              <a:rPr lang="en-US" altLang="ko-KR" sz="1600"/>
              <a:t>Dipole</a:t>
            </a:r>
            <a:r>
              <a:rPr lang="ko-KR" altLang="en-US" sz="1600"/>
              <a:t>과 마주한 </a:t>
            </a:r>
            <a:r>
              <a:rPr lang="en-US" altLang="ko-KR" sz="1600"/>
              <a:t>y </a:t>
            </a:r>
            <a:r>
              <a:rPr lang="en-US" altLang="ko-KR" sz="1600" err="1"/>
              <a:t>farfield</a:t>
            </a:r>
            <a:r>
              <a:rPr lang="ko-KR" altLang="en-US" sz="1600"/>
              <a:t>에 대한 그래프</a:t>
            </a:r>
            <a:endParaRPr lang="en-US" altLang="ko-KR" sz="1600"/>
          </a:p>
        </p:txBody>
      </p:sp>
    </p:spTree>
    <p:extLst>
      <p:ext uri="{BB962C8B-B14F-4D97-AF65-F5344CB8AC3E}">
        <p14:creationId xmlns:p14="http://schemas.microsoft.com/office/powerpoint/2010/main" val="26441395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5D06646-C7A8-4225-B778-8FE4F45A412A}"/>
              </a:ext>
            </a:extLst>
          </p:cNvPr>
          <p:cNvSpPr>
            <a:spLocks noGrp="1"/>
          </p:cNvSpPr>
          <p:nvPr>
            <p:ph type="title"/>
          </p:nvPr>
        </p:nvSpPr>
        <p:spPr/>
        <p:txBody>
          <a:bodyPr>
            <a:normAutofit/>
          </a:bodyPr>
          <a:lstStyle/>
          <a:p>
            <a:r>
              <a:rPr lang="ko-KR" altLang="en-US" sz="3600" b="1">
                <a:latin typeface="새굴림" panose="02030600000101010101" pitchFamily="18" charset="-127"/>
                <a:ea typeface="새굴림" panose="02030600000101010101" pitchFamily="18" charset="-127"/>
              </a:rPr>
              <a:t>결과 원인 분석</a:t>
            </a:r>
          </a:p>
        </p:txBody>
      </p:sp>
      <p:sp>
        <p:nvSpPr>
          <p:cNvPr id="3" name="슬라이드 번호 개체 틀 2">
            <a:extLst>
              <a:ext uri="{FF2B5EF4-FFF2-40B4-BE49-F238E27FC236}">
                <a16:creationId xmlns:a16="http://schemas.microsoft.com/office/drawing/2014/main" id="{78AD702C-2D22-4A11-9254-B47FEF7F4B62}"/>
              </a:ext>
            </a:extLst>
          </p:cNvPr>
          <p:cNvSpPr>
            <a:spLocks noGrp="1"/>
          </p:cNvSpPr>
          <p:nvPr>
            <p:ph type="sldNum" sz="quarter" idx="12"/>
          </p:nvPr>
        </p:nvSpPr>
        <p:spPr>
          <a:xfrm>
            <a:off x="9229381" y="6366097"/>
            <a:ext cx="2743200" cy="365125"/>
          </a:xfrm>
        </p:spPr>
        <p:txBody>
          <a:bodyPr/>
          <a:lstStyle/>
          <a:p>
            <a:fld id="{C842FD61-56B5-4934-9505-8134CC6E5DF4}" type="slidenum">
              <a:rPr lang="ko-KR" altLang="en-US" smtClean="0"/>
              <a:t>73</a:t>
            </a:fld>
            <a:endParaRPr lang="ko-KR" altLang="en-US"/>
          </a:p>
        </p:txBody>
      </p:sp>
      <p:sp>
        <p:nvSpPr>
          <p:cNvPr id="14" name="TextBox 13">
            <a:extLst>
              <a:ext uri="{FF2B5EF4-FFF2-40B4-BE49-F238E27FC236}">
                <a16:creationId xmlns:a16="http://schemas.microsoft.com/office/drawing/2014/main" id="{82C0A559-E786-49CA-A8BB-B26808E72A4D}"/>
              </a:ext>
            </a:extLst>
          </p:cNvPr>
          <p:cNvSpPr txBox="1"/>
          <p:nvPr/>
        </p:nvSpPr>
        <p:spPr>
          <a:xfrm>
            <a:off x="1043871" y="1473138"/>
            <a:ext cx="4671129" cy="338554"/>
          </a:xfrm>
          <a:prstGeom prst="rect">
            <a:avLst/>
          </a:prstGeom>
          <a:noFill/>
          <a:ln w="38100">
            <a:solidFill>
              <a:schemeClr val="bg1">
                <a:lumMod val="50000"/>
              </a:schemeClr>
            </a:solidFill>
          </a:ln>
        </p:spPr>
        <p:txBody>
          <a:bodyPr wrap="square" rtlCol="0">
            <a:spAutoFit/>
          </a:bodyPr>
          <a:lstStyle/>
          <a:p>
            <a:pPr algn="ctr"/>
            <a:r>
              <a:rPr lang="en-US" altLang="ko-KR" sz="1600" b="1"/>
              <a:t>(1-2), (2-2) Sidewall:  Y-pol</a:t>
            </a:r>
            <a:r>
              <a:rPr lang="ko-KR" altLang="en-US" sz="1600" b="1"/>
              <a:t>만 유독 높은 이유</a:t>
            </a:r>
            <a:r>
              <a:rPr lang="en-US" altLang="ko-KR" sz="1600" b="1"/>
              <a:t>?</a:t>
            </a:r>
          </a:p>
        </p:txBody>
      </p:sp>
      <p:grpSp>
        <p:nvGrpSpPr>
          <p:cNvPr id="16" name="그룹 15">
            <a:extLst>
              <a:ext uri="{FF2B5EF4-FFF2-40B4-BE49-F238E27FC236}">
                <a16:creationId xmlns:a16="http://schemas.microsoft.com/office/drawing/2014/main" id="{95279BE3-D1DB-4366-B77F-C2C635FCAC51}"/>
              </a:ext>
            </a:extLst>
          </p:cNvPr>
          <p:cNvGrpSpPr>
            <a:grpSpLocks noChangeAspect="1"/>
          </p:cNvGrpSpPr>
          <p:nvPr/>
        </p:nvGrpSpPr>
        <p:grpSpPr>
          <a:xfrm>
            <a:off x="1043871" y="1997789"/>
            <a:ext cx="3511154" cy="2177047"/>
            <a:chOff x="2820484" y="1270451"/>
            <a:chExt cx="6551032" cy="4061885"/>
          </a:xfrm>
        </p:grpSpPr>
        <p:grpSp>
          <p:nvGrpSpPr>
            <p:cNvPr id="17" name="그룹 16">
              <a:extLst>
                <a:ext uri="{FF2B5EF4-FFF2-40B4-BE49-F238E27FC236}">
                  <a16:creationId xmlns:a16="http://schemas.microsoft.com/office/drawing/2014/main" id="{A70A0608-400E-4093-88B5-4D9FA2D66D6C}"/>
                </a:ext>
              </a:extLst>
            </p:cNvPr>
            <p:cNvGrpSpPr>
              <a:grpSpLocks noChangeAspect="1"/>
            </p:cNvGrpSpPr>
            <p:nvPr/>
          </p:nvGrpSpPr>
          <p:grpSpPr>
            <a:xfrm>
              <a:off x="2820484" y="1270451"/>
              <a:ext cx="6551032" cy="4061885"/>
              <a:chOff x="1190524" y="90303"/>
              <a:chExt cx="10163910" cy="6302006"/>
            </a:xfrm>
          </p:grpSpPr>
          <p:pic>
            <p:nvPicPr>
              <p:cNvPr id="21" name="그림 20">
                <a:extLst>
                  <a:ext uri="{FF2B5EF4-FFF2-40B4-BE49-F238E27FC236}">
                    <a16:creationId xmlns:a16="http://schemas.microsoft.com/office/drawing/2014/main" id="{37B9217B-8473-4795-BA43-3D618F9CC03A}"/>
                  </a:ext>
                </a:extLst>
              </p:cNvPr>
              <p:cNvPicPr>
                <a:picLocks noChangeAspect="1"/>
              </p:cNvPicPr>
              <p:nvPr/>
            </p:nvPicPr>
            <p:blipFill>
              <a:blip r:embed="rId3"/>
              <a:stretch>
                <a:fillRect/>
              </a:stretch>
            </p:blipFill>
            <p:spPr>
              <a:xfrm>
                <a:off x="1190524" y="90303"/>
                <a:ext cx="4305300" cy="3289300"/>
              </a:xfrm>
              <a:prstGeom prst="rect">
                <a:avLst/>
              </a:prstGeom>
            </p:spPr>
          </p:pic>
          <p:pic>
            <p:nvPicPr>
              <p:cNvPr id="22" name="그림 21">
                <a:extLst>
                  <a:ext uri="{FF2B5EF4-FFF2-40B4-BE49-F238E27FC236}">
                    <a16:creationId xmlns:a16="http://schemas.microsoft.com/office/drawing/2014/main" id="{6CA295DE-51BB-4F01-8383-5499BDBE8D75}"/>
                  </a:ext>
                </a:extLst>
              </p:cNvPr>
              <p:cNvPicPr>
                <a:picLocks noChangeAspect="1"/>
              </p:cNvPicPr>
              <p:nvPr/>
            </p:nvPicPr>
            <p:blipFill>
              <a:blip r:embed="rId4"/>
              <a:stretch>
                <a:fillRect/>
              </a:stretch>
            </p:blipFill>
            <p:spPr>
              <a:xfrm>
                <a:off x="4119829" y="90303"/>
                <a:ext cx="4305300" cy="3289300"/>
              </a:xfrm>
              <a:prstGeom prst="rect">
                <a:avLst/>
              </a:prstGeom>
            </p:spPr>
          </p:pic>
          <p:pic>
            <p:nvPicPr>
              <p:cNvPr id="24" name="그림 23">
                <a:extLst>
                  <a:ext uri="{FF2B5EF4-FFF2-40B4-BE49-F238E27FC236}">
                    <a16:creationId xmlns:a16="http://schemas.microsoft.com/office/drawing/2014/main" id="{C993FFA4-9A33-4B8A-A904-DA738378C6CA}"/>
                  </a:ext>
                </a:extLst>
              </p:cNvPr>
              <p:cNvPicPr>
                <a:picLocks noChangeAspect="1"/>
              </p:cNvPicPr>
              <p:nvPr/>
            </p:nvPicPr>
            <p:blipFill>
              <a:blip r:embed="rId5"/>
              <a:stretch>
                <a:fillRect/>
              </a:stretch>
            </p:blipFill>
            <p:spPr>
              <a:xfrm>
                <a:off x="7049134" y="90303"/>
                <a:ext cx="4305300" cy="3289300"/>
              </a:xfrm>
              <a:prstGeom prst="rect">
                <a:avLst/>
              </a:prstGeom>
            </p:spPr>
          </p:pic>
          <p:pic>
            <p:nvPicPr>
              <p:cNvPr id="25" name="그림 24">
                <a:extLst>
                  <a:ext uri="{FF2B5EF4-FFF2-40B4-BE49-F238E27FC236}">
                    <a16:creationId xmlns:a16="http://schemas.microsoft.com/office/drawing/2014/main" id="{18C317D8-1501-4356-9165-78F6430FE79B}"/>
                  </a:ext>
                </a:extLst>
              </p:cNvPr>
              <p:cNvPicPr>
                <a:picLocks noChangeAspect="1"/>
              </p:cNvPicPr>
              <p:nvPr/>
            </p:nvPicPr>
            <p:blipFill>
              <a:blip r:embed="rId6"/>
              <a:stretch>
                <a:fillRect/>
              </a:stretch>
            </p:blipFill>
            <p:spPr>
              <a:xfrm>
                <a:off x="4119829" y="3103009"/>
                <a:ext cx="4305300" cy="3289300"/>
              </a:xfrm>
              <a:prstGeom prst="rect">
                <a:avLst/>
              </a:prstGeom>
            </p:spPr>
          </p:pic>
          <p:pic>
            <p:nvPicPr>
              <p:cNvPr id="26" name="그림 25">
                <a:extLst>
                  <a:ext uri="{FF2B5EF4-FFF2-40B4-BE49-F238E27FC236}">
                    <a16:creationId xmlns:a16="http://schemas.microsoft.com/office/drawing/2014/main" id="{F2A95328-D3B7-4878-8752-258F9E9F92C1}"/>
                  </a:ext>
                </a:extLst>
              </p:cNvPr>
              <p:cNvPicPr>
                <a:picLocks noChangeAspect="1"/>
              </p:cNvPicPr>
              <p:nvPr/>
            </p:nvPicPr>
            <p:blipFill>
              <a:blip r:embed="rId7"/>
              <a:stretch>
                <a:fillRect/>
              </a:stretch>
            </p:blipFill>
            <p:spPr>
              <a:xfrm>
                <a:off x="1190524" y="3103009"/>
                <a:ext cx="4305300" cy="3289300"/>
              </a:xfrm>
              <a:prstGeom prst="rect">
                <a:avLst/>
              </a:prstGeom>
            </p:spPr>
          </p:pic>
          <p:pic>
            <p:nvPicPr>
              <p:cNvPr id="29" name="그림 28">
                <a:extLst>
                  <a:ext uri="{FF2B5EF4-FFF2-40B4-BE49-F238E27FC236}">
                    <a16:creationId xmlns:a16="http://schemas.microsoft.com/office/drawing/2014/main" id="{93412518-D617-438C-96A8-7E4306A2E3B5}"/>
                  </a:ext>
                </a:extLst>
              </p:cNvPr>
              <p:cNvPicPr>
                <a:picLocks noChangeAspect="1"/>
              </p:cNvPicPr>
              <p:nvPr/>
            </p:nvPicPr>
            <p:blipFill>
              <a:blip r:embed="rId8"/>
              <a:stretch>
                <a:fillRect/>
              </a:stretch>
            </p:blipFill>
            <p:spPr>
              <a:xfrm>
                <a:off x="7049134" y="3103009"/>
                <a:ext cx="4305300" cy="3289300"/>
              </a:xfrm>
              <a:prstGeom prst="rect">
                <a:avLst/>
              </a:prstGeom>
            </p:spPr>
          </p:pic>
          <p:pic>
            <p:nvPicPr>
              <p:cNvPr id="30" name="그림 29">
                <a:extLst>
                  <a:ext uri="{FF2B5EF4-FFF2-40B4-BE49-F238E27FC236}">
                    <a16:creationId xmlns:a16="http://schemas.microsoft.com/office/drawing/2014/main" id="{9F5AC121-D525-4BBC-B58F-DAF74C7200E2}"/>
                  </a:ext>
                </a:extLst>
              </p:cNvPr>
              <p:cNvPicPr>
                <a:picLocks noChangeAspect="1"/>
              </p:cNvPicPr>
              <p:nvPr/>
            </p:nvPicPr>
            <p:blipFill>
              <a:blip r:embed="rId9"/>
              <a:stretch>
                <a:fillRect/>
              </a:stretch>
            </p:blipFill>
            <p:spPr>
              <a:xfrm>
                <a:off x="4949566" y="1746691"/>
                <a:ext cx="649734" cy="1052529"/>
              </a:xfrm>
              <a:prstGeom prst="rect">
                <a:avLst/>
              </a:prstGeom>
            </p:spPr>
          </p:pic>
          <p:pic>
            <p:nvPicPr>
              <p:cNvPr id="33" name="그림 32">
                <a:extLst>
                  <a:ext uri="{FF2B5EF4-FFF2-40B4-BE49-F238E27FC236}">
                    <a16:creationId xmlns:a16="http://schemas.microsoft.com/office/drawing/2014/main" id="{7A79B1A1-B01E-45DA-89AF-3D30A1C68E2A}"/>
                  </a:ext>
                </a:extLst>
              </p:cNvPr>
              <p:cNvPicPr>
                <a:picLocks noChangeAspect="1"/>
              </p:cNvPicPr>
              <p:nvPr/>
            </p:nvPicPr>
            <p:blipFill>
              <a:blip r:embed="rId10"/>
              <a:stretch>
                <a:fillRect/>
              </a:stretch>
            </p:blipFill>
            <p:spPr>
              <a:xfrm>
                <a:off x="4933426" y="4720398"/>
                <a:ext cx="665874" cy="1091528"/>
              </a:xfrm>
              <a:prstGeom prst="rect">
                <a:avLst/>
              </a:prstGeom>
            </p:spPr>
          </p:pic>
        </p:grpSp>
        <p:sp>
          <p:nvSpPr>
            <p:cNvPr id="19" name="직사각형 18">
              <a:extLst>
                <a:ext uri="{FF2B5EF4-FFF2-40B4-BE49-F238E27FC236}">
                  <a16:creationId xmlns:a16="http://schemas.microsoft.com/office/drawing/2014/main" id="{F6B78C4F-8CAD-414D-9F3E-0AC776A4918F}"/>
                </a:ext>
              </a:extLst>
            </p:cNvPr>
            <p:cNvSpPr/>
            <p:nvPr/>
          </p:nvSpPr>
          <p:spPr>
            <a:xfrm>
              <a:off x="5200173" y="1519633"/>
              <a:ext cx="1883833" cy="14968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750DF828-A1C4-4770-A8C9-9B1C0B9D3270}"/>
                </a:ext>
              </a:extLst>
            </p:cNvPr>
            <p:cNvSpPr/>
            <p:nvPr/>
          </p:nvSpPr>
          <p:spPr>
            <a:xfrm>
              <a:off x="5200173" y="3460545"/>
              <a:ext cx="1883833" cy="14968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2" name="TextBox 41">
            <a:extLst>
              <a:ext uri="{FF2B5EF4-FFF2-40B4-BE49-F238E27FC236}">
                <a16:creationId xmlns:a16="http://schemas.microsoft.com/office/drawing/2014/main" id="{C261745B-4303-4C2E-ACF0-DE5606BAC628}"/>
              </a:ext>
            </a:extLst>
          </p:cNvPr>
          <p:cNvSpPr txBox="1"/>
          <p:nvPr/>
        </p:nvSpPr>
        <p:spPr>
          <a:xfrm>
            <a:off x="404425" y="4395059"/>
            <a:ext cx="5184701" cy="87363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ko-KR"/>
              <a:t>Y-dipole</a:t>
            </a:r>
            <a:r>
              <a:rPr lang="ko-KR" altLang="en-US"/>
              <a:t> 역시 방출되는 전자기파 위상에 따라 </a:t>
            </a:r>
            <a:r>
              <a:rPr lang="en-US" altLang="ko-KR" err="1"/>
              <a:t>farfield</a:t>
            </a:r>
            <a:r>
              <a:rPr lang="ko-KR" altLang="en-US"/>
              <a:t>에서 검출 확인</a:t>
            </a:r>
            <a:endParaRPr lang="en-US" altLang="ko-KR"/>
          </a:p>
        </p:txBody>
      </p:sp>
      <p:pic>
        <p:nvPicPr>
          <p:cNvPr id="61" name="그림 60">
            <a:extLst>
              <a:ext uri="{FF2B5EF4-FFF2-40B4-BE49-F238E27FC236}">
                <a16:creationId xmlns:a16="http://schemas.microsoft.com/office/drawing/2014/main" id="{E62851F2-54A4-427F-9204-EA2DEBF44BD0}"/>
              </a:ext>
            </a:extLst>
          </p:cNvPr>
          <p:cNvPicPr>
            <a:picLocks noChangeAspect="1"/>
          </p:cNvPicPr>
          <p:nvPr/>
        </p:nvPicPr>
        <p:blipFill>
          <a:blip r:embed="rId11"/>
          <a:stretch>
            <a:fillRect/>
          </a:stretch>
        </p:blipFill>
        <p:spPr>
          <a:xfrm>
            <a:off x="717499" y="5430189"/>
            <a:ext cx="2081948" cy="1267675"/>
          </a:xfrm>
          <a:prstGeom prst="rect">
            <a:avLst/>
          </a:prstGeom>
          <a:ln>
            <a:noFill/>
          </a:ln>
          <a:effectLst>
            <a:outerShdw blurRad="292100" dist="139700" dir="2700000" algn="tl" rotWithShape="0">
              <a:srgbClr val="333333">
                <a:alpha val="65000"/>
              </a:srgbClr>
            </a:outerShdw>
          </a:effectLst>
        </p:spPr>
      </p:pic>
      <p:cxnSp>
        <p:nvCxnSpPr>
          <p:cNvPr id="63" name="직선 연결선 62">
            <a:extLst>
              <a:ext uri="{FF2B5EF4-FFF2-40B4-BE49-F238E27FC236}">
                <a16:creationId xmlns:a16="http://schemas.microsoft.com/office/drawing/2014/main" id="{9FA117C9-BEF8-4715-90C7-59FE43CE06E0}"/>
              </a:ext>
            </a:extLst>
          </p:cNvPr>
          <p:cNvCxnSpPr/>
          <p:nvPr/>
        </p:nvCxnSpPr>
        <p:spPr>
          <a:xfrm>
            <a:off x="840509" y="5516959"/>
            <a:ext cx="1847738" cy="0"/>
          </a:xfrm>
          <a:prstGeom prst="line">
            <a:avLst/>
          </a:prstGeom>
          <a:ln w="28575">
            <a:solidFill>
              <a:schemeClr val="tx1"/>
            </a:solidFill>
          </a:ln>
          <a:effectLst>
            <a:glow rad="228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B00B81C0-2FFE-468D-A4AE-E36FCA1563D1}"/>
              </a:ext>
            </a:extLst>
          </p:cNvPr>
          <p:cNvSpPr txBox="1"/>
          <p:nvPr/>
        </p:nvSpPr>
        <p:spPr>
          <a:xfrm>
            <a:off x="3074904" y="5788743"/>
            <a:ext cx="2545293" cy="584775"/>
          </a:xfrm>
          <a:prstGeom prst="rect">
            <a:avLst/>
          </a:prstGeom>
          <a:noFill/>
        </p:spPr>
        <p:txBody>
          <a:bodyPr wrap="square" rtlCol="0">
            <a:spAutoFit/>
          </a:bodyPr>
          <a:lstStyle/>
          <a:p>
            <a:pPr marL="285750" indent="-285750">
              <a:buFont typeface="Arial" panose="020B0604020202020204" pitchFamily="34" charset="0"/>
              <a:buChar char="•"/>
            </a:pPr>
            <a:r>
              <a:rPr lang="en-US" altLang="ko-KR" sz="1600"/>
              <a:t>Dipole</a:t>
            </a:r>
            <a:r>
              <a:rPr lang="ko-KR" altLang="en-US" sz="1600"/>
              <a:t>과 마주한 </a:t>
            </a:r>
            <a:r>
              <a:rPr lang="en-US" altLang="ko-KR" sz="1600"/>
              <a:t>y </a:t>
            </a:r>
            <a:r>
              <a:rPr lang="en-US" altLang="ko-KR" sz="1600" err="1"/>
              <a:t>farfield</a:t>
            </a:r>
            <a:r>
              <a:rPr lang="ko-KR" altLang="en-US" sz="1600"/>
              <a:t>에 대한 그래프</a:t>
            </a:r>
            <a:endParaRPr lang="en-US" altLang="ko-KR" sz="1600"/>
          </a:p>
        </p:txBody>
      </p:sp>
      <p:sp>
        <p:nvSpPr>
          <p:cNvPr id="60" name="TextBox 59">
            <a:extLst>
              <a:ext uri="{FF2B5EF4-FFF2-40B4-BE49-F238E27FC236}">
                <a16:creationId xmlns:a16="http://schemas.microsoft.com/office/drawing/2014/main" id="{A26906DC-111A-4904-9B11-553E975A9189}"/>
              </a:ext>
            </a:extLst>
          </p:cNvPr>
          <p:cNvSpPr txBox="1"/>
          <p:nvPr/>
        </p:nvSpPr>
        <p:spPr>
          <a:xfrm>
            <a:off x="6960366" y="3563860"/>
            <a:ext cx="2059985" cy="338554"/>
          </a:xfrm>
          <a:prstGeom prst="rect">
            <a:avLst/>
          </a:prstGeom>
          <a:noFill/>
        </p:spPr>
        <p:txBody>
          <a:bodyPr wrap="square" rtlCol="0">
            <a:spAutoFit/>
          </a:bodyPr>
          <a:lstStyle/>
          <a:p>
            <a:pPr marL="285750" indent="-285750">
              <a:buFont typeface="Arial" panose="020B0604020202020204" pitchFamily="34" charset="0"/>
              <a:buChar char="•"/>
            </a:pPr>
            <a:r>
              <a:rPr lang="en-US" altLang="ko-KR" sz="1600"/>
              <a:t>Y-dipole</a:t>
            </a:r>
          </a:p>
        </p:txBody>
      </p:sp>
      <p:grpSp>
        <p:nvGrpSpPr>
          <p:cNvPr id="4" name="그룹 3">
            <a:extLst>
              <a:ext uri="{FF2B5EF4-FFF2-40B4-BE49-F238E27FC236}">
                <a16:creationId xmlns:a16="http://schemas.microsoft.com/office/drawing/2014/main" id="{C1CA74D0-CE4D-4B39-A0EA-A8BC57AEEF60}"/>
              </a:ext>
            </a:extLst>
          </p:cNvPr>
          <p:cNvGrpSpPr/>
          <p:nvPr/>
        </p:nvGrpSpPr>
        <p:grpSpPr>
          <a:xfrm>
            <a:off x="5668390" y="2131343"/>
            <a:ext cx="2838300" cy="2002084"/>
            <a:chOff x="6504184" y="1522831"/>
            <a:chExt cx="3949665" cy="3048734"/>
          </a:xfrm>
        </p:grpSpPr>
        <p:sp>
          <p:nvSpPr>
            <p:cNvPr id="43" name="직사각형 42">
              <a:extLst>
                <a:ext uri="{FF2B5EF4-FFF2-40B4-BE49-F238E27FC236}">
                  <a16:creationId xmlns:a16="http://schemas.microsoft.com/office/drawing/2014/main" id="{DF642000-6384-4BF9-9663-FDE1134BD6DF}"/>
                </a:ext>
              </a:extLst>
            </p:cNvPr>
            <p:cNvSpPr/>
            <p:nvPr/>
          </p:nvSpPr>
          <p:spPr>
            <a:xfrm>
              <a:off x="7031141" y="1554749"/>
              <a:ext cx="3422708" cy="1661020"/>
            </a:xfrm>
            <a:prstGeom prst="rect">
              <a:avLst/>
            </a:prstGeom>
            <a:solidFill>
              <a:schemeClr val="accent4">
                <a:lumMod val="40000"/>
                <a:lumOff val="60000"/>
              </a:schemeClr>
            </a:solidFill>
            <a:ln>
              <a:noFill/>
            </a:ln>
            <a:effectLst/>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이등변 삼각형 51">
              <a:extLst>
                <a:ext uri="{FF2B5EF4-FFF2-40B4-BE49-F238E27FC236}">
                  <a16:creationId xmlns:a16="http://schemas.microsoft.com/office/drawing/2014/main" id="{4ED954BB-C7FF-406B-A266-A76A849787FB}"/>
                </a:ext>
              </a:extLst>
            </p:cNvPr>
            <p:cNvSpPr/>
            <p:nvPr/>
          </p:nvSpPr>
          <p:spPr>
            <a:xfrm rot="12599753">
              <a:off x="6504184" y="3048075"/>
              <a:ext cx="1341899" cy="1523490"/>
            </a:xfrm>
            <a:prstGeom prst="triangle">
              <a:avLst/>
            </a:prstGeom>
            <a:solidFill>
              <a:schemeClr val="accent4">
                <a:lumMod val="40000"/>
                <a:lumOff val="60000"/>
              </a:schemeClr>
            </a:solidFill>
            <a:ln>
              <a:noFill/>
            </a:ln>
            <a:scene3d>
              <a:camera prst="obliqueBottom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타원 52">
              <a:extLst>
                <a:ext uri="{FF2B5EF4-FFF2-40B4-BE49-F238E27FC236}">
                  <a16:creationId xmlns:a16="http://schemas.microsoft.com/office/drawing/2014/main" id="{5C25DBF1-303F-43B7-A5A8-BE9F513226AF}"/>
                </a:ext>
              </a:extLst>
            </p:cNvPr>
            <p:cNvSpPr/>
            <p:nvPr/>
          </p:nvSpPr>
          <p:spPr>
            <a:xfrm>
              <a:off x="8120374" y="1855179"/>
              <a:ext cx="1109007" cy="1027604"/>
            </a:xfrm>
            <a:prstGeom prst="ellipse">
              <a:avLst/>
            </a:prstGeom>
            <a:noFill/>
            <a:ln w="38100">
              <a:solidFill>
                <a:schemeClr val="accent6">
                  <a:lumMod val="75000"/>
                </a:schemeClr>
              </a:solidFill>
            </a:ln>
            <a:effectLst/>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타원 54">
              <a:extLst>
                <a:ext uri="{FF2B5EF4-FFF2-40B4-BE49-F238E27FC236}">
                  <a16:creationId xmlns:a16="http://schemas.microsoft.com/office/drawing/2014/main" id="{A7C0649C-4A99-4724-B37A-AAC1D3656926}"/>
                </a:ext>
              </a:extLst>
            </p:cNvPr>
            <p:cNvSpPr/>
            <p:nvPr/>
          </p:nvSpPr>
          <p:spPr>
            <a:xfrm>
              <a:off x="7877005" y="1711737"/>
              <a:ext cx="1595744" cy="1314487"/>
            </a:xfrm>
            <a:prstGeom prst="ellipse">
              <a:avLst/>
            </a:prstGeom>
            <a:noFill/>
            <a:ln w="38100">
              <a:solidFill>
                <a:schemeClr val="accent6">
                  <a:lumMod val="75000"/>
                </a:schemeClr>
              </a:solidFill>
            </a:ln>
            <a:effectLst/>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타원 57">
              <a:extLst>
                <a:ext uri="{FF2B5EF4-FFF2-40B4-BE49-F238E27FC236}">
                  <a16:creationId xmlns:a16="http://schemas.microsoft.com/office/drawing/2014/main" id="{590FD689-31A4-42F7-81F9-2F7559FB89A9}"/>
                </a:ext>
              </a:extLst>
            </p:cNvPr>
            <p:cNvSpPr/>
            <p:nvPr/>
          </p:nvSpPr>
          <p:spPr>
            <a:xfrm>
              <a:off x="7700719" y="1522831"/>
              <a:ext cx="1972954" cy="1661020"/>
            </a:xfrm>
            <a:prstGeom prst="ellipse">
              <a:avLst/>
            </a:prstGeom>
            <a:noFill/>
            <a:ln w="38100">
              <a:solidFill>
                <a:schemeClr val="accent6">
                  <a:lumMod val="75000"/>
                </a:schemeClr>
              </a:solidFill>
            </a:ln>
            <a:effectLst/>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타원 58">
              <a:extLst>
                <a:ext uri="{FF2B5EF4-FFF2-40B4-BE49-F238E27FC236}">
                  <a16:creationId xmlns:a16="http://schemas.microsoft.com/office/drawing/2014/main" id="{1DD47D7D-BCB4-4B82-B199-6658053DE35F}"/>
                </a:ext>
              </a:extLst>
            </p:cNvPr>
            <p:cNvSpPr/>
            <p:nvPr/>
          </p:nvSpPr>
          <p:spPr>
            <a:xfrm>
              <a:off x="8292484" y="2008358"/>
              <a:ext cx="764785" cy="753801"/>
            </a:xfrm>
            <a:prstGeom prst="ellipse">
              <a:avLst/>
            </a:prstGeom>
            <a:noFill/>
            <a:ln w="38100">
              <a:solidFill>
                <a:schemeClr val="accent6">
                  <a:lumMod val="75000"/>
                </a:schemeClr>
              </a:solidFill>
            </a:ln>
            <a:effectLst/>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2" name="직선 화살표 연결선 61">
              <a:extLst>
                <a:ext uri="{FF2B5EF4-FFF2-40B4-BE49-F238E27FC236}">
                  <a16:creationId xmlns:a16="http://schemas.microsoft.com/office/drawing/2014/main" id="{853548D5-3C55-4826-98B1-228449181ADE}"/>
                </a:ext>
              </a:extLst>
            </p:cNvPr>
            <p:cNvCxnSpPr>
              <a:cxnSpLocks/>
              <a:stCxn id="53" idx="0"/>
            </p:cNvCxnSpPr>
            <p:nvPr/>
          </p:nvCxnSpPr>
          <p:spPr>
            <a:xfrm flipH="1">
              <a:off x="8645877" y="1855179"/>
              <a:ext cx="29001" cy="1027604"/>
            </a:xfrm>
            <a:prstGeom prst="straightConnector1">
              <a:avLst/>
            </a:prstGeom>
            <a:ln w="38100">
              <a:solidFill>
                <a:schemeClr val="accent6">
                  <a:lumMod val="75000"/>
                </a:schemeClr>
              </a:solidFill>
              <a:headEnd type="triangle"/>
              <a:tailEnd type="triangle"/>
            </a:ln>
            <a:effectLst>
              <a:outerShdw blurRad="50800" dist="50800" dir="5400000" algn="ctr" rotWithShape="0">
                <a:schemeClr val="bg1"/>
              </a:outerShdw>
            </a:effectLst>
            <a:scene3d>
              <a:camera prst="isometricOffAxis2Left"/>
              <a:lightRig rig="threePt" dir="t"/>
            </a:scene3d>
          </p:spPr>
          <p:style>
            <a:lnRef idx="1">
              <a:schemeClr val="accent1"/>
            </a:lnRef>
            <a:fillRef idx="0">
              <a:schemeClr val="accent1"/>
            </a:fillRef>
            <a:effectRef idx="0">
              <a:schemeClr val="accent1"/>
            </a:effectRef>
            <a:fontRef idx="minor">
              <a:schemeClr val="tx1"/>
            </a:fontRef>
          </p:style>
        </p:cxnSp>
      </p:grpSp>
      <p:pic>
        <p:nvPicPr>
          <p:cNvPr id="8" name="그림 7">
            <a:extLst>
              <a:ext uri="{FF2B5EF4-FFF2-40B4-BE49-F238E27FC236}">
                <a16:creationId xmlns:a16="http://schemas.microsoft.com/office/drawing/2014/main" id="{D2A4956C-F4A3-4DE5-AB94-6490B7DDED36}"/>
              </a:ext>
            </a:extLst>
          </p:cNvPr>
          <p:cNvPicPr>
            <a:picLocks noChangeAspect="1"/>
          </p:cNvPicPr>
          <p:nvPr/>
        </p:nvPicPr>
        <p:blipFill rotWithShape="1">
          <a:blip r:embed="rId12"/>
          <a:srcRect l="14613" t="10107"/>
          <a:stretch/>
        </p:blipFill>
        <p:spPr>
          <a:xfrm>
            <a:off x="8506690" y="1588859"/>
            <a:ext cx="3535014" cy="2217668"/>
          </a:xfrm>
          <a:prstGeom prst="rect">
            <a:avLst/>
          </a:prstGeom>
        </p:spPr>
      </p:pic>
      <p:sp>
        <p:nvSpPr>
          <p:cNvPr id="10" name="타원 9">
            <a:extLst>
              <a:ext uri="{FF2B5EF4-FFF2-40B4-BE49-F238E27FC236}">
                <a16:creationId xmlns:a16="http://schemas.microsoft.com/office/drawing/2014/main" id="{5214965B-D996-4875-BF98-5C1035855A0A}"/>
              </a:ext>
            </a:extLst>
          </p:cNvPr>
          <p:cNvSpPr/>
          <p:nvPr/>
        </p:nvSpPr>
        <p:spPr>
          <a:xfrm>
            <a:off x="9954082" y="2621990"/>
            <a:ext cx="142447" cy="75703"/>
          </a:xfrm>
          <a:prstGeom prst="ellipse">
            <a:avLst/>
          </a:prstGeom>
          <a:solidFill>
            <a:schemeClr val="tx1"/>
          </a:solidFill>
          <a:ln>
            <a:solidFill>
              <a:schemeClr val="tx1"/>
            </a:solidFill>
          </a:ln>
          <a:effectLst>
            <a:glow rad="5842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TextBox 64">
            <a:extLst>
              <a:ext uri="{FF2B5EF4-FFF2-40B4-BE49-F238E27FC236}">
                <a16:creationId xmlns:a16="http://schemas.microsoft.com/office/drawing/2014/main" id="{E5CF3DE8-291A-4506-8F43-F6C059F45929}"/>
              </a:ext>
            </a:extLst>
          </p:cNvPr>
          <p:cNvSpPr txBox="1"/>
          <p:nvPr/>
        </p:nvSpPr>
        <p:spPr>
          <a:xfrm>
            <a:off x="5914339" y="4473318"/>
            <a:ext cx="5982097" cy="170553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ko-KR"/>
              <a:t>Y-dipole</a:t>
            </a:r>
            <a:r>
              <a:rPr lang="ko-KR" altLang="en-US"/>
              <a:t>의 경우 </a:t>
            </a:r>
            <a:r>
              <a:rPr lang="en-US" altLang="ko-KR"/>
              <a:t>MQW </a:t>
            </a:r>
            <a:r>
              <a:rPr lang="ko-KR" altLang="en-US"/>
              <a:t>면에 평행하게 전자기파 진행되지만</a:t>
            </a:r>
            <a:r>
              <a:rPr lang="en-US" altLang="ko-KR"/>
              <a:t>, X,Z dipole</a:t>
            </a:r>
            <a:r>
              <a:rPr lang="ko-KR" altLang="en-US"/>
              <a:t>은 </a:t>
            </a:r>
            <a:r>
              <a:rPr lang="en-US" altLang="ko-KR"/>
              <a:t>MQW</a:t>
            </a:r>
            <a:r>
              <a:rPr lang="ko-KR" altLang="en-US"/>
              <a:t>면에 수직하게 진행</a:t>
            </a:r>
            <a:endParaRPr lang="en-US" altLang="ko-KR"/>
          </a:p>
          <a:p>
            <a:pPr>
              <a:lnSpc>
                <a:spcPct val="150000"/>
              </a:lnSpc>
            </a:pPr>
            <a:r>
              <a:rPr lang="en-US" altLang="ko-KR"/>
              <a:t>   </a:t>
            </a:r>
            <a:r>
              <a:rPr lang="en-US" altLang="ko-KR">
                <a:solidFill>
                  <a:srgbClr val="00B050"/>
                </a:solidFill>
              </a:rPr>
              <a:t>- </a:t>
            </a:r>
            <a:r>
              <a:rPr lang="ko-KR" altLang="en-US">
                <a:solidFill>
                  <a:srgbClr val="00B050"/>
                </a:solidFill>
              </a:rPr>
              <a:t>굴절</a:t>
            </a:r>
            <a:r>
              <a:rPr lang="en-US" altLang="ko-KR">
                <a:solidFill>
                  <a:srgbClr val="00B050"/>
                </a:solidFill>
              </a:rPr>
              <a:t>, </a:t>
            </a:r>
            <a:r>
              <a:rPr lang="ko-KR" altLang="en-US">
                <a:solidFill>
                  <a:srgbClr val="00B050"/>
                </a:solidFill>
              </a:rPr>
              <a:t>반사</a:t>
            </a:r>
            <a:r>
              <a:rPr lang="en-US" altLang="ko-KR">
                <a:solidFill>
                  <a:srgbClr val="00B050"/>
                </a:solidFill>
              </a:rPr>
              <a:t>, </a:t>
            </a:r>
            <a:r>
              <a:rPr lang="ko-KR" altLang="en-US">
                <a:solidFill>
                  <a:srgbClr val="00B050"/>
                </a:solidFill>
              </a:rPr>
              <a:t>간섭의 정도에 따라 </a:t>
            </a:r>
            <a:r>
              <a:rPr lang="en-US" altLang="ko-KR">
                <a:solidFill>
                  <a:srgbClr val="00B050"/>
                </a:solidFill>
              </a:rPr>
              <a:t>LEE</a:t>
            </a:r>
            <a:r>
              <a:rPr lang="ko-KR" altLang="en-US">
                <a:solidFill>
                  <a:srgbClr val="00B050"/>
                </a:solidFill>
              </a:rPr>
              <a:t>의 차이 연구</a:t>
            </a:r>
            <a:endParaRPr lang="en-US" altLang="ko-KR">
              <a:solidFill>
                <a:srgbClr val="00B050"/>
              </a:solidFill>
            </a:endParaRPr>
          </a:p>
          <a:p>
            <a:pPr marL="285750" indent="-285750">
              <a:lnSpc>
                <a:spcPct val="150000"/>
              </a:lnSpc>
              <a:buFont typeface="Wingdings" panose="05000000000000000000" pitchFamily="2" charset="2"/>
              <a:buChar char="Ø"/>
            </a:pPr>
            <a:r>
              <a:rPr lang="ko-KR" altLang="en-US"/>
              <a:t>현재</a:t>
            </a:r>
            <a:r>
              <a:rPr lang="en-US" altLang="ko-KR"/>
              <a:t>,</a:t>
            </a:r>
            <a:r>
              <a:rPr lang="ko-KR" altLang="en-US"/>
              <a:t> 전반사 임계각과 </a:t>
            </a:r>
            <a:r>
              <a:rPr lang="ko-KR" altLang="en-US" err="1"/>
              <a:t>굴절각</a:t>
            </a:r>
            <a:r>
              <a:rPr lang="ko-KR" altLang="en-US"/>
              <a:t> 등 계산</a:t>
            </a:r>
            <a:endParaRPr lang="en-US" altLang="ko-KR"/>
          </a:p>
        </p:txBody>
      </p:sp>
    </p:spTree>
    <p:extLst>
      <p:ext uri="{BB962C8B-B14F-4D97-AF65-F5344CB8AC3E}">
        <p14:creationId xmlns:p14="http://schemas.microsoft.com/office/powerpoint/2010/main" val="35957394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5D06646-C7A8-4225-B778-8FE4F45A412A}"/>
              </a:ext>
            </a:extLst>
          </p:cNvPr>
          <p:cNvSpPr>
            <a:spLocks noGrp="1"/>
          </p:cNvSpPr>
          <p:nvPr>
            <p:ph type="title"/>
          </p:nvPr>
        </p:nvSpPr>
        <p:spPr/>
        <p:txBody>
          <a:bodyPr>
            <a:normAutofit/>
          </a:bodyPr>
          <a:lstStyle/>
          <a:p>
            <a:r>
              <a:rPr lang="ko-KR" altLang="en-US" sz="3600" b="1">
                <a:latin typeface="새굴림" panose="02030600000101010101" pitchFamily="18" charset="-127"/>
                <a:ea typeface="새굴림" panose="02030600000101010101" pitchFamily="18" charset="-127"/>
              </a:rPr>
              <a:t>결과 원인 분석</a:t>
            </a:r>
          </a:p>
        </p:txBody>
      </p:sp>
      <p:sp>
        <p:nvSpPr>
          <p:cNvPr id="3" name="슬라이드 번호 개체 틀 2">
            <a:extLst>
              <a:ext uri="{FF2B5EF4-FFF2-40B4-BE49-F238E27FC236}">
                <a16:creationId xmlns:a16="http://schemas.microsoft.com/office/drawing/2014/main" id="{78AD702C-2D22-4A11-9254-B47FEF7F4B62}"/>
              </a:ext>
            </a:extLst>
          </p:cNvPr>
          <p:cNvSpPr>
            <a:spLocks noGrp="1"/>
          </p:cNvSpPr>
          <p:nvPr>
            <p:ph type="sldNum" sz="quarter" idx="12"/>
          </p:nvPr>
        </p:nvSpPr>
        <p:spPr/>
        <p:txBody>
          <a:bodyPr/>
          <a:lstStyle/>
          <a:p>
            <a:fld id="{C842FD61-56B5-4934-9505-8134CC6E5DF4}" type="slidenum">
              <a:rPr lang="ko-KR" altLang="en-US" smtClean="0"/>
              <a:t>74</a:t>
            </a:fld>
            <a:endParaRPr lang="ko-KR" altLang="en-US"/>
          </a:p>
        </p:txBody>
      </p:sp>
      <p:sp>
        <p:nvSpPr>
          <p:cNvPr id="18" name="TextBox 17">
            <a:extLst>
              <a:ext uri="{FF2B5EF4-FFF2-40B4-BE49-F238E27FC236}">
                <a16:creationId xmlns:a16="http://schemas.microsoft.com/office/drawing/2014/main" id="{E6B37399-8FF1-4D4C-9CE6-0067F8184AD6}"/>
              </a:ext>
            </a:extLst>
          </p:cNvPr>
          <p:cNvSpPr txBox="1"/>
          <p:nvPr/>
        </p:nvSpPr>
        <p:spPr>
          <a:xfrm>
            <a:off x="1043872" y="1473138"/>
            <a:ext cx="3318578" cy="338554"/>
          </a:xfrm>
          <a:prstGeom prst="rect">
            <a:avLst/>
          </a:prstGeom>
          <a:noFill/>
          <a:ln w="38100">
            <a:solidFill>
              <a:schemeClr val="bg1">
                <a:lumMod val="50000"/>
              </a:schemeClr>
            </a:solidFill>
          </a:ln>
        </p:spPr>
        <p:txBody>
          <a:bodyPr wrap="square" rtlCol="0">
            <a:spAutoFit/>
          </a:bodyPr>
          <a:lstStyle/>
          <a:p>
            <a:pPr algn="ctr"/>
            <a:r>
              <a:rPr lang="en-US" altLang="ko-KR" sz="1600" b="1"/>
              <a:t>(2-1) Sidewall: X-pol / Z</a:t>
            </a:r>
            <a:r>
              <a:rPr lang="ko-KR" altLang="en-US" sz="1600" b="1"/>
              <a:t>변화</a:t>
            </a:r>
            <a:r>
              <a:rPr lang="en-US" altLang="ko-KR" sz="1600" b="1"/>
              <a:t>  </a:t>
            </a:r>
            <a:endParaRPr lang="ko-KR" altLang="en-US" sz="1600" b="1"/>
          </a:p>
        </p:txBody>
      </p:sp>
      <p:grpSp>
        <p:nvGrpSpPr>
          <p:cNvPr id="12" name="그룹 11">
            <a:extLst>
              <a:ext uri="{FF2B5EF4-FFF2-40B4-BE49-F238E27FC236}">
                <a16:creationId xmlns:a16="http://schemas.microsoft.com/office/drawing/2014/main" id="{DC02CFC4-BA61-49A9-8DFA-ACD0FC8DD509}"/>
              </a:ext>
            </a:extLst>
          </p:cNvPr>
          <p:cNvGrpSpPr>
            <a:grpSpLocks noChangeAspect="1"/>
          </p:cNvGrpSpPr>
          <p:nvPr/>
        </p:nvGrpSpPr>
        <p:grpSpPr>
          <a:xfrm>
            <a:off x="1043870" y="2122886"/>
            <a:ext cx="5750745" cy="1861087"/>
            <a:chOff x="2820484" y="3212256"/>
            <a:chExt cx="6551032" cy="2120080"/>
          </a:xfrm>
        </p:grpSpPr>
        <p:grpSp>
          <p:nvGrpSpPr>
            <p:cNvPr id="13" name="그룹 12">
              <a:extLst>
                <a:ext uri="{FF2B5EF4-FFF2-40B4-BE49-F238E27FC236}">
                  <a16:creationId xmlns:a16="http://schemas.microsoft.com/office/drawing/2014/main" id="{BCA961D5-037F-4370-9042-6A592BD4C177}"/>
                </a:ext>
              </a:extLst>
            </p:cNvPr>
            <p:cNvGrpSpPr>
              <a:grpSpLocks noChangeAspect="1"/>
            </p:cNvGrpSpPr>
            <p:nvPr/>
          </p:nvGrpSpPr>
          <p:grpSpPr>
            <a:xfrm>
              <a:off x="2820484" y="3212256"/>
              <a:ext cx="6551032" cy="2120080"/>
              <a:chOff x="1190524" y="3103009"/>
              <a:chExt cx="10163910" cy="3289300"/>
            </a:xfrm>
          </p:grpSpPr>
          <p:pic>
            <p:nvPicPr>
              <p:cNvPr id="23" name="그림 22">
                <a:extLst>
                  <a:ext uri="{FF2B5EF4-FFF2-40B4-BE49-F238E27FC236}">
                    <a16:creationId xmlns:a16="http://schemas.microsoft.com/office/drawing/2014/main" id="{CF60B1A2-CA20-43A4-900F-B7E6D409F2E4}"/>
                  </a:ext>
                </a:extLst>
              </p:cNvPr>
              <p:cNvPicPr>
                <a:picLocks noChangeAspect="1"/>
              </p:cNvPicPr>
              <p:nvPr/>
            </p:nvPicPr>
            <p:blipFill>
              <a:blip r:embed="rId3"/>
              <a:stretch>
                <a:fillRect/>
              </a:stretch>
            </p:blipFill>
            <p:spPr>
              <a:xfrm>
                <a:off x="4119829" y="3103009"/>
                <a:ext cx="4305300" cy="3289300"/>
              </a:xfrm>
              <a:prstGeom prst="rect">
                <a:avLst/>
              </a:prstGeom>
            </p:spPr>
          </p:pic>
          <p:pic>
            <p:nvPicPr>
              <p:cNvPr id="27" name="그림 26">
                <a:extLst>
                  <a:ext uri="{FF2B5EF4-FFF2-40B4-BE49-F238E27FC236}">
                    <a16:creationId xmlns:a16="http://schemas.microsoft.com/office/drawing/2014/main" id="{6611A272-EDB2-4C69-B2A8-9F8B16A768BA}"/>
                  </a:ext>
                </a:extLst>
              </p:cNvPr>
              <p:cNvPicPr>
                <a:picLocks noChangeAspect="1"/>
              </p:cNvPicPr>
              <p:nvPr/>
            </p:nvPicPr>
            <p:blipFill>
              <a:blip r:embed="rId4"/>
              <a:stretch>
                <a:fillRect/>
              </a:stretch>
            </p:blipFill>
            <p:spPr>
              <a:xfrm>
                <a:off x="1190524" y="3103009"/>
                <a:ext cx="4305300" cy="3289300"/>
              </a:xfrm>
              <a:prstGeom prst="rect">
                <a:avLst/>
              </a:prstGeom>
            </p:spPr>
          </p:pic>
          <p:pic>
            <p:nvPicPr>
              <p:cNvPr id="28" name="그림 27">
                <a:extLst>
                  <a:ext uri="{FF2B5EF4-FFF2-40B4-BE49-F238E27FC236}">
                    <a16:creationId xmlns:a16="http://schemas.microsoft.com/office/drawing/2014/main" id="{A31DFEAC-296E-4349-9060-EC48B5825B0A}"/>
                  </a:ext>
                </a:extLst>
              </p:cNvPr>
              <p:cNvPicPr>
                <a:picLocks noChangeAspect="1"/>
              </p:cNvPicPr>
              <p:nvPr/>
            </p:nvPicPr>
            <p:blipFill>
              <a:blip r:embed="rId5"/>
              <a:stretch>
                <a:fillRect/>
              </a:stretch>
            </p:blipFill>
            <p:spPr>
              <a:xfrm>
                <a:off x="7049134" y="3103009"/>
                <a:ext cx="4305300" cy="3289300"/>
              </a:xfrm>
              <a:prstGeom prst="rect">
                <a:avLst/>
              </a:prstGeom>
            </p:spPr>
          </p:pic>
          <p:pic>
            <p:nvPicPr>
              <p:cNvPr id="31" name="그림 30">
                <a:extLst>
                  <a:ext uri="{FF2B5EF4-FFF2-40B4-BE49-F238E27FC236}">
                    <a16:creationId xmlns:a16="http://schemas.microsoft.com/office/drawing/2014/main" id="{7F4B9428-0F31-4E39-A18B-D079739B5CCA}"/>
                  </a:ext>
                </a:extLst>
              </p:cNvPr>
              <p:cNvPicPr>
                <a:picLocks noChangeAspect="1"/>
              </p:cNvPicPr>
              <p:nvPr/>
            </p:nvPicPr>
            <p:blipFill>
              <a:blip r:embed="rId6"/>
              <a:stretch>
                <a:fillRect/>
              </a:stretch>
            </p:blipFill>
            <p:spPr>
              <a:xfrm>
                <a:off x="4933426" y="4720398"/>
                <a:ext cx="665874" cy="1091528"/>
              </a:xfrm>
              <a:prstGeom prst="rect">
                <a:avLst/>
              </a:prstGeom>
            </p:spPr>
          </p:pic>
        </p:grpSp>
        <p:sp>
          <p:nvSpPr>
            <p:cNvPr id="15" name="직사각형 14">
              <a:extLst>
                <a:ext uri="{FF2B5EF4-FFF2-40B4-BE49-F238E27FC236}">
                  <a16:creationId xmlns:a16="http://schemas.microsoft.com/office/drawing/2014/main" id="{A76D509C-EA60-4A93-8C24-E3F8B75867D3}"/>
                </a:ext>
              </a:extLst>
            </p:cNvPr>
            <p:cNvSpPr/>
            <p:nvPr/>
          </p:nvSpPr>
          <p:spPr>
            <a:xfrm>
              <a:off x="3303598" y="3461438"/>
              <a:ext cx="1883833" cy="14968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29EAB6EE-8C99-4615-BF8E-CA9A59384C8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92020" y="3983972"/>
            <a:ext cx="2881479" cy="2421617"/>
          </a:xfrm>
          <a:prstGeom prst="rect">
            <a:avLst/>
          </a:prstGeom>
        </p:spPr>
      </p:pic>
      <p:sp>
        <p:nvSpPr>
          <p:cNvPr id="14" name="TextBox 13">
            <a:extLst>
              <a:ext uri="{FF2B5EF4-FFF2-40B4-BE49-F238E27FC236}">
                <a16:creationId xmlns:a16="http://schemas.microsoft.com/office/drawing/2014/main" id="{8FA4DB90-CAD5-4BDC-8B48-40CFE4D98A72}"/>
              </a:ext>
            </a:extLst>
          </p:cNvPr>
          <p:cNvSpPr txBox="1"/>
          <p:nvPr/>
        </p:nvSpPr>
        <p:spPr>
          <a:xfrm>
            <a:off x="6945318" y="2508408"/>
            <a:ext cx="4197414" cy="295112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ko-KR"/>
              <a:t>Z </a:t>
            </a:r>
            <a:r>
              <a:rPr lang="ko-KR" altLang="en-US"/>
              <a:t>방향으로 </a:t>
            </a:r>
            <a:r>
              <a:rPr lang="en-US" altLang="ko-KR"/>
              <a:t>RM</a:t>
            </a:r>
            <a:r>
              <a:rPr lang="ko-KR" altLang="en-US"/>
              <a:t>모드가 형성됨</a:t>
            </a:r>
            <a:endParaRPr lang="en-US" altLang="ko-KR"/>
          </a:p>
          <a:p>
            <a:pPr marL="285750" indent="-285750">
              <a:lnSpc>
                <a:spcPct val="150000"/>
              </a:lnSpc>
              <a:buFont typeface="Wingdings" panose="05000000000000000000" pitchFamily="2" charset="2"/>
              <a:buChar char="Ø"/>
            </a:pPr>
            <a:endParaRPr lang="en-US" altLang="ko-KR"/>
          </a:p>
          <a:p>
            <a:pPr marL="285750" indent="-285750">
              <a:lnSpc>
                <a:spcPct val="150000"/>
              </a:lnSpc>
              <a:buFont typeface="Wingdings" panose="05000000000000000000" pitchFamily="2" charset="2"/>
              <a:buChar char="Ø"/>
            </a:pPr>
            <a:r>
              <a:rPr lang="en-US" altLang="ko-KR"/>
              <a:t>Dipole</a:t>
            </a:r>
            <a:r>
              <a:rPr lang="ko-KR" altLang="en-US"/>
              <a:t>의 위치가 </a:t>
            </a:r>
            <a:r>
              <a:rPr lang="en-US" altLang="ko-KR"/>
              <a:t>RM</a:t>
            </a:r>
            <a:r>
              <a:rPr lang="ko-KR" altLang="en-US"/>
              <a:t>모드의 높은 강도와 결합할 때</a:t>
            </a:r>
            <a:r>
              <a:rPr lang="en-US" altLang="ko-KR"/>
              <a:t>, </a:t>
            </a:r>
            <a:r>
              <a:rPr lang="ko-KR" altLang="en-US"/>
              <a:t>높은 </a:t>
            </a:r>
            <a:r>
              <a:rPr lang="en-US" altLang="ko-KR"/>
              <a:t>LEE</a:t>
            </a:r>
            <a:r>
              <a:rPr lang="ko-KR" altLang="en-US"/>
              <a:t>가 나타남</a:t>
            </a:r>
            <a:endParaRPr lang="en-US" altLang="ko-KR"/>
          </a:p>
          <a:p>
            <a:pPr marL="285750" indent="-285750">
              <a:lnSpc>
                <a:spcPct val="150000"/>
              </a:lnSpc>
              <a:buFont typeface="Wingdings" panose="05000000000000000000" pitchFamily="2" charset="2"/>
              <a:buChar char="Ø"/>
            </a:pPr>
            <a:endParaRPr lang="en-US" altLang="ko-KR"/>
          </a:p>
          <a:p>
            <a:pPr marL="285750" indent="-285750">
              <a:lnSpc>
                <a:spcPct val="150000"/>
              </a:lnSpc>
              <a:buFont typeface="Wingdings" panose="05000000000000000000" pitchFamily="2" charset="2"/>
              <a:buChar char="Ø"/>
            </a:pPr>
            <a:r>
              <a:rPr lang="en-US" altLang="ko-KR"/>
              <a:t>RM</a:t>
            </a:r>
            <a:r>
              <a:rPr lang="ko-KR" altLang="en-US"/>
              <a:t>모드의 강도분포는 구조 크기에 따라 다름</a:t>
            </a:r>
          </a:p>
        </p:txBody>
      </p:sp>
      <p:pic>
        <p:nvPicPr>
          <p:cNvPr id="19" name="그림 18">
            <a:extLst>
              <a:ext uri="{FF2B5EF4-FFF2-40B4-BE49-F238E27FC236}">
                <a16:creationId xmlns:a16="http://schemas.microsoft.com/office/drawing/2014/main" id="{5332DA63-4C35-4E08-9D00-FC0A57E22E11}"/>
              </a:ext>
            </a:extLst>
          </p:cNvPr>
          <p:cNvPicPr>
            <a:picLocks noChangeAspect="1"/>
          </p:cNvPicPr>
          <p:nvPr/>
        </p:nvPicPr>
        <p:blipFill rotWithShape="1">
          <a:blip r:embed="rId8"/>
          <a:srcRect r="76613"/>
          <a:stretch/>
        </p:blipFill>
        <p:spPr>
          <a:xfrm>
            <a:off x="4375674" y="4295167"/>
            <a:ext cx="1742017" cy="1861087"/>
          </a:xfrm>
          <a:prstGeom prst="rect">
            <a:avLst/>
          </a:prstGeom>
        </p:spPr>
      </p:pic>
    </p:spTree>
    <p:extLst>
      <p:ext uri="{BB962C8B-B14F-4D97-AF65-F5344CB8AC3E}">
        <p14:creationId xmlns:p14="http://schemas.microsoft.com/office/powerpoint/2010/main" val="33972947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6CA8FAAB-57C8-43CD-A787-FEA653AC887E}"/>
              </a:ext>
            </a:extLst>
          </p:cNvPr>
          <p:cNvGrpSpPr/>
          <p:nvPr/>
        </p:nvGrpSpPr>
        <p:grpSpPr>
          <a:xfrm>
            <a:off x="808902" y="4049847"/>
            <a:ext cx="2656346" cy="2306503"/>
            <a:chOff x="3558768" y="3961192"/>
            <a:chExt cx="2656346" cy="2306503"/>
          </a:xfrm>
        </p:grpSpPr>
        <p:pic>
          <p:nvPicPr>
            <p:cNvPr id="6" name="그림 5">
              <a:extLst>
                <a:ext uri="{FF2B5EF4-FFF2-40B4-BE49-F238E27FC236}">
                  <a16:creationId xmlns:a16="http://schemas.microsoft.com/office/drawing/2014/main" id="{6C657A5A-98F2-41B4-8377-D2FF28CC31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8768" y="3961192"/>
              <a:ext cx="2656346" cy="2306503"/>
            </a:xfrm>
            <a:prstGeom prst="rect">
              <a:avLst/>
            </a:prstGeom>
          </p:spPr>
        </p:pic>
        <p:sp>
          <p:nvSpPr>
            <p:cNvPr id="106" name="화살표: 오각형 105">
              <a:extLst>
                <a:ext uri="{FF2B5EF4-FFF2-40B4-BE49-F238E27FC236}">
                  <a16:creationId xmlns:a16="http://schemas.microsoft.com/office/drawing/2014/main" id="{AEF46ABC-DBF2-45CE-8628-6CD9939DFAAF}"/>
                </a:ext>
              </a:extLst>
            </p:cNvPr>
            <p:cNvSpPr/>
            <p:nvPr/>
          </p:nvSpPr>
          <p:spPr>
            <a:xfrm rot="16200000">
              <a:off x="4399759" y="4856955"/>
              <a:ext cx="971549" cy="1023937"/>
            </a:xfrm>
            <a:prstGeom prst="homePlate">
              <a:avLst>
                <a:gd name="adj" fmla="val 31567"/>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제목 1">
            <a:extLst>
              <a:ext uri="{FF2B5EF4-FFF2-40B4-BE49-F238E27FC236}">
                <a16:creationId xmlns:a16="http://schemas.microsoft.com/office/drawing/2014/main" id="{C5D06646-C7A8-4225-B778-8FE4F45A412A}"/>
              </a:ext>
            </a:extLst>
          </p:cNvPr>
          <p:cNvSpPr>
            <a:spLocks noGrp="1"/>
          </p:cNvSpPr>
          <p:nvPr>
            <p:ph type="title"/>
          </p:nvPr>
        </p:nvSpPr>
        <p:spPr/>
        <p:txBody>
          <a:bodyPr>
            <a:normAutofit/>
          </a:bodyPr>
          <a:lstStyle/>
          <a:p>
            <a:r>
              <a:rPr lang="ko-KR" altLang="en-US" sz="3600" b="1">
                <a:latin typeface="새굴림" panose="02030600000101010101" pitchFamily="18" charset="-127"/>
                <a:ea typeface="새굴림" panose="02030600000101010101" pitchFamily="18" charset="-127"/>
              </a:rPr>
              <a:t>결과 원인 분석</a:t>
            </a:r>
          </a:p>
        </p:txBody>
      </p:sp>
      <p:sp>
        <p:nvSpPr>
          <p:cNvPr id="3" name="슬라이드 번호 개체 틀 2">
            <a:extLst>
              <a:ext uri="{FF2B5EF4-FFF2-40B4-BE49-F238E27FC236}">
                <a16:creationId xmlns:a16="http://schemas.microsoft.com/office/drawing/2014/main" id="{78AD702C-2D22-4A11-9254-B47FEF7F4B62}"/>
              </a:ext>
            </a:extLst>
          </p:cNvPr>
          <p:cNvSpPr>
            <a:spLocks noGrp="1"/>
          </p:cNvSpPr>
          <p:nvPr>
            <p:ph type="sldNum" sz="quarter" idx="12"/>
          </p:nvPr>
        </p:nvSpPr>
        <p:spPr/>
        <p:txBody>
          <a:bodyPr/>
          <a:lstStyle/>
          <a:p>
            <a:fld id="{C842FD61-56B5-4934-9505-8134CC6E5DF4}" type="slidenum">
              <a:rPr lang="ko-KR" altLang="en-US" smtClean="0"/>
              <a:t>75</a:t>
            </a:fld>
            <a:endParaRPr lang="ko-KR" altLang="en-US"/>
          </a:p>
        </p:txBody>
      </p:sp>
      <p:sp>
        <p:nvSpPr>
          <p:cNvPr id="14" name="TextBox 13">
            <a:extLst>
              <a:ext uri="{FF2B5EF4-FFF2-40B4-BE49-F238E27FC236}">
                <a16:creationId xmlns:a16="http://schemas.microsoft.com/office/drawing/2014/main" id="{82C0A559-E786-49CA-A8BB-B26808E72A4D}"/>
              </a:ext>
            </a:extLst>
          </p:cNvPr>
          <p:cNvSpPr txBox="1"/>
          <p:nvPr/>
        </p:nvSpPr>
        <p:spPr>
          <a:xfrm>
            <a:off x="1043871" y="1473138"/>
            <a:ext cx="3172529" cy="338554"/>
          </a:xfrm>
          <a:prstGeom prst="rect">
            <a:avLst/>
          </a:prstGeom>
          <a:noFill/>
          <a:ln w="38100">
            <a:solidFill>
              <a:schemeClr val="bg1">
                <a:lumMod val="50000"/>
              </a:schemeClr>
            </a:solidFill>
          </a:ln>
        </p:spPr>
        <p:txBody>
          <a:bodyPr wrap="square" rtlCol="0">
            <a:spAutoFit/>
          </a:bodyPr>
          <a:lstStyle/>
          <a:p>
            <a:pPr algn="ctr"/>
            <a:r>
              <a:rPr lang="en-US" altLang="ko-KR" sz="1600" b="1"/>
              <a:t>(4-1) pyramid: X-pol / Z</a:t>
            </a:r>
            <a:r>
              <a:rPr lang="ko-KR" altLang="en-US" sz="1600" b="1"/>
              <a:t>변화</a:t>
            </a:r>
            <a:r>
              <a:rPr lang="en-US" altLang="ko-KR" sz="1600" b="1"/>
              <a:t>  </a:t>
            </a:r>
            <a:endParaRPr lang="ko-KR" altLang="en-US" sz="1600" b="1"/>
          </a:p>
        </p:txBody>
      </p:sp>
      <p:grpSp>
        <p:nvGrpSpPr>
          <p:cNvPr id="4" name="그룹 3">
            <a:extLst>
              <a:ext uri="{FF2B5EF4-FFF2-40B4-BE49-F238E27FC236}">
                <a16:creationId xmlns:a16="http://schemas.microsoft.com/office/drawing/2014/main" id="{0CB04FCD-D5AF-43B8-8C77-91A6C0483A56}"/>
              </a:ext>
            </a:extLst>
          </p:cNvPr>
          <p:cNvGrpSpPr>
            <a:grpSpLocks noChangeAspect="1"/>
          </p:cNvGrpSpPr>
          <p:nvPr/>
        </p:nvGrpSpPr>
        <p:grpSpPr>
          <a:xfrm>
            <a:off x="1043871" y="2044184"/>
            <a:ext cx="5368410" cy="1737241"/>
            <a:chOff x="1043871" y="3539560"/>
            <a:chExt cx="5298472" cy="1714608"/>
          </a:xfrm>
        </p:grpSpPr>
        <p:grpSp>
          <p:nvGrpSpPr>
            <p:cNvPr id="70" name="그룹 69">
              <a:extLst>
                <a:ext uri="{FF2B5EF4-FFF2-40B4-BE49-F238E27FC236}">
                  <a16:creationId xmlns:a16="http://schemas.microsoft.com/office/drawing/2014/main" id="{655BB408-40B6-4DCB-8CE2-9540B5970189}"/>
                </a:ext>
              </a:extLst>
            </p:cNvPr>
            <p:cNvGrpSpPr>
              <a:grpSpLocks noChangeAspect="1"/>
            </p:cNvGrpSpPr>
            <p:nvPr/>
          </p:nvGrpSpPr>
          <p:grpSpPr>
            <a:xfrm>
              <a:off x="1043871" y="3539560"/>
              <a:ext cx="5298472" cy="1714608"/>
              <a:chOff x="1113523" y="3114331"/>
              <a:chExt cx="10164578" cy="3289300"/>
            </a:xfrm>
          </p:grpSpPr>
          <p:pic>
            <p:nvPicPr>
              <p:cNvPr id="74" name="그림 73">
                <a:extLst>
                  <a:ext uri="{FF2B5EF4-FFF2-40B4-BE49-F238E27FC236}">
                    <a16:creationId xmlns:a16="http://schemas.microsoft.com/office/drawing/2014/main" id="{78EEAB09-C1CC-4275-AA3C-1076797CD987}"/>
                  </a:ext>
                </a:extLst>
              </p:cNvPr>
              <p:cNvPicPr>
                <a:picLocks noChangeAspect="1"/>
              </p:cNvPicPr>
              <p:nvPr/>
            </p:nvPicPr>
            <p:blipFill>
              <a:blip r:embed="rId4"/>
              <a:stretch>
                <a:fillRect/>
              </a:stretch>
            </p:blipFill>
            <p:spPr>
              <a:xfrm>
                <a:off x="1113523" y="3114331"/>
                <a:ext cx="4305300" cy="3289300"/>
              </a:xfrm>
              <a:prstGeom prst="rect">
                <a:avLst/>
              </a:prstGeom>
            </p:spPr>
          </p:pic>
          <p:pic>
            <p:nvPicPr>
              <p:cNvPr id="75" name="그림 74">
                <a:extLst>
                  <a:ext uri="{FF2B5EF4-FFF2-40B4-BE49-F238E27FC236}">
                    <a16:creationId xmlns:a16="http://schemas.microsoft.com/office/drawing/2014/main" id="{F37922E7-1F03-4A93-AD8E-4FE46DB2E0E4}"/>
                  </a:ext>
                </a:extLst>
              </p:cNvPr>
              <p:cNvPicPr>
                <a:picLocks noChangeAspect="1"/>
              </p:cNvPicPr>
              <p:nvPr/>
            </p:nvPicPr>
            <p:blipFill>
              <a:blip r:embed="rId5"/>
              <a:stretch>
                <a:fillRect/>
              </a:stretch>
            </p:blipFill>
            <p:spPr>
              <a:xfrm>
                <a:off x="4043162" y="3114331"/>
                <a:ext cx="4305300" cy="3289300"/>
              </a:xfrm>
              <a:prstGeom prst="rect">
                <a:avLst/>
              </a:prstGeom>
            </p:spPr>
          </p:pic>
          <p:pic>
            <p:nvPicPr>
              <p:cNvPr id="76" name="그림 75">
                <a:extLst>
                  <a:ext uri="{FF2B5EF4-FFF2-40B4-BE49-F238E27FC236}">
                    <a16:creationId xmlns:a16="http://schemas.microsoft.com/office/drawing/2014/main" id="{7D90B460-04D3-4CFC-A48D-AC024ACC928A}"/>
                  </a:ext>
                </a:extLst>
              </p:cNvPr>
              <p:cNvPicPr>
                <a:picLocks noChangeAspect="1"/>
              </p:cNvPicPr>
              <p:nvPr/>
            </p:nvPicPr>
            <p:blipFill>
              <a:blip r:embed="rId6"/>
              <a:stretch>
                <a:fillRect/>
              </a:stretch>
            </p:blipFill>
            <p:spPr>
              <a:xfrm>
                <a:off x="6972801" y="3114331"/>
                <a:ext cx="4305300" cy="3289300"/>
              </a:xfrm>
              <a:prstGeom prst="rect">
                <a:avLst/>
              </a:prstGeom>
            </p:spPr>
          </p:pic>
          <p:pic>
            <p:nvPicPr>
              <p:cNvPr id="78" name="그림 77">
                <a:extLst>
                  <a:ext uri="{FF2B5EF4-FFF2-40B4-BE49-F238E27FC236}">
                    <a16:creationId xmlns:a16="http://schemas.microsoft.com/office/drawing/2014/main" id="{00182BF9-160E-4B33-A9C0-5AE3A0B6146C}"/>
                  </a:ext>
                </a:extLst>
              </p:cNvPr>
              <p:cNvPicPr>
                <a:picLocks noChangeAspect="1"/>
              </p:cNvPicPr>
              <p:nvPr/>
            </p:nvPicPr>
            <p:blipFill>
              <a:blip r:embed="rId7"/>
              <a:stretch>
                <a:fillRect/>
              </a:stretch>
            </p:blipFill>
            <p:spPr>
              <a:xfrm>
                <a:off x="7815588" y="4873568"/>
                <a:ext cx="1004563" cy="915152"/>
              </a:xfrm>
              <a:prstGeom prst="rect">
                <a:avLst/>
              </a:prstGeom>
            </p:spPr>
          </p:pic>
        </p:grpSp>
        <p:sp>
          <p:nvSpPr>
            <p:cNvPr id="79" name="직사각형 78">
              <a:extLst>
                <a:ext uri="{FF2B5EF4-FFF2-40B4-BE49-F238E27FC236}">
                  <a16:creationId xmlns:a16="http://schemas.microsoft.com/office/drawing/2014/main" id="{ADDDBC16-502E-44E3-BA64-A0E5010FD654}"/>
                </a:ext>
              </a:extLst>
            </p:cNvPr>
            <p:cNvSpPr/>
            <p:nvPr/>
          </p:nvSpPr>
          <p:spPr>
            <a:xfrm>
              <a:off x="1444584" y="3738284"/>
              <a:ext cx="1522228" cy="12310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0" name="그룹 9">
            <a:extLst>
              <a:ext uri="{FF2B5EF4-FFF2-40B4-BE49-F238E27FC236}">
                <a16:creationId xmlns:a16="http://schemas.microsoft.com/office/drawing/2014/main" id="{800D75F3-EDA3-4542-8B46-A66E3AEEBA08}"/>
              </a:ext>
            </a:extLst>
          </p:cNvPr>
          <p:cNvGrpSpPr/>
          <p:nvPr/>
        </p:nvGrpSpPr>
        <p:grpSpPr>
          <a:xfrm>
            <a:off x="3523507" y="4049847"/>
            <a:ext cx="2786907" cy="2306503"/>
            <a:chOff x="755763" y="4015037"/>
            <a:chExt cx="2687440" cy="2198815"/>
          </a:xfrm>
        </p:grpSpPr>
        <p:pic>
          <p:nvPicPr>
            <p:cNvPr id="8" name="그림 7">
              <a:extLst>
                <a:ext uri="{FF2B5EF4-FFF2-40B4-BE49-F238E27FC236}">
                  <a16:creationId xmlns:a16="http://schemas.microsoft.com/office/drawing/2014/main" id="{3D476434-1C70-44DB-BFDC-FFA05238D39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5763" y="4015037"/>
              <a:ext cx="2687440" cy="2198815"/>
            </a:xfrm>
            <a:prstGeom prst="rect">
              <a:avLst/>
            </a:prstGeom>
          </p:spPr>
        </p:pic>
        <p:sp>
          <p:nvSpPr>
            <p:cNvPr id="9" name="화살표: 오각형 8">
              <a:extLst>
                <a:ext uri="{FF2B5EF4-FFF2-40B4-BE49-F238E27FC236}">
                  <a16:creationId xmlns:a16="http://schemas.microsoft.com/office/drawing/2014/main" id="{647F114A-5C7F-406E-9CEA-C8C8EB3888D7}"/>
                </a:ext>
              </a:extLst>
            </p:cNvPr>
            <p:cNvSpPr/>
            <p:nvPr/>
          </p:nvSpPr>
          <p:spPr>
            <a:xfrm rot="16200000">
              <a:off x="1467382" y="4458270"/>
              <a:ext cx="1266866" cy="1430826"/>
            </a:xfrm>
            <a:prstGeom prst="homePlate">
              <a:avLst>
                <a:gd name="adj" fmla="val 34872"/>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9" name="TextBox 108">
            <a:extLst>
              <a:ext uri="{FF2B5EF4-FFF2-40B4-BE49-F238E27FC236}">
                <a16:creationId xmlns:a16="http://schemas.microsoft.com/office/drawing/2014/main" id="{7863FFC6-0FF4-40CC-A559-028335596CE7}"/>
              </a:ext>
            </a:extLst>
          </p:cNvPr>
          <p:cNvSpPr txBox="1"/>
          <p:nvPr/>
        </p:nvSpPr>
        <p:spPr>
          <a:xfrm>
            <a:off x="7261460" y="4676384"/>
            <a:ext cx="3502918" cy="87363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ko-KR" altLang="en-US"/>
              <a:t>전반사 되는 면적이 증가하여 </a:t>
            </a:r>
            <a:r>
              <a:rPr lang="en-US" altLang="ko-KR"/>
              <a:t>LEE</a:t>
            </a:r>
            <a:r>
              <a:rPr lang="ko-KR" altLang="en-US"/>
              <a:t>가 감소 </a:t>
            </a:r>
            <a:r>
              <a:rPr lang="en-US" altLang="ko-KR"/>
              <a:t>(</a:t>
            </a:r>
            <a:r>
              <a:rPr lang="ko-KR" altLang="en-US"/>
              <a:t>추측</a:t>
            </a:r>
            <a:r>
              <a:rPr lang="en-US" altLang="ko-KR"/>
              <a:t>)</a:t>
            </a:r>
          </a:p>
        </p:txBody>
      </p:sp>
      <p:pic>
        <p:nvPicPr>
          <p:cNvPr id="139" name="그림 138">
            <a:extLst>
              <a:ext uri="{FF2B5EF4-FFF2-40B4-BE49-F238E27FC236}">
                <a16:creationId xmlns:a16="http://schemas.microsoft.com/office/drawing/2014/main" id="{C33C7D1B-6CB6-496E-BDB4-055F41CF0DEC}"/>
              </a:ext>
            </a:extLst>
          </p:cNvPr>
          <p:cNvPicPr>
            <a:picLocks noChangeAspect="1"/>
          </p:cNvPicPr>
          <p:nvPr/>
        </p:nvPicPr>
        <p:blipFill>
          <a:blip r:embed="rId9"/>
          <a:stretch>
            <a:fillRect/>
          </a:stretch>
        </p:blipFill>
        <p:spPr>
          <a:xfrm>
            <a:off x="7495880" y="1974685"/>
            <a:ext cx="3502918" cy="1997278"/>
          </a:xfrm>
          <a:prstGeom prst="rect">
            <a:avLst/>
          </a:prstGeom>
        </p:spPr>
      </p:pic>
    </p:spTree>
    <p:extLst>
      <p:ext uri="{BB962C8B-B14F-4D97-AF65-F5344CB8AC3E}">
        <p14:creationId xmlns:p14="http://schemas.microsoft.com/office/powerpoint/2010/main" val="24699137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6CA8FAAB-57C8-43CD-A787-FEA653AC887E}"/>
              </a:ext>
            </a:extLst>
          </p:cNvPr>
          <p:cNvGrpSpPr/>
          <p:nvPr/>
        </p:nvGrpSpPr>
        <p:grpSpPr>
          <a:xfrm>
            <a:off x="808902" y="4049847"/>
            <a:ext cx="2656346" cy="2306503"/>
            <a:chOff x="3558768" y="3961192"/>
            <a:chExt cx="2656346" cy="2306503"/>
          </a:xfrm>
        </p:grpSpPr>
        <p:pic>
          <p:nvPicPr>
            <p:cNvPr id="6" name="그림 5">
              <a:extLst>
                <a:ext uri="{FF2B5EF4-FFF2-40B4-BE49-F238E27FC236}">
                  <a16:creationId xmlns:a16="http://schemas.microsoft.com/office/drawing/2014/main" id="{6C657A5A-98F2-41B4-8377-D2FF28CC31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8768" y="3961192"/>
              <a:ext cx="2656346" cy="2306503"/>
            </a:xfrm>
            <a:prstGeom prst="rect">
              <a:avLst/>
            </a:prstGeom>
          </p:spPr>
        </p:pic>
        <p:sp>
          <p:nvSpPr>
            <p:cNvPr id="106" name="화살표: 오각형 105">
              <a:extLst>
                <a:ext uri="{FF2B5EF4-FFF2-40B4-BE49-F238E27FC236}">
                  <a16:creationId xmlns:a16="http://schemas.microsoft.com/office/drawing/2014/main" id="{AEF46ABC-DBF2-45CE-8628-6CD9939DFAAF}"/>
                </a:ext>
              </a:extLst>
            </p:cNvPr>
            <p:cNvSpPr/>
            <p:nvPr/>
          </p:nvSpPr>
          <p:spPr>
            <a:xfrm rot="16200000">
              <a:off x="4399759" y="4856955"/>
              <a:ext cx="971549" cy="1023937"/>
            </a:xfrm>
            <a:prstGeom prst="homePlate">
              <a:avLst>
                <a:gd name="adj" fmla="val 31567"/>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제목 1">
            <a:extLst>
              <a:ext uri="{FF2B5EF4-FFF2-40B4-BE49-F238E27FC236}">
                <a16:creationId xmlns:a16="http://schemas.microsoft.com/office/drawing/2014/main" id="{C5D06646-C7A8-4225-B778-8FE4F45A412A}"/>
              </a:ext>
            </a:extLst>
          </p:cNvPr>
          <p:cNvSpPr>
            <a:spLocks noGrp="1"/>
          </p:cNvSpPr>
          <p:nvPr>
            <p:ph type="title"/>
          </p:nvPr>
        </p:nvSpPr>
        <p:spPr/>
        <p:txBody>
          <a:bodyPr>
            <a:normAutofit/>
          </a:bodyPr>
          <a:lstStyle/>
          <a:p>
            <a:r>
              <a:rPr lang="ko-KR" altLang="en-US" sz="3600" b="1">
                <a:latin typeface="새굴림" panose="02030600000101010101" pitchFamily="18" charset="-127"/>
                <a:ea typeface="새굴림" panose="02030600000101010101" pitchFamily="18" charset="-127"/>
              </a:rPr>
              <a:t>결과 원인 분석</a:t>
            </a:r>
          </a:p>
        </p:txBody>
      </p:sp>
      <p:sp>
        <p:nvSpPr>
          <p:cNvPr id="3" name="슬라이드 번호 개체 틀 2">
            <a:extLst>
              <a:ext uri="{FF2B5EF4-FFF2-40B4-BE49-F238E27FC236}">
                <a16:creationId xmlns:a16="http://schemas.microsoft.com/office/drawing/2014/main" id="{78AD702C-2D22-4A11-9254-B47FEF7F4B62}"/>
              </a:ext>
            </a:extLst>
          </p:cNvPr>
          <p:cNvSpPr>
            <a:spLocks noGrp="1"/>
          </p:cNvSpPr>
          <p:nvPr>
            <p:ph type="sldNum" sz="quarter" idx="12"/>
          </p:nvPr>
        </p:nvSpPr>
        <p:spPr/>
        <p:txBody>
          <a:bodyPr/>
          <a:lstStyle/>
          <a:p>
            <a:fld id="{C842FD61-56B5-4934-9505-8134CC6E5DF4}" type="slidenum">
              <a:rPr lang="ko-KR" altLang="en-US" smtClean="0"/>
              <a:t>76</a:t>
            </a:fld>
            <a:endParaRPr lang="ko-KR" altLang="en-US"/>
          </a:p>
        </p:txBody>
      </p:sp>
      <p:sp>
        <p:nvSpPr>
          <p:cNvPr id="14" name="TextBox 13">
            <a:extLst>
              <a:ext uri="{FF2B5EF4-FFF2-40B4-BE49-F238E27FC236}">
                <a16:creationId xmlns:a16="http://schemas.microsoft.com/office/drawing/2014/main" id="{82C0A559-E786-49CA-A8BB-B26808E72A4D}"/>
              </a:ext>
            </a:extLst>
          </p:cNvPr>
          <p:cNvSpPr txBox="1"/>
          <p:nvPr/>
        </p:nvSpPr>
        <p:spPr>
          <a:xfrm>
            <a:off x="1043871" y="1473138"/>
            <a:ext cx="3172529" cy="338554"/>
          </a:xfrm>
          <a:prstGeom prst="rect">
            <a:avLst/>
          </a:prstGeom>
          <a:noFill/>
          <a:ln w="38100">
            <a:solidFill>
              <a:schemeClr val="bg1">
                <a:lumMod val="50000"/>
              </a:schemeClr>
            </a:solidFill>
          </a:ln>
        </p:spPr>
        <p:txBody>
          <a:bodyPr wrap="square" rtlCol="0">
            <a:spAutoFit/>
          </a:bodyPr>
          <a:lstStyle/>
          <a:p>
            <a:pPr algn="ctr"/>
            <a:r>
              <a:rPr lang="en-US" altLang="ko-KR" sz="1600" b="1"/>
              <a:t>(4-1) pyramid: X-pol / Z</a:t>
            </a:r>
            <a:r>
              <a:rPr lang="ko-KR" altLang="en-US" sz="1600" b="1"/>
              <a:t>변화</a:t>
            </a:r>
            <a:r>
              <a:rPr lang="en-US" altLang="ko-KR" sz="1600" b="1"/>
              <a:t>  </a:t>
            </a:r>
            <a:endParaRPr lang="ko-KR" altLang="en-US" sz="1600" b="1"/>
          </a:p>
        </p:txBody>
      </p:sp>
      <p:grpSp>
        <p:nvGrpSpPr>
          <p:cNvPr id="4" name="그룹 3">
            <a:extLst>
              <a:ext uri="{FF2B5EF4-FFF2-40B4-BE49-F238E27FC236}">
                <a16:creationId xmlns:a16="http://schemas.microsoft.com/office/drawing/2014/main" id="{0CB04FCD-D5AF-43B8-8C77-91A6C0483A56}"/>
              </a:ext>
            </a:extLst>
          </p:cNvPr>
          <p:cNvGrpSpPr>
            <a:grpSpLocks noChangeAspect="1"/>
          </p:cNvGrpSpPr>
          <p:nvPr/>
        </p:nvGrpSpPr>
        <p:grpSpPr>
          <a:xfrm>
            <a:off x="1043871" y="2044184"/>
            <a:ext cx="5368410" cy="1737241"/>
            <a:chOff x="1043871" y="3539560"/>
            <a:chExt cx="5298472" cy="1714608"/>
          </a:xfrm>
        </p:grpSpPr>
        <p:grpSp>
          <p:nvGrpSpPr>
            <p:cNvPr id="70" name="그룹 69">
              <a:extLst>
                <a:ext uri="{FF2B5EF4-FFF2-40B4-BE49-F238E27FC236}">
                  <a16:creationId xmlns:a16="http://schemas.microsoft.com/office/drawing/2014/main" id="{655BB408-40B6-4DCB-8CE2-9540B5970189}"/>
                </a:ext>
              </a:extLst>
            </p:cNvPr>
            <p:cNvGrpSpPr>
              <a:grpSpLocks noChangeAspect="1"/>
            </p:cNvGrpSpPr>
            <p:nvPr/>
          </p:nvGrpSpPr>
          <p:grpSpPr>
            <a:xfrm>
              <a:off x="1043871" y="3539560"/>
              <a:ext cx="5298472" cy="1714608"/>
              <a:chOff x="1113523" y="3114331"/>
              <a:chExt cx="10164578" cy="3289300"/>
            </a:xfrm>
          </p:grpSpPr>
          <p:pic>
            <p:nvPicPr>
              <p:cNvPr id="74" name="그림 73">
                <a:extLst>
                  <a:ext uri="{FF2B5EF4-FFF2-40B4-BE49-F238E27FC236}">
                    <a16:creationId xmlns:a16="http://schemas.microsoft.com/office/drawing/2014/main" id="{78EEAB09-C1CC-4275-AA3C-1076797CD987}"/>
                  </a:ext>
                </a:extLst>
              </p:cNvPr>
              <p:cNvPicPr>
                <a:picLocks noChangeAspect="1"/>
              </p:cNvPicPr>
              <p:nvPr/>
            </p:nvPicPr>
            <p:blipFill>
              <a:blip r:embed="rId4"/>
              <a:stretch>
                <a:fillRect/>
              </a:stretch>
            </p:blipFill>
            <p:spPr>
              <a:xfrm>
                <a:off x="1113523" y="3114331"/>
                <a:ext cx="4305300" cy="3289300"/>
              </a:xfrm>
              <a:prstGeom prst="rect">
                <a:avLst/>
              </a:prstGeom>
            </p:spPr>
          </p:pic>
          <p:pic>
            <p:nvPicPr>
              <p:cNvPr id="75" name="그림 74">
                <a:extLst>
                  <a:ext uri="{FF2B5EF4-FFF2-40B4-BE49-F238E27FC236}">
                    <a16:creationId xmlns:a16="http://schemas.microsoft.com/office/drawing/2014/main" id="{F37922E7-1F03-4A93-AD8E-4FE46DB2E0E4}"/>
                  </a:ext>
                </a:extLst>
              </p:cNvPr>
              <p:cNvPicPr>
                <a:picLocks noChangeAspect="1"/>
              </p:cNvPicPr>
              <p:nvPr/>
            </p:nvPicPr>
            <p:blipFill>
              <a:blip r:embed="rId5"/>
              <a:stretch>
                <a:fillRect/>
              </a:stretch>
            </p:blipFill>
            <p:spPr>
              <a:xfrm>
                <a:off x="4043162" y="3114331"/>
                <a:ext cx="4305300" cy="3289300"/>
              </a:xfrm>
              <a:prstGeom prst="rect">
                <a:avLst/>
              </a:prstGeom>
            </p:spPr>
          </p:pic>
          <p:pic>
            <p:nvPicPr>
              <p:cNvPr id="76" name="그림 75">
                <a:extLst>
                  <a:ext uri="{FF2B5EF4-FFF2-40B4-BE49-F238E27FC236}">
                    <a16:creationId xmlns:a16="http://schemas.microsoft.com/office/drawing/2014/main" id="{7D90B460-04D3-4CFC-A48D-AC024ACC928A}"/>
                  </a:ext>
                </a:extLst>
              </p:cNvPr>
              <p:cNvPicPr>
                <a:picLocks noChangeAspect="1"/>
              </p:cNvPicPr>
              <p:nvPr/>
            </p:nvPicPr>
            <p:blipFill>
              <a:blip r:embed="rId6"/>
              <a:stretch>
                <a:fillRect/>
              </a:stretch>
            </p:blipFill>
            <p:spPr>
              <a:xfrm>
                <a:off x="6972801" y="3114331"/>
                <a:ext cx="4305300" cy="3289300"/>
              </a:xfrm>
              <a:prstGeom prst="rect">
                <a:avLst/>
              </a:prstGeom>
            </p:spPr>
          </p:pic>
          <p:pic>
            <p:nvPicPr>
              <p:cNvPr id="78" name="그림 77">
                <a:extLst>
                  <a:ext uri="{FF2B5EF4-FFF2-40B4-BE49-F238E27FC236}">
                    <a16:creationId xmlns:a16="http://schemas.microsoft.com/office/drawing/2014/main" id="{00182BF9-160E-4B33-A9C0-5AE3A0B6146C}"/>
                  </a:ext>
                </a:extLst>
              </p:cNvPr>
              <p:cNvPicPr>
                <a:picLocks noChangeAspect="1"/>
              </p:cNvPicPr>
              <p:nvPr/>
            </p:nvPicPr>
            <p:blipFill>
              <a:blip r:embed="rId7"/>
              <a:stretch>
                <a:fillRect/>
              </a:stretch>
            </p:blipFill>
            <p:spPr>
              <a:xfrm>
                <a:off x="7815588" y="4873568"/>
                <a:ext cx="1004563" cy="915152"/>
              </a:xfrm>
              <a:prstGeom prst="rect">
                <a:avLst/>
              </a:prstGeom>
            </p:spPr>
          </p:pic>
        </p:grpSp>
        <p:sp>
          <p:nvSpPr>
            <p:cNvPr id="79" name="직사각형 78">
              <a:extLst>
                <a:ext uri="{FF2B5EF4-FFF2-40B4-BE49-F238E27FC236}">
                  <a16:creationId xmlns:a16="http://schemas.microsoft.com/office/drawing/2014/main" id="{ADDDBC16-502E-44E3-BA64-A0E5010FD654}"/>
                </a:ext>
              </a:extLst>
            </p:cNvPr>
            <p:cNvSpPr/>
            <p:nvPr/>
          </p:nvSpPr>
          <p:spPr>
            <a:xfrm>
              <a:off x="1444584" y="3738284"/>
              <a:ext cx="1522228" cy="12310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0" name="그룹 9">
            <a:extLst>
              <a:ext uri="{FF2B5EF4-FFF2-40B4-BE49-F238E27FC236}">
                <a16:creationId xmlns:a16="http://schemas.microsoft.com/office/drawing/2014/main" id="{800D75F3-EDA3-4542-8B46-A66E3AEEBA08}"/>
              </a:ext>
            </a:extLst>
          </p:cNvPr>
          <p:cNvGrpSpPr/>
          <p:nvPr/>
        </p:nvGrpSpPr>
        <p:grpSpPr>
          <a:xfrm>
            <a:off x="3523507" y="4049847"/>
            <a:ext cx="2786907" cy="2306503"/>
            <a:chOff x="755763" y="4015037"/>
            <a:chExt cx="2687440" cy="2198815"/>
          </a:xfrm>
        </p:grpSpPr>
        <p:pic>
          <p:nvPicPr>
            <p:cNvPr id="8" name="그림 7">
              <a:extLst>
                <a:ext uri="{FF2B5EF4-FFF2-40B4-BE49-F238E27FC236}">
                  <a16:creationId xmlns:a16="http://schemas.microsoft.com/office/drawing/2014/main" id="{3D476434-1C70-44DB-BFDC-FFA05238D39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5763" y="4015037"/>
              <a:ext cx="2687440" cy="2198815"/>
            </a:xfrm>
            <a:prstGeom prst="rect">
              <a:avLst/>
            </a:prstGeom>
          </p:spPr>
        </p:pic>
        <p:sp>
          <p:nvSpPr>
            <p:cNvPr id="9" name="화살표: 오각형 8">
              <a:extLst>
                <a:ext uri="{FF2B5EF4-FFF2-40B4-BE49-F238E27FC236}">
                  <a16:creationId xmlns:a16="http://schemas.microsoft.com/office/drawing/2014/main" id="{647F114A-5C7F-406E-9CEA-C8C8EB3888D7}"/>
                </a:ext>
              </a:extLst>
            </p:cNvPr>
            <p:cNvSpPr/>
            <p:nvPr/>
          </p:nvSpPr>
          <p:spPr>
            <a:xfrm rot="16200000">
              <a:off x="1467382" y="4458270"/>
              <a:ext cx="1266866" cy="1430826"/>
            </a:xfrm>
            <a:prstGeom prst="homePlate">
              <a:avLst>
                <a:gd name="adj" fmla="val 34872"/>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9B1FECD-6DC1-4A09-9471-427207E8B702}"/>
                  </a:ext>
                </a:extLst>
              </p:cNvPr>
              <p:cNvSpPr txBox="1"/>
              <p:nvPr/>
            </p:nvSpPr>
            <p:spPr>
              <a:xfrm>
                <a:off x="8375652" y="1447504"/>
                <a:ext cx="2059985" cy="585610"/>
              </a:xfrm>
              <a:prstGeom prst="rect">
                <a:avLst/>
              </a:prstGeom>
              <a:noFill/>
            </p:spPr>
            <p:txBody>
              <a:bodyPr wrap="square" rtlCol="0">
                <a:spAutoFit/>
              </a:bodyPr>
              <a:lstStyle/>
              <a:p>
                <a:pPr marL="285750" indent="-285750">
                  <a:buFont typeface="Arial" panose="020B0604020202020204" pitchFamily="34" charset="0"/>
                  <a:buChar char="•"/>
                </a:pPr>
                <a:r>
                  <a:rPr lang="ko-KR" altLang="en-US" sz="1600"/>
                  <a:t>전반사 각 </a:t>
                </a:r>
                <a:r>
                  <a:rPr lang="en-US" altLang="ko-KR" sz="1600"/>
                  <a:t>~ </a:t>
                </a:r>
                <a14:m>
                  <m:oMath xmlns:m="http://schemas.openxmlformats.org/officeDocument/2006/math">
                    <m:sSup>
                      <m:sSupPr>
                        <m:ctrlPr>
                          <a:rPr lang="en-US" altLang="ko-KR" sz="1600" i="1" smtClean="0">
                            <a:latin typeface="Cambria Math" panose="02040503050406030204" pitchFamily="18" charset="0"/>
                          </a:rPr>
                        </m:ctrlPr>
                      </m:sSupPr>
                      <m:e>
                        <m:r>
                          <a:rPr lang="en-US" altLang="ko-KR" sz="1600" b="0" i="1" smtClean="0">
                            <a:latin typeface="Cambria Math" panose="02040503050406030204" pitchFamily="18" charset="0"/>
                          </a:rPr>
                          <m:t>30</m:t>
                        </m:r>
                      </m:e>
                      <m:sup>
                        <m:r>
                          <a:rPr lang="en-US" altLang="ko-KR" sz="1600" b="0" i="1" smtClean="0">
                            <a:latin typeface="Cambria Math" panose="02040503050406030204" pitchFamily="18" charset="0"/>
                          </a:rPr>
                          <m:t>𝑂</m:t>
                        </m:r>
                      </m:sup>
                    </m:sSup>
                  </m:oMath>
                </a14:m>
                <a:endParaRPr lang="en-US" altLang="ko-KR" sz="1600"/>
              </a:p>
              <a:p>
                <a:pPr marL="285750" indent="-285750">
                  <a:buFont typeface="Arial" panose="020B0604020202020204" pitchFamily="34" charset="0"/>
                  <a:buChar char="•"/>
                </a:pPr>
                <a:r>
                  <a:rPr lang="en-US" altLang="ko-KR" sz="1600" err="1"/>
                  <a:t>GaN</a:t>
                </a:r>
                <a:r>
                  <a:rPr lang="en-US" altLang="ko-KR" sz="1600"/>
                  <a:t>-</a:t>
                </a:r>
                <a:r>
                  <a:rPr lang="ko-KR" altLang="en-US" sz="1600"/>
                  <a:t>공기 가정</a:t>
                </a:r>
                <a:endParaRPr lang="en-US" altLang="ko-KR" sz="1600"/>
              </a:p>
            </p:txBody>
          </p:sp>
        </mc:Choice>
        <mc:Fallback xmlns="">
          <p:sp>
            <p:nvSpPr>
              <p:cNvPr id="20" name="TextBox 19">
                <a:extLst>
                  <a:ext uri="{FF2B5EF4-FFF2-40B4-BE49-F238E27FC236}">
                    <a16:creationId xmlns:a16="http://schemas.microsoft.com/office/drawing/2014/main" id="{59B1FECD-6DC1-4A09-9471-427207E8B702}"/>
                  </a:ext>
                </a:extLst>
              </p:cNvPr>
              <p:cNvSpPr txBox="1">
                <a:spLocks noRot="1" noChangeAspect="1" noMove="1" noResize="1" noEditPoints="1" noAdjustHandles="1" noChangeArrowheads="1" noChangeShapeType="1" noTextEdit="1"/>
              </p:cNvSpPr>
              <p:nvPr/>
            </p:nvSpPr>
            <p:spPr>
              <a:xfrm>
                <a:off x="8375652" y="1447504"/>
                <a:ext cx="2059985" cy="585610"/>
              </a:xfrm>
              <a:prstGeom prst="rect">
                <a:avLst/>
              </a:prstGeom>
              <a:blipFill>
                <a:blip r:embed="rId9"/>
                <a:stretch>
                  <a:fillRect l="-1183" t="-3093" b="-11340"/>
                </a:stretch>
              </a:blipFill>
            </p:spPr>
            <p:txBody>
              <a:bodyPr/>
              <a:lstStyle/>
              <a:p>
                <a:r>
                  <a:rPr lang="en-US">
                    <a:noFill/>
                  </a:rPr>
                  <a:t> </a:t>
                </a:r>
              </a:p>
            </p:txBody>
          </p:sp>
        </mc:Fallback>
      </mc:AlternateContent>
      <p:pic>
        <p:nvPicPr>
          <p:cNvPr id="7" name="그림 6">
            <a:extLst>
              <a:ext uri="{FF2B5EF4-FFF2-40B4-BE49-F238E27FC236}">
                <a16:creationId xmlns:a16="http://schemas.microsoft.com/office/drawing/2014/main" id="{EBA28BDD-5CF6-429A-B185-84860FD2CFD6}"/>
              </a:ext>
            </a:extLst>
          </p:cNvPr>
          <p:cNvPicPr>
            <a:picLocks noChangeAspect="1"/>
          </p:cNvPicPr>
          <p:nvPr/>
        </p:nvPicPr>
        <p:blipFill>
          <a:blip r:embed="rId10"/>
          <a:stretch>
            <a:fillRect/>
          </a:stretch>
        </p:blipFill>
        <p:spPr>
          <a:xfrm>
            <a:off x="7278897" y="2033114"/>
            <a:ext cx="3863835" cy="4181490"/>
          </a:xfrm>
          <a:prstGeom prst="rect">
            <a:avLst/>
          </a:prstGeom>
        </p:spPr>
      </p:pic>
    </p:spTree>
    <p:extLst>
      <p:ext uri="{BB962C8B-B14F-4D97-AF65-F5344CB8AC3E}">
        <p14:creationId xmlns:p14="http://schemas.microsoft.com/office/powerpoint/2010/main" val="35282738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6CA8FAAB-57C8-43CD-A787-FEA653AC887E}"/>
              </a:ext>
            </a:extLst>
          </p:cNvPr>
          <p:cNvGrpSpPr/>
          <p:nvPr/>
        </p:nvGrpSpPr>
        <p:grpSpPr>
          <a:xfrm>
            <a:off x="808902" y="4049847"/>
            <a:ext cx="2656346" cy="2306503"/>
            <a:chOff x="3558768" y="3961192"/>
            <a:chExt cx="2656346" cy="2306503"/>
          </a:xfrm>
        </p:grpSpPr>
        <p:pic>
          <p:nvPicPr>
            <p:cNvPr id="6" name="그림 5">
              <a:extLst>
                <a:ext uri="{FF2B5EF4-FFF2-40B4-BE49-F238E27FC236}">
                  <a16:creationId xmlns:a16="http://schemas.microsoft.com/office/drawing/2014/main" id="{6C657A5A-98F2-41B4-8377-D2FF28CC31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8768" y="3961192"/>
              <a:ext cx="2656346" cy="2306503"/>
            </a:xfrm>
            <a:prstGeom prst="rect">
              <a:avLst/>
            </a:prstGeom>
          </p:spPr>
        </p:pic>
        <p:sp>
          <p:nvSpPr>
            <p:cNvPr id="106" name="화살표: 오각형 105">
              <a:extLst>
                <a:ext uri="{FF2B5EF4-FFF2-40B4-BE49-F238E27FC236}">
                  <a16:creationId xmlns:a16="http://schemas.microsoft.com/office/drawing/2014/main" id="{AEF46ABC-DBF2-45CE-8628-6CD9939DFAAF}"/>
                </a:ext>
              </a:extLst>
            </p:cNvPr>
            <p:cNvSpPr/>
            <p:nvPr/>
          </p:nvSpPr>
          <p:spPr>
            <a:xfrm rot="16200000">
              <a:off x="4399759" y="4856955"/>
              <a:ext cx="971549" cy="1023937"/>
            </a:xfrm>
            <a:prstGeom prst="homePlate">
              <a:avLst>
                <a:gd name="adj" fmla="val 31567"/>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제목 1">
            <a:extLst>
              <a:ext uri="{FF2B5EF4-FFF2-40B4-BE49-F238E27FC236}">
                <a16:creationId xmlns:a16="http://schemas.microsoft.com/office/drawing/2014/main" id="{C5D06646-C7A8-4225-B778-8FE4F45A412A}"/>
              </a:ext>
            </a:extLst>
          </p:cNvPr>
          <p:cNvSpPr>
            <a:spLocks noGrp="1"/>
          </p:cNvSpPr>
          <p:nvPr>
            <p:ph type="title"/>
          </p:nvPr>
        </p:nvSpPr>
        <p:spPr/>
        <p:txBody>
          <a:bodyPr>
            <a:normAutofit/>
          </a:bodyPr>
          <a:lstStyle/>
          <a:p>
            <a:r>
              <a:rPr lang="ko-KR" altLang="en-US" sz="3600" b="1">
                <a:latin typeface="새굴림" panose="02030600000101010101" pitchFamily="18" charset="-127"/>
                <a:ea typeface="새굴림" panose="02030600000101010101" pitchFamily="18" charset="-127"/>
              </a:rPr>
              <a:t>결과 원인 분석</a:t>
            </a:r>
          </a:p>
        </p:txBody>
      </p:sp>
      <p:sp>
        <p:nvSpPr>
          <p:cNvPr id="3" name="슬라이드 번호 개체 틀 2">
            <a:extLst>
              <a:ext uri="{FF2B5EF4-FFF2-40B4-BE49-F238E27FC236}">
                <a16:creationId xmlns:a16="http://schemas.microsoft.com/office/drawing/2014/main" id="{78AD702C-2D22-4A11-9254-B47FEF7F4B62}"/>
              </a:ext>
            </a:extLst>
          </p:cNvPr>
          <p:cNvSpPr>
            <a:spLocks noGrp="1"/>
          </p:cNvSpPr>
          <p:nvPr>
            <p:ph type="sldNum" sz="quarter" idx="12"/>
          </p:nvPr>
        </p:nvSpPr>
        <p:spPr/>
        <p:txBody>
          <a:bodyPr/>
          <a:lstStyle/>
          <a:p>
            <a:fld id="{C842FD61-56B5-4934-9505-8134CC6E5DF4}" type="slidenum">
              <a:rPr lang="ko-KR" altLang="en-US" smtClean="0"/>
              <a:t>77</a:t>
            </a:fld>
            <a:endParaRPr lang="ko-KR" altLang="en-US"/>
          </a:p>
        </p:txBody>
      </p:sp>
      <p:sp>
        <p:nvSpPr>
          <p:cNvPr id="14" name="TextBox 13">
            <a:extLst>
              <a:ext uri="{FF2B5EF4-FFF2-40B4-BE49-F238E27FC236}">
                <a16:creationId xmlns:a16="http://schemas.microsoft.com/office/drawing/2014/main" id="{82C0A559-E786-49CA-A8BB-B26808E72A4D}"/>
              </a:ext>
            </a:extLst>
          </p:cNvPr>
          <p:cNvSpPr txBox="1"/>
          <p:nvPr/>
        </p:nvSpPr>
        <p:spPr>
          <a:xfrm>
            <a:off x="1043871" y="1473138"/>
            <a:ext cx="3172529" cy="338554"/>
          </a:xfrm>
          <a:prstGeom prst="rect">
            <a:avLst/>
          </a:prstGeom>
          <a:noFill/>
          <a:ln w="38100">
            <a:solidFill>
              <a:schemeClr val="bg1">
                <a:lumMod val="50000"/>
              </a:schemeClr>
            </a:solidFill>
          </a:ln>
        </p:spPr>
        <p:txBody>
          <a:bodyPr wrap="square" rtlCol="0">
            <a:spAutoFit/>
          </a:bodyPr>
          <a:lstStyle/>
          <a:p>
            <a:pPr algn="ctr"/>
            <a:r>
              <a:rPr lang="en-US" altLang="ko-KR" sz="1600" b="1"/>
              <a:t>(4-1) pyramid: X-pol / Z</a:t>
            </a:r>
            <a:r>
              <a:rPr lang="ko-KR" altLang="en-US" sz="1600" b="1"/>
              <a:t>변화</a:t>
            </a:r>
            <a:r>
              <a:rPr lang="en-US" altLang="ko-KR" sz="1600" b="1"/>
              <a:t>  </a:t>
            </a:r>
            <a:endParaRPr lang="ko-KR" altLang="en-US" sz="1600" b="1"/>
          </a:p>
        </p:txBody>
      </p:sp>
      <p:grpSp>
        <p:nvGrpSpPr>
          <p:cNvPr id="4" name="그룹 3">
            <a:extLst>
              <a:ext uri="{FF2B5EF4-FFF2-40B4-BE49-F238E27FC236}">
                <a16:creationId xmlns:a16="http://schemas.microsoft.com/office/drawing/2014/main" id="{0CB04FCD-D5AF-43B8-8C77-91A6C0483A56}"/>
              </a:ext>
            </a:extLst>
          </p:cNvPr>
          <p:cNvGrpSpPr>
            <a:grpSpLocks noChangeAspect="1"/>
          </p:cNvGrpSpPr>
          <p:nvPr/>
        </p:nvGrpSpPr>
        <p:grpSpPr>
          <a:xfrm>
            <a:off x="1043871" y="2044184"/>
            <a:ext cx="5368410" cy="1737241"/>
            <a:chOff x="1043871" y="3539560"/>
            <a:chExt cx="5298472" cy="1714608"/>
          </a:xfrm>
        </p:grpSpPr>
        <p:grpSp>
          <p:nvGrpSpPr>
            <p:cNvPr id="70" name="그룹 69">
              <a:extLst>
                <a:ext uri="{FF2B5EF4-FFF2-40B4-BE49-F238E27FC236}">
                  <a16:creationId xmlns:a16="http://schemas.microsoft.com/office/drawing/2014/main" id="{655BB408-40B6-4DCB-8CE2-9540B5970189}"/>
                </a:ext>
              </a:extLst>
            </p:cNvPr>
            <p:cNvGrpSpPr>
              <a:grpSpLocks noChangeAspect="1"/>
            </p:cNvGrpSpPr>
            <p:nvPr/>
          </p:nvGrpSpPr>
          <p:grpSpPr>
            <a:xfrm>
              <a:off x="1043871" y="3539560"/>
              <a:ext cx="5298472" cy="1714608"/>
              <a:chOff x="1113523" y="3114331"/>
              <a:chExt cx="10164578" cy="3289300"/>
            </a:xfrm>
          </p:grpSpPr>
          <p:pic>
            <p:nvPicPr>
              <p:cNvPr id="74" name="그림 73">
                <a:extLst>
                  <a:ext uri="{FF2B5EF4-FFF2-40B4-BE49-F238E27FC236}">
                    <a16:creationId xmlns:a16="http://schemas.microsoft.com/office/drawing/2014/main" id="{78EEAB09-C1CC-4275-AA3C-1076797CD987}"/>
                  </a:ext>
                </a:extLst>
              </p:cNvPr>
              <p:cNvPicPr>
                <a:picLocks noChangeAspect="1"/>
              </p:cNvPicPr>
              <p:nvPr/>
            </p:nvPicPr>
            <p:blipFill>
              <a:blip r:embed="rId4"/>
              <a:stretch>
                <a:fillRect/>
              </a:stretch>
            </p:blipFill>
            <p:spPr>
              <a:xfrm>
                <a:off x="1113523" y="3114331"/>
                <a:ext cx="4305300" cy="3289300"/>
              </a:xfrm>
              <a:prstGeom prst="rect">
                <a:avLst/>
              </a:prstGeom>
            </p:spPr>
          </p:pic>
          <p:pic>
            <p:nvPicPr>
              <p:cNvPr id="75" name="그림 74">
                <a:extLst>
                  <a:ext uri="{FF2B5EF4-FFF2-40B4-BE49-F238E27FC236}">
                    <a16:creationId xmlns:a16="http://schemas.microsoft.com/office/drawing/2014/main" id="{F37922E7-1F03-4A93-AD8E-4FE46DB2E0E4}"/>
                  </a:ext>
                </a:extLst>
              </p:cNvPr>
              <p:cNvPicPr>
                <a:picLocks noChangeAspect="1"/>
              </p:cNvPicPr>
              <p:nvPr/>
            </p:nvPicPr>
            <p:blipFill>
              <a:blip r:embed="rId5"/>
              <a:stretch>
                <a:fillRect/>
              </a:stretch>
            </p:blipFill>
            <p:spPr>
              <a:xfrm>
                <a:off x="4043162" y="3114331"/>
                <a:ext cx="4305300" cy="3289300"/>
              </a:xfrm>
              <a:prstGeom prst="rect">
                <a:avLst/>
              </a:prstGeom>
            </p:spPr>
          </p:pic>
          <p:pic>
            <p:nvPicPr>
              <p:cNvPr id="76" name="그림 75">
                <a:extLst>
                  <a:ext uri="{FF2B5EF4-FFF2-40B4-BE49-F238E27FC236}">
                    <a16:creationId xmlns:a16="http://schemas.microsoft.com/office/drawing/2014/main" id="{7D90B460-04D3-4CFC-A48D-AC024ACC928A}"/>
                  </a:ext>
                </a:extLst>
              </p:cNvPr>
              <p:cNvPicPr>
                <a:picLocks noChangeAspect="1"/>
              </p:cNvPicPr>
              <p:nvPr/>
            </p:nvPicPr>
            <p:blipFill>
              <a:blip r:embed="rId6"/>
              <a:stretch>
                <a:fillRect/>
              </a:stretch>
            </p:blipFill>
            <p:spPr>
              <a:xfrm>
                <a:off x="6972801" y="3114331"/>
                <a:ext cx="4305300" cy="3289300"/>
              </a:xfrm>
              <a:prstGeom prst="rect">
                <a:avLst/>
              </a:prstGeom>
            </p:spPr>
          </p:pic>
          <p:pic>
            <p:nvPicPr>
              <p:cNvPr id="78" name="그림 77">
                <a:extLst>
                  <a:ext uri="{FF2B5EF4-FFF2-40B4-BE49-F238E27FC236}">
                    <a16:creationId xmlns:a16="http://schemas.microsoft.com/office/drawing/2014/main" id="{00182BF9-160E-4B33-A9C0-5AE3A0B6146C}"/>
                  </a:ext>
                </a:extLst>
              </p:cNvPr>
              <p:cNvPicPr>
                <a:picLocks noChangeAspect="1"/>
              </p:cNvPicPr>
              <p:nvPr/>
            </p:nvPicPr>
            <p:blipFill>
              <a:blip r:embed="rId7"/>
              <a:stretch>
                <a:fillRect/>
              </a:stretch>
            </p:blipFill>
            <p:spPr>
              <a:xfrm>
                <a:off x="7815588" y="4873568"/>
                <a:ext cx="1004563" cy="915152"/>
              </a:xfrm>
              <a:prstGeom prst="rect">
                <a:avLst/>
              </a:prstGeom>
            </p:spPr>
          </p:pic>
        </p:grpSp>
        <p:sp>
          <p:nvSpPr>
            <p:cNvPr id="79" name="직사각형 78">
              <a:extLst>
                <a:ext uri="{FF2B5EF4-FFF2-40B4-BE49-F238E27FC236}">
                  <a16:creationId xmlns:a16="http://schemas.microsoft.com/office/drawing/2014/main" id="{ADDDBC16-502E-44E3-BA64-A0E5010FD654}"/>
                </a:ext>
              </a:extLst>
            </p:cNvPr>
            <p:cNvSpPr/>
            <p:nvPr/>
          </p:nvSpPr>
          <p:spPr>
            <a:xfrm>
              <a:off x="1444584" y="3738284"/>
              <a:ext cx="1522228" cy="12310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0" name="그룹 9">
            <a:extLst>
              <a:ext uri="{FF2B5EF4-FFF2-40B4-BE49-F238E27FC236}">
                <a16:creationId xmlns:a16="http://schemas.microsoft.com/office/drawing/2014/main" id="{800D75F3-EDA3-4542-8B46-A66E3AEEBA08}"/>
              </a:ext>
            </a:extLst>
          </p:cNvPr>
          <p:cNvGrpSpPr/>
          <p:nvPr/>
        </p:nvGrpSpPr>
        <p:grpSpPr>
          <a:xfrm>
            <a:off x="3523507" y="4049847"/>
            <a:ext cx="2786907" cy="2306503"/>
            <a:chOff x="755763" y="4015037"/>
            <a:chExt cx="2687440" cy="2198815"/>
          </a:xfrm>
        </p:grpSpPr>
        <p:pic>
          <p:nvPicPr>
            <p:cNvPr id="8" name="그림 7">
              <a:extLst>
                <a:ext uri="{FF2B5EF4-FFF2-40B4-BE49-F238E27FC236}">
                  <a16:creationId xmlns:a16="http://schemas.microsoft.com/office/drawing/2014/main" id="{3D476434-1C70-44DB-BFDC-FFA05238D39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5763" y="4015037"/>
              <a:ext cx="2687440" cy="2198815"/>
            </a:xfrm>
            <a:prstGeom prst="rect">
              <a:avLst/>
            </a:prstGeom>
          </p:spPr>
        </p:pic>
        <p:sp>
          <p:nvSpPr>
            <p:cNvPr id="9" name="화살표: 오각형 8">
              <a:extLst>
                <a:ext uri="{FF2B5EF4-FFF2-40B4-BE49-F238E27FC236}">
                  <a16:creationId xmlns:a16="http://schemas.microsoft.com/office/drawing/2014/main" id="{647F114A-5C7F-406E-9CEA-C8C8EB3888D7}"/>
                </a:ext>
              </a:extLst>
            </p:cNvPr>
            <p:cNvSpPr/>
            <p:nvPr/>
          </p:nvSpPr>
          <p:spPr>
            <a:xfrm rot="16200000">
              <a:off x="1467382" y="4458270"/>
              <a:ext cx="1266866" cy="1430826"/>
            </a:xfrm>
            <a:prstGeom prst="homePlate">
              <a:avLst>
                <a:gd name="adj" fmla="val 34872"/>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8" name="그림 107">
            <a:extLst>
              <a:ext uri="{FF2B5EF4-FFF2-40B4-BE49-F238E27FC236}">
                <a16:creationId xmlns:a16="http://schemas.microsoft.com/office/drawing/2014/main" id="{11940227-4522-44C9-8604-F75AEAC0A673}"/>
              </a:ext>
            </a:extLst>
          </p:cNvPr>
          <p:cNvPicPr>
            <a:picLocks noChangeAspect="1"/>
          </p:cNvPicPr>
          <p:nvPr/>
        </p:nvPicPr>
        <p:blipFill>
          <a:blip r:embed="rId9"/>
          <a:stretch>
            <a:fillRect/>
          </a:stretch>
        </p:blipFill>
        <p:spPr>
          <a:xfrm>
            <a:off x="7178771" y="2381250"/>
            <a:ext cx="3459122" cy="3775760"/>
          </a:xfrm>
          <a:prstGeom prst="rect">
            <a:avLst/>
          </a:prstGeom>
        </p:spPr>
      </p:pic>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7863FFC6-0FF4-40CC-A559-028335596CE7}"/>
                  </a:ext>
                </a:extLst>
              </p:cNvPr>
              <p:cNvSpPr txBox="1"/>
              <p:nvPr/>
            </p:nvSpPr>
            <p:spPr>
              <a:xfrm>
                <a:off x="8375652" y="1447504"/>
                <a:ext cx="2059985" cy="585610"/>
              </a:xfrm>
              <a:prstGeom prst="rect">
                <a:avLst/>
              </a:prstGeom>
              <a:noFill/>
            </p:spPr>
            <p:txBody>
              <a:bodyPr wrap="square" rtlCol="0">
                <a:spAutoFit/>
              </a:bodyPr>
              <a:lstStyle/>
              <a:p>
                <a:pPr marL="285750" indent="-285750">
                  <a:buFont typeface="Arial" panose="020B0604020202020204" pitchFamily="34" charset="0"/>
                  <a:buChar char="•"/>
                </a:pPr>
                <a:r>
                  <a:rPr lang="ko-KR" altLang="en-US" sz="1600"/>
                  <a:t>전반사 각 </a:t>
                </a:r>
                <a:r>
                  <a:rPr lang="en-US" altLang="ko-KR" sz="1600"/>
                  <a:t>~ </a:t>
                </a:r>
                <a14:m>
                  <m:oMath xmlns:m="http://schemas.openxmlformats.org/officeDocument/2006/math">
                    <m:sSup>
                      <m:sSupPr>
                        <m:ctrlPr>
                          <a:rPr lang="en-US" altLang="ko-KR" sz="1600" i="1" smtClean="0">
                            <a:latin typeface="Cambria Math" panose="02040503050406030204" pitchFamily="18" charset="0"/>
                          </a:rPr>
                        </m:ctrlPr>
                      </m:sSupPr>
                      <m:e>
                        <m:r>
                          <a:rPr lang="en-US" altLang="ko-KR" sz="1600" b="0" i="1" smtClean="0">
                            <a:latin typeface="Cambria Math" panose="02040503050406030204" pitchFamily="18" charset="0"/>
                          </a:rPr>
                          <m:t>30</m:t>
                        </m:r>
                      </m:e>
                      <m:sup>
                        <m:r>
                          <a:rPr lang="en-US" altLang="ko-KR" sz="1600" b="0" i="1" smtClean="0">
                            <a:latin typeface="Cambria Math" panose="02040503050406030204" pitchFamily="18" charset="0"/>
                          </a:rPr>
                          <m:t>𝑂</m:t>
                        </m:r>
                      </m:sup>
                    </m:sSup>
                  </m:oMath>
                </a14:m>
                <a:endParaRPr lang="en-US" altLang="ko-KR" sz="1600"/>
              </a:p>
              <a:p>
                <a:pPr marL="285750" indent="-285750">
                  <a:buFont typeface="Arial" panose="020B0604020202020204" pitchFamily="34" charset="0"/>
                  <a:buChar char="•"/>
                </a:pPr>
                <a:r>
                  <a:rPr lang="en-US" altLang="ko-KR" sz="1600" err="1"/>
                  <a:t>GaN</a:t>
                </a:r>
                <a:r>
                  <a:rPr lang="en-US" altLang="ko-KR" sz="1600"/>
                  <a:t>-</a:t>
                </a:r>
                <a:r>
                  <a:rPr lang="ko-KR" altLang="en-US" sz="1600"/>
                  <a:t>공기 가정</a:t>
                </a:r>
                <a:endParaRPr lang="en-US" altLang="ko-KR" sz="1600"/>
              </a:p>
            </p:txBody>
          </p:sp>
        </mc:Choice>
        <mc:Fallback xmlns="">
          <p:sp>
            <p:nvSpPr>
              <p:cNvPr id="109" name="TextBox 108">
                <a:extLst>
                  <a:ext uri="{FF2B5EF4-FFF2-40B4-BE49-F238E27FC236}">
                    <a16:creationId xmlns:a16="http://schemas.microsoft.com/office/drawing/2014/main" id="{7863FFC6-0FF4-40CC-A559-028335596CE7}"/>
                  </a:ext>
                </a:extLst>
              </p:cNvPr>
              <p:cNvSpPr txBox="1">
                <a:spLocks noRot="1" noChangeAspect="1" noMove="1" noResize="1" noEditPoints="1" noAdjustHandles="1" noChangeArrowheads="1" noChangeShapeType="1" noTextEdit="1"/>
              </p:cNvSpPr>
              <p:nvPr/>
            </p:nvSpPr>
            <p:spPr>
              <a:xfrm>
                <a:off x="8375652" y="1447504"/>
                <a:ext cx="2059985" cy="585610"/>
              </a:xfrm>
              <a:prstGeom prst="rect">
                <a:avLst/>
              </a:prstGeom>
              <a:blipFill>
                <a:blip r:embed="rId10"/>
                <a:stretch>
                  <a:fillRect l="-1183" t="-3093" b="-11340"/>
                </a:stretch>
              </a:blipFill>
            </p:spPr>
            <p:txBody>
              <a:bodyPr/>
              <a:lstStyle/>
              <a:p>
                <a:r>
                  <a:rPr lang="en-US">
                    <a:noFill/>
                  </a:rPr>
                  <a:t> </a:t>
                </a:r>
              </a:p>
            </p:txBody>
          </p:sp>
        </mc:Fallback>
      </mc:AlternateContent>
    </p:spTree>
    <p:extLst>
      <p:ext uri="{BB962C8B-B14F-4D97-AF65-F5344CB8AC3E}">
        <p14:creationId xmlns:p14="http://schemas.microsoft.com/office/powerpoint/2010/main" val="87425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6CA8FAAB-57C8-43CD-A787-FEA653AC887E}"/>
              </a:ext>
            </a:extLst>
          </p:cNvPr>
          <p:cNvGrpSpPr/>
          <p:nvPr/>
        </p:nvGrpSpPr>
        <p:grpSpPr>
          <a:xfrm>
            <a:off x="1036991" y="4049847"/>
            <a:ext cx="2656346" cy="2306503"/>
            <a:chOff x="3558768" y="3961192"/>
            <a:chExt cx="2656346" cy="2306503"/>
          </a:xfrm>
        </p:grpSpPr>
        <p:pic>
          <p:nvPicPr>
            <p:cNvPr id="6" name="그림 5">
              <a:extLst>
                <a:ext uri="{FF2B5EF4-FFF2-40B4-BE49-F238E27FC236}">
                  <a16:creationId xmlns:a16="http://schemas.microsoft.com/office/drawing/2014/main" id="{6C657A5A-98F2-41B4-8377-D2FF28CC31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8768" y="3961192"/>
              <a:ext cx="2656346" cy="2306503"/>
            </a:xfrm>
            <a:prstGeom prst="rect">
              <a:avLst/>
            </a:prstGeom>
          </p:spPr>
        </p:pic>
        <p:sp>
          <p:nvSpPr>
            <p:cNvPr id="106" name="화살표: 오각형 105">
              <a:extLst>
                <a:ext uri="{FF2B5EF4-FFF2-40B4-BE49-F238E27FC236}">
                  <a16:creationId xmlns:a16="http://schemas.microsoft.com/office/drawing/2014/main" id="{AEF46ABC-DBF2-45CE-8628-6CD9939DFAAF}"/>
                </a:ext>
              </a:extLst>
            </p:cNvPr>
            <p:cNvSpPr/>
            <p:nvPr/>
          </p:nvSpPr>
          <p:spPr>
            <a:xfrm rot="16200000">
              <a:off x="4399759" y="4856955"/>
              <a:ext cx="971549" cy="1023937"/>
            </a:xfrm>
            <a:prstGeom prst="homePlate">
              <a:avLst>
                <a:gd name="adj" fmla="val 31567"/>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제목 1">
            <a:extLst>
              <a:ext uri="{FF2B5EF4-FFF2-40B4-BE49-F238E27FC236}">
                <a16:creationId xmlns:a16="http://schemas.microsoft.com/office/drawing/2014/main" id="{C5D06646-C7A8-4225-B778-8FE4F45A412A}"/>
              </a:ext>
            </a:extLst>
          </p:cNvPr>
          <p:cNvSpPr>
            <a:spLocks noGrp="1"/>
          </p:cNvSpPr>
          <p:nvPr>
            <p:ph type="title"/>
          </p:nvPr>
        </p:nvSpPr>
        <p:spPr/>
        <p:txBody>
          <a:bodyPr>
            <a:normAutofit/>
          </a:bodyPr>
          <a:lstStyle/>
          <a:p>
            <a:r>
              <a:rPr lang="ko-KR" altLang="en-US" sz="3600" b="1">
                <a:latin typeface="새굴림" panose="02030600000101010101" pitchFamily="18" charset="-127"/>
                <a:ea typeface="새굴림" panose="02030600000101010101" pitchFamily="18" charset="-127"/>
              </a:rPr>
              <a:t>결과 원인 분석</a:t>
            </a:r>
          </a:p>
        </p:txBody>
      </p:sp>
      <p:sp>
        <p:nvSpPr>
          <p:cNvPr id="3" name="슬라이드 번호 개체 틀 2">
            <a:extLst>
              <a:ext uri="{FF2B5EF4-FFF2-40B4-BE49-F238E27FC236}">
                <a16:creationId xmlns:a16="http://schemas.microsoft.com/office/drawing/2014/main" id="{78AD702C-2D22-4A11-9254-B47FEF7F4B62}"/>
              </a:ext>
            </a:extLst>
          </p:cNvPr>
          <p:cNvSpPr>
            <a:spLocks noGrp="1"/>
          </p:cNvSpPr>
          <p:nvPr>
            <p:ph type="sldNum" sz="quarter" idx="12"/>
          </p:nvPr>
        </p:nvSpPr>
        <p:spPr/>
        <p:txBody>
          <a:bodyPr/>
          <a:lstStyle/>
          <a:p>
            <a:fld id="{C842FD61-56B5-4934-9505-8134CC6E5DF4}" type="slidenum">
              <a:rPr lang="ko-KR" altLang="en-US" smtClean="0"/>
              <a:t>78</a:t>
            </a:fld>
            <a:endParaRPr lang="ko-KR" altLang="en-US"/>
          </a:p>
        </p:txBody>
      </p:sp>
      <p:sp>
        <p:nvSpPr>
          <p:cNvPr id="14" name="TextBox 13">
            <a:extLst>
              <a:ext uri="{FF2B5EF4-FFF2-40B4-BE49-F238E27FC236}">
                <a16:creationId xmlns:a16="http://schemas.microsoft.com/office/drawing/2014/main" id="{82C0A559-E786-49CA-A8BB-B26808E72A4D}"/>
              </a:ext>
            </a:extLst>
          </p:cNvPr>
          <p:cNvSpPr txBox="1"/>
          <p:nvPr/>
        </p:nvSpPr>
        <p:spPr>
          <a:xfrm>
            <a:off x="1043871" y="1473138"/>
            <a:ext cx="3172529" cy="338554"/>
          </a:xfrm>
          <a:prstGeom prst="rect">
            <a:avLst/>
          </a:prstGeom>
          <a:noFill/>
          <a:ln w="38100">
            <a:solidFill>
              <a:schemeClr val="bg1">
                <a:lumMod val="50000"/>
              </a:schemeClr>
            </a:solidFill>
          </a:ln>
        </p:spPr>
        <p:txBody>
          <a:bodyPr wrap="square" rtlCol="0">
            <a:spAutoFit/>
          </a:bodyPr>
          <a:lstStyle/>
          <a:p>
            <a:pPr algn="ctr"/>
            <a:r>
              <a:rPr lang="en-US" altLang="ko-KR" sz="1600" b="1"/>
              <a:t>(4-1) pyramid: X-pol / Z</a:t>
            </a:r>
            <a:r>
              <a:rPr lang="ko-KR" altLang="en-US" sz="1600" b="1"/>
              <a:t>변화</a:t>
            </a:r>
            <a:r>
              <a:rPr lang="en-US" altLang="ko-KR" sz="1600" b="1"/>
              <a:t>  </a:t>
            </a:r>
            <a:endParaRPr lang="ko-KR" altLang="en-US" sz="1600" b="1"/>
          </a:p>
        </p:txBody>
      </p:sp>
      <p:grpSp>
        <p:nvGrpSpPr>
          <p:cNvPr id="4" name="그룹 3">
            <a:extLst>
              <a:ext uri="{FF2B5EF4-FFF2-40B4-BE49-F238E27FC236}">
                <a16:creationId xmlns:a16="http://schemas.microsoft.com/office/drawing/2014/main" id="{0CB04FCD-D5AF-43B8-8C77-91A6C0483A56}"/>
              </a:ext>
            </a:extLst>
          </p:cNvPr>
          <p:cNvGrpSpPr>
            <a:grpSpLocks noChangeAspect="1"/>
          </p:cNvGrpSpPr>
          <p:nvPr/>
        </p:nvGrpSpPr>
        <p:grpSpPr>
          <a:xfrm>
            <a:off x="1043871" y="2044184"/>
            <a:ext cx="5368410" cy="1737241"/>
            <a:chOff x="1043871" y="3539560"/>
            <a:chExt cx="5298472" cy="1714608"/>
          </a:xfrm>
        </p:grpSpPr>
        <p:grpSp>
          <p:nvGrpSpPr>
            <p:cNvPr id="70" name="그룹 69">
              <a:extLst>
                <a:ext uri="{FF2B5EF4-FFF2-40B4-BE49-F238E27FC236}">
                  <a16:creationId xmlns:a16="http://schemas.microsoft.com/office/drawing/2014/main" id="{655BB408-40B6-4DCB-8CE2-9540B5970189}"/>
                </a:ext>
              </a:extLst>
            </p:cNvPr>
            <p:cNvGrpSpPr>
              <a:grpSpLocks noChangeAspect="1"/>
            </p:cNvGrpSpPr>
            <p:nvPr/>
          </p:nvGrpSpPr>
          <p:grpSpPr>
            <a:xfrm>
              <a:off x="1043871" y="3539560"/>
              <a:ext cx="5298472" cy="1714608"/>
              <a:chOff x="1113523" y="3114331"/>
              <a:chExt cx="10164578" cy="3289300"/>
            </a:xfrm>
          </p:grpSpPr>
          <p:pic>
            <p:nvPicPr>
              <p:cNvPr id="74" name="그림 73">
                <a:extLst>
                  <a:ext uri="{FF2B5EF4-FFF2-40B4-BE49-F238E27FC236}">
                    <a16:creationId xmlns:a16="http://schemas.microsoft.com/office/drawing/2014/main" id="{78EEAB09-C1CC-4275-AA3C-1076797CD987}"/>
                  </a:ext>
                </a:extLst>
              </p:cNvPr>
              <p:cNvPicPr>
                <a:picLocks noChangeAspect="1"/>
              </p:cNvPicPr>
              <p:nvPr/>
            </p:nvPicPr>
            <p:blipFill>
              <a:blip r:embed="rId4"/>
              <a:stretch>
                <a:fillRect/>
              </a:stretch>
            </p:blipFill>
            <p:spPr>
              <a:xfrm>
                <a:off x="1113523" y="3114331"/>
                <a:ext cx="4305300" cy="3289300"/>
              </a:xfrm>
              <a:prstGeom prst="rect">
                <a:avLst/>
              </a:prstGeom>
            </p:spPr>
          </p:pic>
          <p:pic>
            <p:nvPicPr>
              <p:cNvPr id="75" name="그림 74">
                <a:extLst>
                  <a:ext uri="{FF2B5EF4-FFF2-40B4-BE49-F238E27FC236}">
                    <a16:creationId xmlns:a16="http://schemas.microsoft.com/office/drawing/2014/main" id="{F37922E7-1F03-4A93-AD8E-4FE46DB2E0E4}"/>
                  </a:ext>
                </a:extLst>
              </p:cNvPr>
              <p:cNvPicPr>
                <a:picLocks noChangeAspect="1"/>
              </p:cNvPicPr>
              <p:nvPr/>
            </p:nvPicPr>
            <p:blipFill>
              <a:blip r:embed="rId5"/>
              <a:stretch>
                <a:fillRect/>
              </a:stretch>
            </p:blipFill>
            <p:spPr>
              <a:xfrm>
                <a:off x="4043162" y="3114331"/>
                <a:ext cx="4305300" cy="3289300"/>
              </a:xfrm>
              <a:prstGeom prst="rect">
                <a:avLst/>
              </a:prstGeom>
            </p:spPr>
          </p:pic>
          <p:pic>
            <p:nvPicPr>
              <p:cNvPr id="76" name="그림 75">
                <a:extLst>
                  <a:ext uri="{FF2B5EF4-FFF2-40B4-BE49-F238E27FC236}">
                    <a16:creationId xmlns:a16="http://schemas.microsoft.com/office/drawing/2014/main" id="{7D90B460-04D3-4CFC-A48D-AC024ACC928A}"/>
                  </a:ext>
                </a:extLst>
              </p:cNvPr>
              <p:cNvPicPr>
                <a:picLocks noChangeAspect="1"/>
              </p:cNvPicPr>
              <p:nvPr/>
            </p:nvPicPr>
            <p:blipFill>
              <a:blip r:embed="rId6"/>
              <a:stretch>
                <a:fillRect/>
              </a:stretch>
            </p:blipFill>
            <p:spPr>
              <a:xfrm>
                <a:off x="6972801" y="3114331"/>
                <a:ext cx="4305300" cy="3289300"/>
              </a:xfrm>
              <a:prstGeom prst="rect">
                <a:avLst/>
              </a:prstGeom>
            </p:spPr>
          </p:pic>
          <p:pic>
            <p:nvPicPr>
              <p:cNvPr id="78" name="그림 77">
                <a:extLst>
                  <a:ext uri="{FF2B5EF4-FFF2-40B4-BE49-F238E27FC236}">
                    <a16:creationId xmlns:a16="http://schemas.microsoft.com/office/drawing/2014/main" id="{00182BF9-160E-4B33-A9C0-5AE3A0B6146C}"/>
                  </a:ext>
                </a:extLst>
              </p:cNvPr>
              <p:cNvPicPr>
                <a:picLocks noChangeAspect="1"/>
              </p:cNvPicPr>
              <p:nvPr/>
            </p:nvPicPr>
            <p:blipFill>
              <a:blip r:embed="rId7"/>
              <a:stretch>
                <a:fillRect/>
              </a:stretch>
            </p:blipFill>
            <p:spPr>
              <a:xfrm>
                <a:off x="7815588" y="4873568"/>
                <a:ext cx="1004563" cy="915152"/>
              </a:xfrm>
              <a:prstGeom prst="rect">
                <a:avLst/>
              </a:prstGeom>
            </p:spPr>
          </p:pic>
        </p:grpSp>
        <p:sp>
          <p:nvSpPr>
            <p:cNvPr id="79" name="직사각형 78">
              <a:extLst>
                <a:ext uri="{FF2B5EF4-FFF2-40B4-BE49-F238E27FC236}">
                  <a16:creationId xmlns:a16="http://schemas.microsoft.com/office/drawing/2014/main" id="{ADDDBC16-502E-44E3-BA64-A0E5010FD654}"/>
                </a:ext>
              </a:extLst>
            </p:cNvPr>
            <p:cNvSpPr/>
            <p:nvPr/>
          </p:nvSpPr>
          <p:spPr>
            <a:xfrm>
              <a:off x="1444584" y="3738284"/>
              <a:ext cx="1522228" cy="12310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0" name="그룹 9">
            <a:extLst>
              <a:ext uri="{FF2B5EF4-FFF2-40B4-BE49-F238E27FC236}">
                <a16:creationId xmlns:a16="http://schemas.microsoft.com/office/drawing/2014/main" id="{800D75F3-EDA3-4542-8B46-A66E3AEEBA08}"/>
              </a:ext>
            </a:extLst>
          </p:cNvPr>
          <p:cNvGrpSpPr/>
          <p:nvPr/>
        </p:nvGrpSpPr>
        <p:grpSpPr>
          <a:xfrm>
            <a:off x="3639660" y="4049847"/>
            <a:ext cx="2572493" cy="2306503"/>
            <a:chOff x="755763" y="4015037"/>
            <a:chExt cx="2687440" cy="2198815"/>
          </a:xfrm>
        </p:grpSpPr>
        <p:pic>
          <p:nvPicPr>
            <p:cNvPr id="8" name="그림 7">
              <a:extLst>
                <a:ext uri="{FF2B5EF4-FFF2-40B4-BE49-F238E27FC236}">
                  <a16:creationId xmlns:a16="http://schemas.microsoft.com/office/drawing/2014/main" id="{3D476434-1C70-44DB-BFDC-FFA05238D39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5763" y="4015037"/>
              <a:ext cx="2687440" cy="2198815"/>
            </a:xfrm>
            <a:prstGeom prst="rect">
              <a:avLst/>
            </a:prstGeom>
          </p:spPr>
        </p:pic>
        <p:sp>
          <p:nvSpPr>
            <p:cNvPr id="9" name="화살표: 오각형 8">
              <a:extLst>
                <a:ext uri="{FF2B5EF4-FFF2-40B4-BE49-F238E27FC236}">
                  <a16:creationId xmlns:a16="http://schemas.microsoft.com/office/drawing/2014/main" id="{647F114A-5C7F-406E-9CEA-C8C8EB3888D7}"/>
                </a:ext>
              </a:extLst>
            </p:cNvPr>
            <p:cNvSpPr/>
            <p:nvPr/>
          </p:nvSpPr>
          <p:spPr>
            <a:xfrm rot="16200000">
              <a:off x="1467382" y="4458270"/>
              <a:ext cx="1266866" cy="1430826"/>
            </a:xfrm>
            <a:prstGeom prst="homePlate">
              <a:avLst>
                <a:gd name="adj" fmla="val 34872"/>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9B1FECD-6DC1-4A09-9471-427207E8B702}"/>
                  </a:ext>
                </a:extLst>
              </p:cNvPr>
              <p:cNvSpPr txBox="1"/>
              <p:nvPr/>
            </p:nvSpPr>
            <p:spPr>
              <a:xfrm>
                <a:off x="8375652" y="1447504"/>
                <a:ext cx="2059985" cy="585610"/>
              </a:xfrm>
              <a:prstGeom prst="rect">
                <a:avLst/>
              </a:prstGeom>
              <a:noFill/>
            </p:spPr>
            <p:txBody>
              <a:bodyPr wrap="square" rtlCol="0">
                <a:spAutoFit/>
              </a:bodyPr>
              <a:lstStyle/>
              <a:p>
                <a:pPr marL="285750" indent="-285750">
                  <a:buFont typeface="Arial" panose="020B0604020202020204" pitchFamily="34" charset="0"/>
                  <a:buChar char="•"/>
                </a:pPr>
                <a:r>
                  <a:rPr lang="ko-KR" altLang="en-US" sz="1600"/>
                  <a:t>전반사 각 </a:t>
                </a:r>
                <a:r>
                  <a:rPr lang="en-US" altLang="ko-KR" sz="1600"/>
                  <a:t>~ </a:t>
                </a:r>
                <a14:m>
                  <m:oMath xmlns:m="http://schemas.openxmlformats.org/officeDocument/2006/math">
                    <m:sSup>
                      <m:sSupPr>
                        <m:ctrlPr>
                          <a:rPr lang="en-US" altLang="ko-KR" sz="1600" i="1" smtClean="0">
                            <a:latin typeface="Cambria Math" panose="02040503050406030204" pitchFamily="18" charset="0"/>
                          </a:rPr>
                        </m:ctrlPr>
                      </m:sSupPr>
                      <m:e>
                        <m:r>
                          <a:rPr lang="en-US" altLang="ko-KR" sz="1600" b="0" i="1" smtClean="0">
                            <a:latin typeface="Cambria Math" panose="02040503050406030204" pitchFamily="18" charset="0"/>
                          </a:rPr>
                          <m:t>30</m:t>
                        </m:r>
                      </m:e>
                      <m:sup>
                        <m:r>
                          <a:rPr lang="en-US" altLang="ko-KR" sz="1600" b="0" i="1" smtClean="0">
                            <a:latin typeface="Cambria Math" panose="02040503050406030204" pitchFamily="18" charset="0"/>
                          </a:rPr>
                          <m:t>𝑂</m:t>
                        </m:r>
                      </m:sup>
                    </m:sSup>
                  </m:oMath>
                </a14:m>
                <a:endParaRPr lang="en-US" altLang="ko-KR" sz="1600"/>
              </a:p>
              <a:p>
                <a:pPr marL="285750" indent="-285750">
                  <a:buFont typeface="Arial" panose="020B0604020202020204" pitchFamily="34" charset="0"/>
                  <a:buChar char="•"/>
                </a:pPr>
                <a:r>
                  <a:rPr lang="en-US" altLang="ko-KR" sz="1600" err="1"/>
                  <a:t>GaN</a:t>
                </a:r>
                <a:r>
                  <a:rPr lang="en-US" altLang="ko-KR" sz="1600"/>
                  <a:t>-</a:t>
                </a:r>
                <a:r>
                  <a:rPr lang="ko-KR" altLang="en-US" sz="1600"/>
                  <a:t>공기 가정</a:t>
                </a:r>
                <a:endParaRPr lang="en-US" altLang="ko-KR" sz="1600"/>
              </a:p>
            </p:txBody>
          </p:sp>
        </mc:Choice>
        <mc:Fallback xmlns="">
          <p:sp>
            <p:nvSpPr>
              <p:cNvPr id="20" name="TextBox 19">
                <a:extLst>
                  <a:ext uri="{FF2B5EF4-FFF2-40B4-BE49-F238E27FC236}">
                    <a16:creationId xmlns:a16="http://schemas.microsoft.com/office/drawing/2014/main" id="{59B1FECD-6DC1-4A09-9471-427207E8B702}"/>
                  </a:ext>
                </a:extLst>
              </p:cNvPr>
              <p:cNvSpPr txBox="1">
                <a:spLocks noRot="1" noChangeAspect="1" noMove="1" noResize="1" noEditPoints="1" noAdjustHandles="1" noChangeArrowheads="1" noChangeShapeType="1" noTextEdit="1"/>
              </p:cNvSpPr>
              <p:nvPr/>
            </p:nvSpPr>
            <p:spPr>
              <a:xfrm>
                <a:off x="8375652" y="1447504"/>
                <a:ext cx="2059985" cy="585610"/>
              </a:xfrm>
              <a:prstGeom prst="rect">
                <a:avLst/>
              </a:prstGeom>
              <a:blipFill>
                <a:blip r:embed="rId9"/>
                <a:stretch>
                  <a:fillRect l="-1183" t="-3093" b="-11340"/>
                </a:stretch>
              </a:blipFill>
            </p:spPr>
            <p:txBody>
              <a:bodyPr/>
              <a:lstStyle/>
              <a:p>
                <a:r>
                  <a:rPr lang="en-US">
                    <a:noFill/>
                  </a:rPr>
                  <a:t> </a:t>
                </a:r>
              </a:p>
            </p:txBody>
          </p:sp>
        </mc:Fallback>
      </mc:AlternateContent>
      <p:pic>
        <p:nvPicPr>
          <p:cNvPr id="12" name="그림 11">
            <a:extLst>
              <a:ext uri="{FF2B5EF4-FFF2-40B4-BE49-F238E27FC236}">
                <a16:creationId xmlns:a16="http://schemas.microsoft.com/office/drawing/2014/main" id="{9B44F24C-C3B5-4642-BAA0-3AD6DFF3EA93}"/>
              </a:ext>
            </a:extLst>
          </p:cNvPr>
          <p:cNvPicPr>
            <a:picLocks noChangeAspect="1"/>
          </p:cNvPicPr>
          <p:nvPr/>
        </p:nvPicPr>
        <p:blipFill>
          <a:blip r:embed="rId10"/>
          <a:stretch>
            <a:fillRect/>
          </a:stretch>
        </p:blipFill>
        <p:spPr>
          <a:xfrm>
            <a:off x="7413988" y="2045036"/>
            <a:ext cx="3509114" cy="4009622"/>
          </a:xfrm>
          <a:prstGeom prst="rect">
            <a:avLst/>
          </a:prstGeom>
        </p:spPr>
      </p:pic>
      <p:sp>
        <p:nvSpPr>
          <p:cNvPr id="22" name="타원 21">
            <a:extLst>
              <a:ext uri="{FF2B5EF4-FFF2-40B4-BE49-F238E27FC236}">
                <a16:creationId xmlns:a16="http://schemas.microsoft.com/office/drawing/2014/main" id="{C334AC3B-88AE-4019-AB18-D544A1E094D2}"/>
              </a:ext>
            </a:extLst>
          </p:cNvPr>
          <p:cNvSpPr/>
          <p:nvPr/>
        </p:nvSpPr>
        <p:spPr>
          <a:xfrm>
            <a:off x="2585868" y="5196902"/>
            <a:ext cx="411480" cy="37592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타원 22">
            <a:extLst>
              <a:ext uri="{FF2B5EF4-FFF2-40B4-BE49-F238E27FC236}">
                <a16:creationId xmlns:a16="http://schemas.microsoft.com/office/drawing/2014/main" id="{6EEA4C89-B65C-4E08-960A-FD353CA68F08}"/>
              </a:ext>
            </a:extLst>
          </p:cNvPr>
          <p:cNvSpPr/>
          <p:nvPr/>
        </p:nvSpPr>
        <p:spPr>
          <a:xfrm>
            <a:off x="1777556" y="5196902"/>
            <a:ext cx="411480" cy="37592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타원 23">
            <a:extLst>
              <a:ext uri="{FF2B5EF4-FFF2-40B4-BE49-F238E27FC236}">
                <a16:creationId xmlns:a16="http://schemas.microsoft.com/office/drawing/2014/main" id="{00B6BE85-C750-403B-8341-B734CA7EA02F}"/>
              </a:ext>
            </a:extLst>
          </p:cNvPr>
          <p:cNvSpPr/>
          <p:nvPr/>
        </p:nvSpPr>
        <p:spPr>
          <a:xfrm>
            <a:off x="4172079" y="4939808"/>
            <a:ext cx="411480" cy="37592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타원 24">
            <a:extLst>
              <a:ext uri="{FF2B5EF4-FFF2-40B4-BE49-F238E27FC236}">
                <a16:creationId xmlns:a16="http://schemas.microsoft.com/office/drawing/2014/main" id="{50788EEE-1405-469B-950E-8773FABEAB8F}"/>
              </a:ext>
            </a:extLst>
          </p:cNvPr>
          <p:cNvSpPr/>
          <p:nvPr/>
        </p:nvSpPr>
        <p:spPr>
          <a:xfrm>
            <a:off x="5268568" y="4939808"/>
            <a:ext cx="411480" cy="37592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151766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2" name="그림 201">
            <a:extLst>
              <a:ext uri="{FF2B5EF4-FFF2-40B4-BE49-F238E27FC236}">
                <a16:creationId xmlns:a16="http://schemas.microsoft.com/office/drawing/2014/main" id="{9F81C44E-D78F-330F-26D0-2F2CAE75F75B}"/>
              </a:ext>
            </a:extLst>
          </p:cNvPr>
          <p:cNvPicPr>
            <a:picLocks noChangeAspect="1"/>
          </p:cNvPicPr>
          <p:nvPr/>
        </p:nvPicPr>
        <p:blipFill rotWithShape="1">
          <a:blip r:embed="rId3"/>
          <a:srcRect l="34843" t="-5674" r="16226" b="65910"/>
          <a:stretch/>
        </p:blipFill>
        <p:spPr>
          <a:xfrm>
            <a:off x="9982200" y="1808246"/>
            <a:ext cx="1692570" cy="1501408"/>
          </a:xfrm>
          <a:prstGeom prst="rect">
            <a:avLst/>
          </a:prstGeom>
        </p:spPr>
      </p:pic>
      <p:sp>
        <p:nvSpPr>
          <p:cNvPr id="2" name="제목 1">
            <a:extLst>
              <a:ext uri="{FF2B5EF4-FFF2-40B4-BE49-F238E27FC236}">
                <a16:creationId xmlns:a16="http://schemas.microsoft.com/office/drawing/2014/main" id="{C5D06646-C7A8-4225-B778-8FE4F45A412A}"/>
              </a:ext>
            </a:extLst>
          </p:cNvPr>
          <p:cNvSpPr>
            <a:spLocks noGrp="1"/>
          </p:cNvSpPr>
          <p:nvPr>
            <p:ph type="title"/>
          </p:nvPr>
        </p:nvSpPr>
        <p:spPr/>
        <p:txBody>
          <a:bodyPr>
            <a:normAutofit/>
          </a:bodyPr>
          <a:lstStyle/>
          <a:p>
            <a:r>
              <a:rPr lang="ko-KR" altLang="en-US" sz="3600" b="1">
                <a:latin typeface="새굴림" panose="02030600000101010101" pitchFamily="18" charset="-127"/>
                <a:ea typeface="새굴림" panose="02030600000101010101" pitchFamily="18" charset="-127"/>
              </a:rPr>
              <a:t>결과 원인 분석</a:t>
            </a:r>
          </a:p>
        </p:txBody>
      </p:sp>
      <p:sp>
        <p:nvSpPr>
          <p:cNvPr id="3" name="슬라이드 번호 개체 틀 2">
            <a:extLst>
              <a:ext uri="{FF2B5EF4-FFF2-40B4-BE49-F238E27FC236}">
                <a16:creationId xmlns:a16="http://schemas.microsoft.com/office/drawing/2014/main" id="{78AD702C-2D22-4A11-9254-B47FEF7F4B62}"/>
              </a:ext>
            </a:extLst>
          </p:cNvPr>
          <p:cNvSpPr>
            <a:spLocks noGrp="1"/>
          </p:cNvSpPr>
          <p:nvPr>
            <p:ph type="sldNum" sz="quarter" idx="12"/>
          </p:nvPr>
        </p:nvSpPr>
        <p:spPr/>
        <p:txBody>
          <a:bodyPr/>
          <a:lstStyle/>
          <a:p>
            <a:fld id="{C842FD61-56B5-4934-9505-8134CC6E5DF4}" type="slidenum">
              <a:rPr lang="ko-KR" altLang="en-US" smtClean="0"/>
              <a:t>79</a:t>
            </a:fld>
            <a:endParaRPr lang="ko-KR" altLang="en-US"/>
          </a:p>
        </p:txBody>
      </p:sp>
      <p:sp>
        <p:nvSpPr>
          <p:cNvPr id="14" name="TextBox 13">
            <a:extLst>
              <a:ext uri="{FF2B5EF4-FFF2-40B4-BE49-F238E27FC236}">
                <a16:creationId xmlns:a16="http://schemas.microsoft.com/office/drawing/2014/main" id="{82C0A559-E786-49CA-A8BB-B26808E72A4D}"/>
              </a:ext>
            </a:extLst>
          </p:cNvPr>
          <p:cNvSpPr txBox="1"/>
          <p:nvPr/>
        </p:nvSpPr>
        <p:spPr>
          <a:xfrm>
            <a:off x="1043871" y="1473138"/>
            <a:ext cx="2429579" cy="338554"/>
          </a:xfrm>
          <a:prstGeom prst="rect">
            <a:avLst/>
          </a:prstGeom>
          <a:noFill/>
          <a:ln w="38100">
            <a:solidFill>
              <a:schemeClr val="bg1">
                <a:lumMod val="50000"/>
              </a:schemeClr>
            </a:solidFill>
          </a:ln>
        </p:spPr>
        <p:txBody>
          <a:bodyPr wrap="square" rtlCol="0">
            <a:spAutoFit/>
          </a:bodyPr>
          <a:lstStyle/>
          <a:p>
            <a:pPr algn="ctr"/>
            <a:r>
              <a:rPr lang="en-US" altLang="ko-KR" sz="1600" b="1"/>
              <a:t>(4) pyramid: Z</a:t>
            </a:r>
            <a:r>
              <a:rPr lang="ko-KR" altLang="en-US" sz="1600" b="1"/>
              <a:t>변화</a:t>
            </a:r>
            <a:r>
              <a:rPr lang="en-US" altLang="ko-KR" sz="1600" b="1"/>
              <a:t>  </a:t>
            </a:r>
            <a:endParaRPr lang="ko-KR" altLang="en-US" sz="1600" b="1"/>
          </a:p>
        </p:txBody>
      </p:sp>
      <p:sp>
        <p:nvSpPr>
          <p:cNvPr id="23" name="TextBox 22">
            <a:extLst>
              <a:ext uri="{FF2B5EF4-FFF2-40B4-BE49-F238E27FC236}">
                <a16:creationId xmlns:a16="http://schemas.microsoft.com/office/drawing/2014/main" id="{FFEE4A1C-6C13-C41E-76FE-73C850AE900D}"/>
              </a:ext>
            </a:extLst>
          </p:cNvPr>
          <p:cNvSpPr txBox="1"/>
          <p:nvPr/>
        </p:nvSpPr>
        <p:spPr>
          <a:xfrm>
            <a:off x="6511909" y="2326261"/>
            <a:ext cx="3544038" cy="786818"/>
          </a:xfrm>
          <a:prstGeom prst="rect">
            <a:avLst/>
          </a:prstGeom>
          <a:noFill/>
        </p:spPr>
        <p:txBody>
          <a:bodyPr wrap="square" rtlCol="0">
            <a:spAutoFit/>
          </a:bodyPr>
          <a:lstStyle/>
          <a:p>
            <a:pPr>
              <a:lnSpc>
                <a:spcPct val="150000"/>
              </a:lnSpc>
            </a:pPr>
            <a:r>
              <a:rPr lang="en-US" altLang="ko-KR" sz="1600" b="1"/>
              <a:t>1. X, Y-pol: </a:t>
            </a:r>
            <a:r>
              <a:rPr lang="ko-KR" altLang="en-US" sz="1600"/>
              <a:t>특정 측면으로 강한 방출</a:t>
            </a:r>
            <a:endParaRPr lang="en-US" altLang="ko-KR" sz="1600"/>
          </a:p>
          <a:p>
            <a:pPr>
              <a:lnSpc>
                <a:spcPct val="150000"/>
              </a:lnSpc>
            </a:pPr>
            <a:r>
              <a:rPr lang="en-US" altLang="ko-KR" sz="1600" b="1"/>
              <a:t>2. Z-pol: </a:t>
            </a:r>
            <a:r>
              <a:rPr lang="ko-KR" altLang="en-US" sz="1600"/>
              <a:t>모든 측면으로 강한 방출</a:t>
            </a:r>
            <a:r>
              <a:rPr lang="en-US" altLang="ko-KR" sz="1600"/>
              <a:t> </a:t>
            </a:r>
            <a:endParaRPr lang="ko-KR" altLang="en-US" sz="1600"/>
          </a:p>
        </p:txBody>
      </p:sp>
      <p:grpSp>
        <p:nvGrpSpPr>
          <p:cNvPr id="8" name="그룹 7">
            <a:extLst>
              <a:ext uri="{FF2B5EF4-FFF2-40B4-BE49-F238E27FC236}">
                <a16:creationId xmlns:a16="http://schemas.microsoft.com/office/drawing/2014/main" id="{B64C1880-80E2-046D-A8F5-8B977AD6D92A}"/>
              </a:ext>
            </a:extLst>
          </p:cNvPr>
          <p:cNvGrpSpPr/>
          <p:nvPr/>
        </p:nvGrpSpPr>
        <p:grpSpPr>
          <a:xfrm>
            <a:off x="1025462" y="1920348"/>
            <a:ext cx="5368410" cy="1737241"/>
            <a:chOff x="3409097" y="1920627"/>
            <a:chExt cx="5368410" cy="1737241"/>
          </a:xfrm>
        </p:grpSpPr>
        <p:grpSp>
          <p:nvGrpSpPr>
            <p:cNvPr id="13" name="그룹 12">
              <a:extLst>
                <a:ext uri="{FF2B5EF4-FFF2-40B4-BE49-F238E27FC236}">
                  <a16:creationId xmlns:a16="http://schemas.microsoft.com/office/drawing/2014/main" id="{FAB42DFA-3310-C67A-A2B7-3ADC89B8AE7E}"/>
                </a:ext>
              </a:extLst>
            </p:cNvPr>
            <p:cNvGrpSpPr>
              <a:grpSpLocks noChangeAspect="1"/>
            </p:cNvGrpSpPr>
            <p:nvPr/>
          </p:nvGrpSpPr>
          <p:grpSpPr>
            <a:xfrm>
              <a:off x="3409097" y="1920627"/>
              <a:ext cx="5368410" cy="1737241"/>
              <a:chOff x="1113523" y="3114331"/>
              <a:chExt cx="10164578" cy="3289300"/>
            </a:xfrm>
          </p:grpSpPr>
          <p:pic>
            <p:nvPicPr>
              <p:cNvPr id="16" name="그림 15">
                <a:extLst>
                  <a:ext uri="{FF2B5EF4-FFF2-40B4-BE49-F238E27FC236}">
                    <a16:creationId xmlns:a16="http://schemas.microsoft.com/office/drawing/2014/main" id="{5388EEA8-F747-6249-8019-31C29B2B6556}"/>
                  </a:ext>
                </a:extLst>
              </p:cNvPr>
              <p:cNvPicPr>
                <a:picLocks noChangeAspect="1"/>
              </p:cNvPicPr>
              <p:nvPr/>
            </p:nvPicPr>
            <p:blipFill>
              <a:blip r:embed="rId4"/>
              <a:stretch>
                <a:fillRect/>
              </a:stretch>
            </p:blipFill>
            <p:spPr>
              <a:xfrm>
                <a:off x="1113523" y="3114331"/>
                <a:ext cx="4305300" cy="3289300"/>
              </a:xfrm>
              <a:prstGeom prst="rect">
                <a:avLst/>
              </a:prstGeom>
            </p:spPr>
          </p:pic>
          <p:pic>
            <p:nvPicPr>
              <p:cNvPr id="17" name="그림 16">
                <a:extLst>
                  <a:ext uri="{FF2B5EF4-FFF2-40B4-BE49-F238E27FC236}">
                    <a16:creationId xmlns:a16="http://schemas.microsoft.com/office/drawing/2014/main" id="{8599F925-2889-06B2-D077-AE5AFDE099D0}"/>
                  </a:ext>
                </a:extLst>
              </p:cNvPr>
              <p:cNvPicPr>
                <a:picLocks noChangeAspect="1"/>
              </p:cNvPicPr>
              <p:nvPr/>
            </p:nvPicPr>
            <p:blipFill>
              <a:blip r:embed="rId5"/>
              <a:stretch>
                <a:fillRect/>
              </a:stretch>
            </p:blipFill>
            <p:spPr>
              <a:xfrm>
                <a:off x="4043162" y="3114331"/>
                <a:ext cx="4305300" cy="3289300"/>
              </a:xfrm>
              <a:prstGeom prst="rect">
                <a:avLst/>
              </a:prstGeom>
            </p:spPr>
          </p:pic>
          <p:pic>
            <p:nvPicPr>
              <p:cNvPr id="18" name="그림 17">
                <a:extLst>
                  <a:ext uri="{FF2B5EF4-FFF2-40B4-BE49-F238E27FC236}">
                    <a16:creationId xmlns:a16="http://schemas.microsoft.com/office/drawing/2014/main" id="{8E6D5404-0DFF-0B1D-940C-9EA24958EAC6}"/>
                  </a:ext>
                </a:extLst>
              </p:cNvPr>
              <p:cNvPicPr>
                <a:picLocks noChangeAspect="1"/>
              </p:cNvPicPr>
              <p:nvPr/>
            </p:nvPicPr>
            <p:blipFill>
              <a:blip r:embed="rId6"/>
              <a:stretch>
                <a:fillRect/>
              </a:stretch>
            </p:blipFill>
            <p:spPr>
              <a:xfrm>
                <a:off x="6972801" y="3114331"/>
                <a:ext cx="4305300" cy="3289300"/>
              </a:xfrm>
              <a:prstGeom prst="rect">
                <a:avLst/>
              </a:prstGeom>
            </p:spPr>
          </p:pic>
          <p:pic>
            <p:nvPicPr>
              <p:cNvPr id="19" name="그림 18">
                <a:extLst>
                  <a:ext uri="{FF2B5EF4-FFF2-40B4-BE49-F238E27FC236}">
                    <a16:creationId xmlns:a16="http://schemas.microsoft.com/office/drawing/2014/main" id="{311FF863-CA63-9282-071B-B8CDD7E092A4}"/>
                  </a:ext>
                </a:extLst>
              </p:cNvPr>
              <p:cNvPicPr>
                <a:picLocks noChangeAspect="1"/>
              </p:cNvPicPr>
              <p:nvPr/>
            </p:nvPicPr>
            <p:blipFill>
              <a:blip r:embed="rId7"/>
              <a:stretch>
                <a:fillRect/>
              </a:stretch>
            </p:blipFill>
            <p:spPr>
              <a:xfrm>
                <a:off x="7815588" y="4873568"/>
                <a:ext cx="1004563" cy="915152"/>
              </a:xfrm>
              <a:prstGeom prst="rect">
                <a:avLst/>
              </a:prstGeom>
            </p:spPr>
          </p:pic>
        </p:grpSp>
        <p:sp>
          <p:nvSpPr>
            <p:cNvPr id="4" name="타원 3">
              <a:extLst>
                <a:ext uri="{FF2B5EF4-FFF2-40B4-BE49-F238E27FC236}">
                  <a16:creationId xmlns:a16="http://schemas.microsoft.com/office/drawing/2014/main" id="{C37089EA-BCB0-1AAD-E890-B2AD5A7AB785}"/>
                </a:ext>
              </a:extLst>
            </p:cNvPr>
            <p:cNvSpPr/>
            <p:nvPr/>
          </p:nvSpPr>
          <p:spPr>
            <a:xfrm>
              <a:off x="5065805" y="2997445"/>
              <a:ext cx="279400" cy="254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타원 19">
              <a:extLst>
                <a:ext uri="{FF2B5EF4-FFF2-40B4-BE49-F238E27FC236}">
                  <a16:creationId xmlns:a16="http://schemas.microsoft.com/office/drawing/2014/main" id="{6037FC95-24F8-57B4-7886-B79D0C1B57E1}"/>
                </a:ext>
              </a:extLst>
            </p:cNvPr>
            <p:cNvSpPr/>
            <p:nvPr/>
          </p:nvSpPr>
          <p:spPr>
            <a:xfrm>
              <a:off x="6586527" y="2997445"/>
              <a:ext cx="279400" cy="254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a:extLst>
                <a:ext uri="{FF2B5EF4-FFF2-40B4-BE49-F238E27FC236}">
                  <a16:creationId xmlns:a16="http://schemas.microsoft.com/office/drawing/2014/main" id="{0BF248B4-5D91-1A37-208C-61293387949E}"/>
                </a:ext>
              </a:extLst>
            </p:cNvPr>
            <p:cNvSpPr/>
            <p:nvPr/>
          </p:nvSpPr>
          <p:spPr>
            <a:xfrm>
              <a:off x="8160376" y="2595767"/>
              <a:ext cx="279400" cy="254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a:extLst>
              <a:ext uri="{FF2B5EF4-FFF2-40B4-BE49-F238E27FC236}">
                <a16:creationId xmlns:a16="http://schemas.microsoft.com/office/drawing/2014/main" id="{BF8F27FC-A5FF-ACFD-DE17-98504A57160E}"/>
              </a:ext>
            </a:extLst>
          </p:cNvPr>
          <p:cNvSpPr txBox="1"/>
          <p:nvPr/>
        </p:nvSpPr>
        <p:spPr>
          <a:xfrm>
            <a:off x="3541805" y="1469692"/>
            <a:ext cx="3048000" cy="338554"/>
          </a:xfrm>
          <a:prstGeom prst="rect">
            <a:avLst/>
          </a:prstGeom>
          <a:noFill/>
        </p:spPr>
        <p:txBody>
          <a:bodyPr wrap="square" rtlCol="0">
            <a:spAutoFit/>
          </a:bodyPr>
          <a:lstStyle/>
          <a:p>
            <a:r>
              <a:rPr lang="en-US" altLang="ko-KR" sz="1600"/>
              <a:t>: X, Y-pol</a:t>
            </a:r>
            <a:r>
              <a:rPr lang="ko-KR" altLang="en-US" sz="1600"/>
              <a:t>이 더 크게 감소</a:t>
            </a:r>
          </a:p>
        </p:txBody>
      </p:sp>
      <p:grpSp>
        <p:nvGrpSpPr>
          <p:cNvPr id="214" name="그룹 213">
            <a:extLst>
              <a:ext uri="{FF2B5EF4-FFF2-40B4-BE49-F238E27FC236}">
                <a16:creationId xmlns:a16="http://schemas.microsoft.com/office/drawing/2014/main" id="{4C6A761B-9239-34EE-0F84-E97EF18C0863}"/>
              </a:ext>
            </a:extLst>
          </p:cNvPr>
          <p:cNvGrpSpPr/>
          <p:nvPr/>
        </p:nvGrpSpPr>
        <p:grpSpPr>
          <a:xfrm>
            <a:off x="7596878" y="3555966"/>
            <a:ext cx="2050762" cy="2685301"/>
            <a:chOff x="7700423" y="3429000"/>
            <a:chExt cx="2050762" cy="2685301"/>
          </a:xfrm>
        </p:grpSpPr>
        <p:grpSp>
          <p:nvGrpSpPr>
            <p:cNvPr id="215" name="그룹 214">
              <a:extLst>
                <a:ext uri="{FF2B5EF4-FFF2-40B4-BE49-F238E27FC236}">
                  <a16:creationId xmlns:a16="http://schemas.microsoft.com/office/drawing/2014/main" id="{F6C2C81B-AFDE-5801-52A7-D92CD97ACFE1}"/>
                </a:ext>
              </a:extLst>
            </p:cNvPr>
            <p:cNvGrpSpPr>
              <a:grpSpLocks noChangeAspect="1"/>
            </p:cNvGrpSpPr>
            <p:nvPr/>
          </p:nvGrpSpPr>
          <p:grpSpPr>
            <a:xfrm>
              <a:off x="7700423" y="4200891"/>
              <a:ext cx="2050762" cy="1913410"/>
              <a:chOff x="5254470" y="2241993"/>
              <a:chExt cx="1315997" cy="1227857"/>
            </a:xfrm>
          </p:grpSpPr>
          <p:sp>
            <p:nvSpPr>
              <p:cNvPr id="222" name="직사각형 221">
                <a:extLst>
                  <a:ext uri="{FF2B5EF4-FFF2-40B4-BE49-F238E27FC236}">
                    <a16:creationId xmlns:a16="http://schemas.microsoft.com/office/drawing/2014/main" id="{617CC3B5-B0EC-A90E-67C2-6CFF45D72DDA}"/>
                  </a:ext>
                </a:extLst>
              </p:cNvPr>
              <p:cNvSpPr/>
              <p:nvPr/>
            </p:nvSpPr>
            <p:spPr>
              <a:xfrm rot="18875302">
                <a:off x="5195108" y="2595482"/>
                <a:ext cx="918115" cy="211137"/>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3" name="직사각형 222">
                <a:extLst>
                  <a:ext uri="{FF2B5EF4-FFF2-40B4-BE49-F238E27FC236}">
                    <a16:creationId xmlns:a16="http://schemas.microsoft.com/office/drawing/2014/main" id="{EC504A06-E3C0-F14C-A3DD-E559B2C74B6A}"/>
                  </a:ext>
                </a:extLst>
              </p:cNvPr>
              <p:cNvSpPr/>
              <p:nvPr/>
            </p:nvSpPr>
            <p:spPr>
              <a:xfrm rot="20630999">
                <a:off x="5303816" y="2897340"/>
                <a:ext cx="369366" cy="391025"/>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4" name="직사각형 223">
                <a:extLst>
                  <a:ext uri="{FF2B5EF4-FFF2-40B4-BE49-F238E27FC236}">
                    <a16:creationId xmlns:a16="http://schemas.microsoft.com/office/drawing/2014/main" id="{6D6E27DE-ECD0-9DE3-EEC6-9A77915EBCE8}"/>
                  </a:ext>
                </a:extLst>
              </p:cNvPr>
              <p:cNvSpPr/>
              <p:nvPr/>
            </p:nvSpPr>
            <p:spPr>
              <a:xfrm rot="18895211">
                <a:off x="6140984" y="2389436"/>
                <a:ext cx="114449" cy="572398"/>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5" name="직사각형 224">
                <a:extLst>
                  <a:ext uri="{FF2B5EF4-FFF2-40B4-BE49-F238E27FC236}">
                    <a16:creationId xmlns:a16="http://schemas.microsoft.com/office/drawing/2014/main" id="{A3215241-4D8F-3BAA-379A-41B50EFD0704}"/>
                  </a:ext>
                </a:extLst>
              </p:cNvPr>
              <p:cNvSpPr/>
              <p:nvPr/>
            </p:nvSpPr>
            <p:spPr>
              <a:xfrm rot="15096091">
                <a:off x="6164018" y="2926810"/>
                <a:ext cx="399871" cy="293356"/>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26" name="직선 연결선 225">
                <a:extLst>
                  <a:ext uri="{FF2B5EF4-FFF2-40B4-BE49-F238E27FC236}">
                    <a16:creationId xmlns:a16="http://schemas.microsoft.com/office/drawing/2014/main" id="{CAD8EEDC-DEE5-1153-F70B-307AFF998E82}"/>
                  </a:ext>
                </a:extLst>
              </p:cNvPr>
              <p:cNvCxnSpPr>
                <a:cxnSpLocks/>
              </p:cNvCxnSpPr>
              <p:nvPr/>
            </p:nvCxnSpPr>
            <p:spPr>
              <a:xfrm>
                <a:off x="5365089" y="3332163"/>
                <a:ext cx="654711" cy="1365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직선 연결선 226">
                <a:extLst>
                  <a:ext uri="{FF2B5EF4-FFF2-40B4-BE49-F238E27FC236}">
                    <a16:creationId xmlns:a16="http://schemas.microsoft.com/office/drawing/2014/main" id="{1C563DFD-9F15-91CF-39EC-D8511B554761}"/>
                  </a:ext>
                </a:extLst>
              </p:cNvPr>
              <p:cNvCxnSpPr>
                <a:cxnSpLocks/>
              </p:cNvCxnSpPr>
              <p:nvPr/>
            </p:nvCxnSpPr>
            <p:spPr>
              <a:xfrm>
                <a:off x="5254470" y="2954338"/>
                <a:ext cx="110619" cy="3778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직선 연결선 227">
                <a:extLst>
                  <a:ext uri="{FF2B5EF4-FFF2-40B4-BE49-F238E27FC236}">
                    <a16:creationId xmlns:a16="http://schemas.microsoft.com/office/drawing/2014/main" id="{1E92A97C-2842-8DD8-8AE5-96CE5DFFEA38}"/>
                  </a:ext>
                </a:extLst>
              </p:cNvPr>
              <p:cNvCxnSpPr>
                <a:cxnSpLocks/>
              </p:cNvCxnSpPr>
              <p:nvPr/>
            </p:nvCxnSpPr>
            <p:spPr>
              <a:xfrm flipV="1">
                <a:off x="5254470" y="2295316"/>
                <a:ext cx="643869" cy="6590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BEEBDFFC-3769-A713-9910-A4F30E02D82D}"/>
                  </a:ext>
                </a:extLst>
              </p:cNvPr>
              <p:cNvCxnSpPr>
                <a:cxnSpLocks/>
              </p:cNvCxnSpPr>
              <p:nvPr/>
            </p:nvCxnSpPr>
            <p:spPr>
              <a:xfrm flipH="1" flipV="1">
                <a:off x="5904986" y="2301175"/>
                <a:ext cx="541860" cy="5295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직선 연결선 229">
                <a:extLst>
                  <a:ext uri="{FF2B5EF4-FFF2-40B4-BE49-F238E27FC236}">
                    <a16:creationId xmlns:a16="http://schemas.microsoft.com/office/drawing/2014/main" id="{16AFF3BF-A5B0-600A-345B-B8F281C6A882}"/>
                  </a:ext>
                </a:extLst>
              </p:cNvPr>
              <p:cNvCxnSpPr>
                <a:cxnSpLocks/>
              </p:cNvCxnSpPr>
              <p:nvPr/>
            </p:nvCxnSpPr>
            <p:spPr>
              <a:xfrm flipH="1" flipV="1">
                <a:off x="6439757" y="2825295"/>
                <a:ext cx="130710" cy="4024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1" name="이등변 삼각형 230">
                <a:extLst>
                  <a:ext uri="{FF2B5EF4-FFF2-40B4-BE49-F238E27FC236}">
                    <a16:creationId xmlns:a16="http://schemas.microsoft.com/office/drawing/2014/main" id="{A18CC88B-825C-ECFB-7479-8BDF4618FD4B}"/>
                  </a:ext>
                </a:extLst>
              </p:cNvPr>
              <p:cNvSpPr/>
              <p:nvPr/>
            </p:nvSpPr>
            <p:spPr>
              <a:xfrm rot="709677">
                <a:off x="5475175" y="2322644"/>
                <a:ext cx="660025" cy="1077657"/>
              </a:xfrm>
              <a:prstGeom prst="triangle">
                <a:avLst>
                  <a:gd name="adj" fmla="val 46715"/>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2" name="이등변 삼각형 231">
                <a:extLst>
                  <a:ext uri="{FF2B5EF4-FFF2-40B4-BE49-F238E27FC236}">
                    <a16:creationId xmlns:a16="http://schemas.microsoft.com/office/drawing/2014/main" id="{9A0435A8-96E7-7F57-5C7B-B853EDBC8CF5}"/>
                  </a:ext>
                </a:extLst>
              </p:cNvPr>
              <p:cNvSpPr/>
              <p:nvPr/>
            </p:nvSpPr>
            <p:spPr>
              <a:xfrm rot="20179020">
                <a:off x="5780482" y="2306726"/>
                <a:ext cx="594777" cy="1075619"/>
              </a:xfrm>
              <a:prstGeom prst="triangle">
                <a:avLst>
                  <a:gd name="adj" fmla="val 58323"/>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3" name="직선 연결선 232">
                <a:extLst>
                  <a:ext uri="{FF2B5EF4-FFF2-40B4-BE49-F238E27FC236}">
                    <a16:creationId xmlns:a16="http://schemas.microsoft.com/office/drawing/2014/main" id="{90F395D5-5951-BC6D-3CFC-5E3F710D7C87}"/>
                  </a:ext>
                </a:extLst>
              </p:cNvPr>
              <p:cNvCxnSpPr>
                <a:cxnSpLocks/>
              </p:cNvCxnSpPr>
              <p:nvPr/>
            </p:nvCxnSpPr>
            <p:spPr>
              <a:xfrm flipH="1">
                <a:off x="6016949" y="3221038"/>
                <a:ext cx="549290" cy="2488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6" name="그룹 215">
              <a:extLst>
                <a:ext uri="{FF2B5EF4-FFF2-40B4-BE49-F238E27FC236}">
                  <a16:creationId xmlns:a16="http://schemas.microsoft.com/office/drawing/2014/main" id="{38998107-B72A-D6EA-A086-53DA6A0C4289}"/>
                </a:ext>
              </a:extLst>
            </p:cNvPr>
            <p:cNvGrpSpPr/>
            <p:nvPr/>
          </p:nvGrpSpPr>
          <p:grpSpPr>
            <a:xfrm>
              <a:off x="7732261" y="3429000"/>
              <a:ext cx="1972954" cy="1892916"/>
              <a:chOff x="2980643" y="1456301"/>
              <a:chExt cx="1972954" cy="1892916"/>
            </a:xfrm>
          </p:grpSpPr>
          <p:sp>
            <p:nvSpPr>
              <p:cNvPr id="217" name="타원 216">
                <a:extLst>
                  <a:ext uri="{FF2B5EF4-FFF2-40B4-BE49-F238E27FC236}">
                    <a16:creationId xmlns:a16="http://schemas.microsoft.com/office/drawing/2014/main" id="{284C1CF2-29B9-5007-4C43-F540EDBA453F}"/>
                  </a:ext>
                </a:extLst>
              </p:cNvPr>
              <p:cNvSpPr/>
              <p:nvPr/>
            </p:nvSpPr>
            <p:spPr>
              <a:xfrm>
                <a:off x="3400298" y="1898164"/>
                <a:ext cx="1109007" cy="1027604"/>
              </a:xfrm>
              <a:prstGeom prst="ellipse">
                <a:avLst/>
              </a:prstGeom>
              <a:noFill/>
              <a:ln w="38100">
                <a:solidFill>
                  <a:schemeClr val="accent6">
                    <a:lumMod val="75000"/>
                  </a:schemeClr>
                </a:solidFill>
              </a:ln>
              <a:effectLst/>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8" name="타원 217">
                <a:extLst>
                  <a:ext uri="{FF2B5EF4-FFF2-40B4-BE49-F238E27FC236}">
                    <a16:creationId xmlns:a16="http://schemas.microsoft.com/office/drawing/2014/main" id="{51351430-D174-45D0-DA90-9587123E6256}"/>
                  </a:ext>
                </a:extLst>
              </p:cNvPr>
              <p:cNvSpPr/>
              <p:nvPr/>
            </p:nvSpPr>
            <p:spPr>
              <a:xfrm>
                <a:off x="3156929" y="1754722"/>
                <a:ext cx="1595744" cy="1314487"/>
              </a:xfrm>
              <a:prstGeom prst="ellipse">
                <a:avLst/>
              </a:prstGeom>
              <a:noFill/>
              <a:ln w="38100">
                <a:solidFill>
                  <a:schemeClr val="accent6">
                    <a:lumMod val="75000"/>
                  </a:schemeClr>
                </a:solidFill>
              </a:ln>
              <a:effectLst/>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9" name="타원 218">
                <a:extLst>
                  <a:ext uri="{FF2B5EF4-FFF2-40B4-BE49-F238E27FC236}">
                    <a16:creationId xmlns:a16="http://schemas.microsoft.com/office/drawing/2014/main" id="{F2361945-4D78-A04B-5019-6D502B9B59E7}"/>
                  </a:ext>
                </a:extLst>
              </p:cNvPr>
              <p:cNvSpPr/>
              <p:nvPr/>
            </p:nvSpPr>
            <p:spPr>
              <a:xfrm>
                <a:off x="2980643" y="1565816"/>
                <a:ext cx="1972954" cy="1661020"/>
              </a:xfrm>
              <a:prstGeom prst="ellipse">
                <a:avLst/>
              </a:prstGeom>
              <a:noFill/>
              <a:ln w="38100">
                <a:solidFill>
                  <a:schemeClr val="accent6">
                    <a:lumMod val="75000"/>
                  </a:schemeClr>
                </a:solidFill>
              </a:ln>
              <a:effectLst/>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0" name="타원 219">
                <a:extLst>
                  <a:ext uri="{FF2B5EF4-FFF2-40B4-BE49-F238E27FC236}">
                    <a16:creationId xmlns:a16="http://schemas.microsoft.com/office/drawing/2014/main" id="{74472BCF-1502-80AE-63D4-FB136AC80E87}"/>
                  </a:ext>
                </a:extLst>
              </p:cNvPr>
              <p:cNvSpPr/>
              <p:nvPr/>
            </p:nvSpPr>
            <p:spPr>
              <a:xfrm>
                <a:off x="3572408" y="2051343"/>
                <a:ext cx="764785" cy="753801"/>
              </a:xfrm>
              <a:prstGeom prst="ellipse">
                <a:avLst/>
              </a:prstGeom>
              <a:noFill/>
              <a:ln w="38100">
                <a:solidFill>
                  <a:schemeClr val="accent6">
                    <a:lumMod val="75000"/>
                  </a:schemeClr>
                </a:solidFill>
              </a:ln>
              <a:effectLst/>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21" name="직선 화살표 연결선 220">
                <a:extLst>
                  <a:ext uri="{FF2B5EF4-FFF2-40B4-BE49-F238E27FC236}">
                    <a16:creationId xmlns:a16="http://schemas.microsoft.com/office/drawing/2014/main" id="{1731D19B-F4F3-0CF5-D7F5-CF38C0F53766}"/>
                  </a:ext>
                </a:extLst>
              </p:cNvPr>
              <p:cNvCxnSpPr>
                <a:cxnSpLocks/>
              </p:cNvCxnSpPr>
              <p:nvPr/>
            </p:nvCxnSpPr>
            <p:spPr>
              <a:xfrm>
                <a:off x="3952168" y="1456301"/>
                <a:ext cx="21842" cy="1892916"/>
              </a:xfrm>
              <a:prstGeom prst="straightConnector1">
                <a:avLst/>
              </a:prstGeom>
              <a:ln w="38100">
                <a:solidFill>
                  <a:schemeClr val="accent6">
                    <a:lumMod val="75000"/>
                  </a:schemeClr>
                </a:solidFill>
                <a:headEnd type="triangle"/>
                <a:tailEnd type="triangle"/>
              </a:ln>
              <a:effectLst>
                <a:outerShdw blurRad="50800" dist="50800" dir="5400000" algn="ctr" rotWithShape="0">
                  <a:schemeClr val="bg1"/>
                </a:outerShdw>
              </a:effectLst>
              <a:scene3d>
                <a:camera prst="isometricOffAxis2Left"/>
                <a:lightRig rig="threePt" dir="t"/>
              </a:scene3d>
            </p:spPr>
            <p:style>
              <a:lnRef idx="1">
                <a:schemeClr val="accent1"/>
              </a:lnRef>
              <a:fillRef idx="0">
                <a:schemeClr val="accent1"/>
              </a:fillRef>
              <a:effectRef idx="0">
                <a:schemeClr val="accent1"/>
              </a:effectRef>
              <a:fontRef idx="minor">
                <a:schemeClr val="tx1"/>
              </a:fontRef>
            </p:style>
          </p:cxnSp>
        </p:grpSp>
      </p:grpSp>
      <p:grpSp>
        <p:nvGrpSpPr>
          <p:cNvPr id="234" name="그룹 233">
            <a:extLst>
              <a:ext uri="{FF2B5EF4-FFF2-40B4-BE49-F238E27FC236}">
                <a16:creationId xmlns:a16="http://schemas.microsoft.com/office/drawing/2014/main" id="{14CE263C-240C-D7FC-01D4-0E00799EF955}"/>
              </a:ext>
            </a:extLst>
          </p:cNvPr>
          <p:cNvGrpSpPr/>
          <p:nvPr/>
        </p:nvGrpSpPr>
        <p:grpSpPr>
          <a:xfrm>
            <a:off x="4536858" y="3778392"/>
            <a:ext cx="2402377" cy="2421536"/>
            <a:chOff x="4544677" y="3824603"/>
            <a:chExt cx="2402377" cy="2421536"/>
          </a:xfrm>
        </p:grpSpPr>
        <p:grpSp>
          <p:nvGrpSpPr>
            <p:cNvPr id="235" name="그룹 234">
              <a:extLst>
                <a:ext uri="{FF2B5EF4-FFF2-40B4-BE49-F238E27FC236}">
                  <a16:creationId xmlns:a16="http://schemas.microsoft.com/office/drawing/2014/main" id="{4AEF74FC-349D-13F4-B006-6676BF9F1835}"/>
                </a:ext>
              </a:extLst>
            </p:cNvPr>
            <p:cNvGrpSpPr>
              <a:grpSpLocks noChangeAspect="1"/>
            </p:cNvGrpSpPr>
            <p:nvPr/>
          </p:nvGrpSpPr>
          <p:grpSpPr>
            <a:xfrm>
              <a:off x="4732145" y="4332729"/>
              <a:ext cx="2050762" cy="1913410"/>
              <a:chOff x="5254470" y="2241993"/>
              <a:chExt cx="1315997" cy="1227857"/>
            </a:xfrm>
          </p:grpSpPr>
          <p:sp>
            <p:nvSpPr>
              <p:cNvPr id="242" name="직사각형 241">
                <a:extLst>
                  <a:ext uri="{FF2B5EF4-FFF2-40B4-BE49-F238E27FC236}">
                    <a16:creationId xmlns:a16="http://schemas.microsoft.com/office/drawing/2014/main" id="{0785747E-F8E4-DD91-2C62-4F87DA1384AC}"/>
                  </a:ext>
                </a:extLst>
              </p:cNvPr>
              <p:cNvSpPr/>
              <p:nvPr/>
            </p:nvSpPr>
            <p:spPr>
              <a:xfrm rot="18875302">
                <a:off x="5195108" y="2595482"/>
                <a:ext cx="918115" cy="211137"/>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3" name="직사각형 242">
                <a:extLst>
                  <a:ext uri="{FF2B5EF4-FFF2-40B4-BE49-F238E27FC236}">
                    <a16:creationId xmlns:a16="http://schemas.microsoft.com/office/drawing/2014/main" id="{D2B52983-5454-A0E6-43EC-742B375F98EA}"/>
                  </a:ext>
                </a:extLst>
              </p:cNvPr>
              <p:cNvSpPr/>
              <p:nvPr/>
            </p:nvSpPr>
            <p:spPr>
              <a:xfrm rot="20630999">
                <a:off x="5303816" y="2897340"/>
                <a:ext cx="369366" cy="391025"/>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4" name="직사각형 243">
                <a:extLst>
                  <a:ext uri="{FF2B5EF4-FFF2-40B4-BE49-F238E27FC236}">
                    <a16:creationId xmlns:a16="http://schemas.microsoft.com/office/drawing/2014/main" id="{8D555DE9-A70C-9478-F3B4-CAF83D4894AF}"/>
                  </a:ext>
                </a:extLst>
              </p:cNvPr>
              <p:cNvSpPr/>
              <p:nvPr/>
            </p:nvSpPr>
            <p:spPr>
              <a:xfrm rot="18895211">
                <a:off x="6140984" y="2389436"/>
                <a:ext cx="114449" cy="572398"/>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5" name="직사각형 244">
                <a:extLst>
                  <a:ext uri="{FF2B5EF4-FFF2-40B4-BE49-F238E27FC236}">
                    <a16:creationId xmlns:a16="http://schemas.microsoft.com/office/drawing/2014/main" id="{000BEA06-047D-3CF3-5E8A-2B0AA7E45E7E}"/>
                  </a:ext>
                </a:extLst>
              </p:cNvPr>
              <p:cNvSpPr/>
              <p:nvPr/>
            </p:nvSpPr>
            <p:spPr>
              <a:xfrm rot="15096091">
                <a:off x="6164018" y="2926810"/>
                <a:ext cx="399871" cy="293356"/>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46" name="직선 연결선 245">
                <a:extLst>
                  <a:ext uri="{FF2B5EF4-FFF2-40B4-BE49-F238E27FC236}">
                    <a16:creationId xmlns:a16="http://schemas.microsoft.com/office/drawing/2014/main" id="{DFD15341-79C4-C945-4F28-5F0887AA5570}"/>
                  </a:ext>
                </a:extLst>
              </p:cNvPr>
              <p:cNvCxnSpPr>
                <a:cxnSpLocks/>
              </p:cNvCxnSpPr>
              <p:nvPr/>
            </p:nvCxnSpPr>
            <p:spPr>
              <a:xfrm>
                <a:off x="5365089" y="3332163"/>
                <a:ext cx="654711" cy="1365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직선 연결선 246">
                <a:extLst>
                  <a:ext uri="{FF2B5EF4-FFF2-40B4-BE49-F238E27FC236}">
                    <a16:creationId xmlns:a16="http://schemas.microsoft.com/office/drawing/2014/main" id="{229375EC-D7F9-0EB1-1797-6FF8C905605A}"/>
                  </a:ext>
                </a:extLst>
              </p:cNvPr>
              <p:cNvCxnSpPr>
                <a:cxnSpLocks/>
              </p:cNvCxnSpPr>
              <p:nvPr/>
            </p:nvCxnSpPr>
            <p:spPr>
              <a:xfrm>
                <a:off x="5254470" y="2954338"/>
                <a:ext cx="110619" cy="3778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직선 연결선 247">
                <a:extLst>
                  <a:ext uri="{FF2B5EF4-FFF2-40B4-BE49-F238E27FC236}">
                    <a16:creationId xmlns:a16="http://schemas.microsoft.com/office/drawing/2014/main" id="{B728523E-9F9B-B318-A3CE-D6095528BCB3}"/>
                  </a:ext>
                </a:extLst>
              </p:cNvPr>
              <p:cNvCxnSpPr>
                <a:cxnSpLocks/>
              </p:cNvCxnSpPr>
              <p:nvPr/>
            </p:nvCxnSpPr>
            <p:spPr>
              <a:xfrm flipV="1">
                <a:off x="5254470" y="2295316"/>
                <a:ext cx="643869" cy="6590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직선 연결선 248">
                <a:extLst>
                  <a:ext uri="{FF2B5EF4-FFF2-40B4-BE49-F238E27FC236}">
                    <a16:creationId xmlns:a16="http://schemas.microsoft.com/office/drawing/2014/main" id="{A90A4975-6522-CA62-FBC7-1057563A10BD}"/>
                  </a:ext>
                </a:extLst>
              </p:cNvPr>
              <p:cNvCxnSpPr>
                <a:cxnSpLocks/>
              </p:cNvCxnSpPr>
              <p:nvPr/>
            </p:nvCxnSpPr>
            <p:spPr>
              <a:xfrm flipH="1" flipV="1">
                <a:off x="5904986" y="2301175"/>
                <a:ext cx="541860" cy="5295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직선 연결선 249">
                <a:extLst>
                  <a:ext uri="{FF2B5EF4-FFF2-40B4-BE49-F238E27FC236}">
                    <a16:creationId xmlns:a16="http://schemas.microsoft.com/office/drawing/2014/main" id="{5FD70173-2A4E-4C33-880E-D61B1681E045}"/>
                  </a:ext>
                </a:extLst>
              </p:cNvPr>
              <p:cNvCxnSpPr>
                <a:cxnSpLocks/>
              </p:cNvCxnSpPr>
              <p:nvPr/>
            </p:nvCxnSpPr>
            <p:spPr>
              <a:xfrm flipH="1" flipV="1">
                <a:off x="6439757" y="2825295"/>
                <a:ext cx="130710" cy="4024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1" name="이등변 삼각형 250">
                <a:extLst>
                  <a:ext uri="{FF2B5EF4-FFF2-40B4-BE49-F238E27FC236}">
                    <a16:creationId xmlns:a16="http://schemas.microsoft.com/office/drawing/2014/main" id="{16617755-9105-3217-C74A-75C5F794E90B}"/>
                  </a:ext>
                </a:extLst>
              </p:cNvPr>
              <p:cNvSpPr/>
              <p:nvPr/>
            </p:nvSpPr>
            <p:spPr>
              <a:xfrm rot="709677">
                <a:off x="5475175" y="2322644"/>
                <a:ext cx="660025" cy="1077657"/>
              </a:xfrm>
              <a:prstGeom prst="triangle">
                <a:avLst>
                  <a:gd name="adj" fmla="val 46715"/>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2" name="이등변 삼각형 251">
                <a:extLst>
                  <a:ext uri="{FF2B5EF4-FFF2-40B4-BE49-F238E27FC236}">
                    <a16:creationId xmlns:a16="http://schemas.microsoft.com/office/drawing/2014/main" id="{4CDD1402-34D4-01ED-D46C-B8AA3CCC5853}"/>
                  </a:ext>
                </a:extLst>
              </p:cNvPr>
              <p:cNvSpPr/>
              <p:nvPr/>
            </p:nvSpPr>
            <p:spPr>
              <a:xfrm rot="20179020">
                <a:off x="5780482" y="2306726"/>
                <a:ext cx="594777" cy="1075619"/>
              </a:xfrm>
              <a:prstGeom prst="triangle">
                <a:avLst>
                  <a:gd name="adj" fmla="val 58323"/>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3" name="직선 연결선 252">
                <a:extLst>
                  <a:ext uri="{FF2B5EF4-FFF2-40B4-BE49-F238E27FC236}">
                    <a16:creationId xmlns:a16="http://schemas.microsoft.com/office/drawing/2014/main" id="{6BBB0FE2-DD33-DD0B-D909-87100A911858}"/>
                  </a:ext>
                </a:extLst>
              </p:cNvPr>
              <p:cNvCxnSpPr>
                <a:cxnSpLocks/>
              </p:cNvCxnSpPr>
              <p:nvPr/>
            </p:nvCxnSpPr>
            <p:spPr>
              <a:xfrm flipH="1">
                <a:off x="6016949" y="3221038"/>
                <a:ext cx="549290" cy="2488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6" name="그룹 235">
              <a:extLst>
                <a:ext uri="{FF2B5EF4-FFF2-40B4-BE49-F238E27FC236}">
                  <a16:creationId xmlns:a16="http://schemas.microsoft.com/office/drawing/2014/main" id="{436C96B7-64A3-6EDD-79DE-0A1188621A31}"/>
                </a:ext>
              </a:extLst>
            </p:cNvPr>
            <p:cNvGrpSpPr/>
            <p:nvPr/>
          </p:nvGrpSpPr>
          <p:grpSpPr>
            <a:xfrm>
              <a:off x="4544677" y="3824603"/>
              <a:ext cx="2402377" cy="1752304"/>
              <a:chOff x="7514665" y="1478457"/>
              <a:chExt cx="2402377" cy="1752304"/>
            </a:xfrm>
          </p:grpSpPr>
          <p:cxnSp>
            <p:nvCxnSpPr>
              <p:cNvPr id="237" name="직선 화살표 연결선 236">
                <a:extLst>
                  <a:ext uri="{FF2B5EF4-FFF2-40B4-BE49-F238E27FC236}">
                    <a16:creationId xmlns:a16="http://schemas.microsoft.com/office/drawing/2014/main" id="{2FAB8A63-653E-6605-7FD0-5C87043873F2}"/>
                  </a:ext>
                </a:extLst>
              </p:cNvPr>
              <p:cNvCxnSpPr>
                <a:cxnSpLocks/>
              </p:cNvCxnSpPr>
              <p:nvPr/>
            </p:nvCxnSpPr>
            <p:spPr>
              <a:xfrm flipH="1">
                <a:off x="7514665" y="1478457"/>
                <a:ext cx="2402377" cy="1752304"/>
              </a:xfrm>
              <a:prstGeom prst="straightConnector1">
                <a:avLst/>
              </a:prstGeom>
              <a:ln w="38100">
                <a:solidFill>
                  <a:schemeClr val="accent2">
                    <a:lumMod val="75000"/>
                  </a:schemeClr>
                </a:solidFill>
                <a:headEnd type="triangle"/>
                <a:tailEnd type="triangle"/>
              </a:ln>
              <a:effectLst>
                <a:outerShdw blurRad="50800" dist="50800" dir="5400000" algn="ctr" rotWithShape="0">
                  <a:schemeClr val="bg1"/>
                </a:outerShdw>
              </a:effectLst>
            </p:spPr>
            <p:style>
              <a:lnRef idx="1">
                <a:schemeClr val="accent1"/>
              </a:lnRef>
              <a:fillRef idx="0">
                <a:schemeClr val="accent1"/>
              </a:fillRef>
              <a:effectRef idx="0">
                <a:schemeClr val="accent1"/>
              </a:effectRef>
              <a:fontRef idx="minor">
                <a:schemeClr val="tx1"/>
              </a:fontRef>
            </p:style>
          </p:cxnSp>
          <p:sp>
            <p:nvSpPr>
              <p:cNvPr id="238" name="타원 237">
                <a:extLst>
                  <a:ext uri="{FF2B5EF4-FFF2-40B4-BE49-F238E27FC236}">
                    <a16:creationId xmlns:a16="http://schemas.microsoft.com/office/drawing/2014/main" id="{7B6E50E7-D6CC-2AF7-550B-CF6EFDAE1D83}"/>
                  </a:ext>
                </a:extLst>
              </p:cNvPr>
              <p:cNvSpPr/>
              <p:nvPr/>
            </p:nvSpPr>
            <p:spPr>
              <a:xfrm>
                <a:off x="8120374" y="1855179"/>
                <a:ext cx="1109007" cy="1027604"/>
              </a:xfrm>
              <a:prstGeom prst="ellipse">
                <a:avLst/>
              </a:prstGeom>
              <a:noFill/>
              <a:ln w="38100">
                <a:solidFill>
                  <a:schemeClr val="accent2">
                    <a:lumMod val="60000"/>
                    <a:lumOff val="40000"/>
                  </a:schemeClr>
                </a:solidFill>
              </a:ln>
              <a:scene3d>
                <a:camera prst="perspectiveContrasting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9" name="타원 238">
                <a:extLst>
                  <a:ext uri="{FF2B5EF4-FFF2-40B4-BE49-F238E27FC236}">
                    <a16:creationId xmlns:a16="http://schemas.microsoft.com/office/drawing/2014/main" id="{9A7CBF59-3D0D-DDB6-DDD1-6EE34C6FEE3F}"/>
                  </a:ext>
                </a:extLst>
              </p:cNvPr>
              <p:cNvSpPr/>
              <p:nvPr/>
            </p:nvSpPr>
            <p:spPr>
              <a:xfrm>
                <a:off x="7877005" y="1711737"/>
                <a:ext cx="1595744" cy="1314487"/>
              </a:xfrm>
              <a:prstGeom prst="ellipse">
                <a:avLst/>
              </a:prstGeom>
              <a:noFill/>
              <a:ln w="38100">
                <a:solidFill>
                  <a:schemeClr val="accent2">
                    <a:lumMod val="60000"/>
                    <a:lumOff val="40000"/>
                  </a:schemeClr>
                </a:solidFill>
              </a:ln>
              <a:effectLst>
                <a:outerShdw blurRad="76200" dir="18900000" sy="23000" kx="-1200000" algn="bl" rotWithShape="0">
                  <a:prstClr val="black">
                    <a:alpha val="20000"/>
                  </a:prstClr>
                </a:outerShdw>
              </a:effectLst>
              <a:scene3d>
                <a:camera prst="perspectiveContrasting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0" name="타원 239">
                <a:extLst>
                  <a:ext uri="{FF2B5EF4-FFF2-40B4-BE49-F238E27FC236}">
                    <a16:creationId xmlns:a16="http://schemas.microsoft.com/office/drawing/2014/main" id="{F8EC6212-0F92-F8FB-25FD-C84724B2D7A9}"/>
                  </a:ext>
                </a:extLst>
              </p:cNvPr>
              <p:cNvSpPr/>
              <p:nvPr/>
            </p:nvSpPr>
            <p:spPr>
              <a:xfrm>
                <a:off x="7700719" y="1522831"/>
                <a:ext cx="1972954" cy="1661020"/>
              </a:xfrm>
              <a:prstGeom prst="ellipse">
                <a:avLst/>
              </a:prstGeom>
              <a:noFill/>
              <a:ln w="38100">
                <a:solidFill>
                  <a:schemeClr val="accent2">
                    <a:lumMod val="60000"/>
                    <a:lumOff val="40000"/>
                  </a:schemeClr>
                </a:solidFill>
              </a:ln>
              <a:effectLst>
                <a:outerShdw blurRad="76200" dir="18900000" sy="23000" kx="-1200000" algn="bl" rotWithShape="0">
                  <a:prstClr val="black">
                    <a:alpha val="20000"/>
                  </a:prstClr>
                </a:outerShdw>
              </a:effectLst>
              <a:scene3d>
                <a:camera prst="perspectiveContrasting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1" name="타원 240">
                <a:extLst>
                  <a:ext uri="{FF2B5EF4-FFF2-40B4-BE49-F238E27FC236}">
                    <a16:creationId xmlns:a16="http://schemas.microsoft.com/office/drawing/2014/main" id="{9B3A16A7-12B6-4857-00BB-F9C29A687DD3}"/>
                  </a:ext>
                </a:extLst>
              </p:cNvPr>
              <p:cNvSpPr/>
              <p:nvPr/>
            </p:nvSpPr>
            <p:spPr>
              <a:xfrm>
                <a:off x="8292484" y="2008358"/>
                <a:ext cx="764785" cy="753801"/>
              </a:xfrm>
              <a:prstGeom prst="ellipse">
                <a:avLst/>
              </a:prstGeom>
              <a:noFill/>
              <a:ln w="38100">
                <a:solidFill>
                  <a:schemeClr val="accent2">
                    <a:lumMod val="60000"/>
                    <a:lumOff val="40000"/>
                  </a:schemeClr>
                </a:solidFill>
              </a:ln>
              <a:scene3d>
                <a:camera prst="perspectiveContrasting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nvGrpSpPr>
          <p:cNvPr id="254" name="그룹 253">
            <a:extLst>
              <a:ext uri="{FF2B5EF4-FFF2-40B4-BE49-F238E27FC236}">
                <a16:creationId xmlns:a16="http://schemas.microsoft.com/office/drawing/2014/main" id="{9900B6F7-1998-96CD-FDD5-D3F9702CFC70}"/>
              </a:ext>
            </a:extLst>
          </p:cNvPr>
          <p:cNvGrpSpPr/>
          <p:nvPr/>
        </p:nvGrpSpPr>
        <p:grpSpPr>
          <a:xfrm>
            <a:off x="1148166" y="3838104"/>
            <a:ext cx="2178005" cy="2357393"/>
            <a:chOff x="1182645" y="3964295"/>
            <a:chExt cx="2178005" cy="2357393"/>
          </a:xfrm>
        </p:grpSpPr>
        <p:grpSp>
          <p:nvGrpSpPr>
            <p:cNvPr id="255" name="그룹 254">
              <a:extLst>
                <a:ext uri="{FF2B5EF4-FFF2-40B4-BE49-F238E27FC236}">
                  <a16:creationId xmlns:a16="http://schemas.microsoft.com/office/drawing/2014/main" id="{1D4D6C05-6646-44C0-695F-04134037F11E}"/>
                </a:ext>
              </a:extLst>
            </p:cNvPr>
            <p:cNvGrpSpPr>
              <a:grpSpLocks noChangeAspect="1"/>
            </p:cNvGrpSpPr>
            <p:nvPr/>
          </p:nvGrpSpPr>
          <p:grpSpPr>
            <a:xfrm>
              <a:off x="1210648" y="4408278"/>
              <a:ext cx="2050762" cy="1913410"/>
              <a:chOff x="5254470" y="2241993"/>
              <a:chExt cx="1315997" cy="1227857"/>
            </a:xfrm>
          </p:grpSpPr>
          <p:sp>
            <p:nvSpPr>
              <p:cNvPr id="262" name="직사각형 261">
                <a:extLst>
                  <a:ext uri="{FF2B5EF4-FFF2-40B4-BE49-F238E27FC236}">
                    <a16:creationId xmlns:a16="http://schemas.microsoft.com/office/drawing/2014/main" id="{3E92E9CF-B78E-0D96-4D4F-64C4790D0C65}"/>
                  </a:ext>
                </a:extLst>
              </p:cNvPr>
              <p:cNvSpPr/>
              <p:nvPr/>
            </p:nvSpPr>
            <p:spPr>
              <a:xfrm rot="18875302">
                <a:off x="5195108" y="2595482"/>
                <a:ext cx="918115" cy="211137"/>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3" name="직사각형 262">
                <a:extLst>
                  <a:ext uri="{FF2B5EF4-FFF2-40B4-BE49-F238E27FC236}">
                    <a16:creationId xmlns:a16="http://schemas.microsoft.com/office/drawing/2014/main" id="{EA0CD9BF-5FB0-E46F-D04F-56458FFCD026}"/>
                  </a:ext>
                </a:extLst>
              </p:cNvPr>
              <p:cNvSpPr/>
              <p:nvPr/>
            </p:nvSpPr>
            <p:spPr>
              <a:xfrm rot="20630999">
                <a:off x="5303816" y="2897340"/>
                <a:ext cx="369366" cy="391025"/>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4" name="직사각형 263">
                <a:extLst>
                  <a:ext uri="{FF2B5EF4-FFF2-40B4-BE49-F238E27FC236}">
                    <a16:creationId xmlns:a16="http://schemas.microsoft.com/office/drawing/2014/main" id="{4029C8B8-B160-4444-1539-7AAFAAD67D9A}"/>
                  </a:ext>
                </a:extLst>
              </p:cNvPr>
              <p:cNvSpPr/>
              <p:nvPr/>
            </p:nvSpPr>
            <p:spPr>
              <a:xfrm rot="18895211">
                <a:off x="6140984" y="2389436"/>
                <a:ext cx="114449" cy="572398"/>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5" name="직사각형 264">
                <a:extLst>
                  <a:ext uri="{FF2B5EF4-FFF2-40B4-BE49-F238E27FC236}">
                    <a16:creationId xmlns:a16="http://schemas.microsoft.com/office/drawing/2014/main" id="{7E5B49B3-352B-D556-3193-2E192CC109CA}"/>
                  </a:ext>
                </a:extLst>
              </p:cNvPr>
              <p:cNvSpPr/>
              <p:nvPr/>
            </p:nvSpPr>
            <p:spPr>
              <a:xfrm rot="15096091">
                <a:off x="6164018" y="2926810"/>
                <a:ext cx="399871" cy="293356"/>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66" name="직선 연결선 265">
                <a:extLst>
                  <a:ext uri="{FF2B5EF4-FFF2-40B4-BE49-F238E27FC236}">
                    <a16:creationId xmlns:a16="http://schemas.microsoft.com/office/drawing/2014/main" id="{5E38139F-FDF2-2236-619D-C672405F1B91}"/>
                  </a:ext>
                </a:extLst>
              </p:cNvPr>
              <p:cNvCxnSpPr>
                <a:cxnSpLocks/>
              </p:cNvCxnSpPr>
              <p:nvPr/>
            </p:nvCxnSpPr>
            <p:spPr>
              <a:xfrm>
                <a:off x="5365089" y="3332163"/>
                <a:ext cx="654711" cy="1365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7" name="직선 연결선 266">
                <a:extLst>
                  <a:ext uri="{FF2B5EF4-FFF2-40B4-BE49-F238E27FC236}">
                    <a16:creationId xmlns:a16="http://schemas.microsoft.com/office/drawing/2014/main" id="{3EEDBF95-7A35-9AC1-F4B3-78E75E545F7F}"/>
                  </a:ext>
                </a:extLst>
              </p:cNvPr>
              <p:cNvCxnSpPr>
                <a:cxnSpLocks/>
              </p:cNvCxnSpPr>
              <p:nvPr/>
            </p:nvCxnSpPr>
            <p:spPr>
              <a:xfrm>
                <a:off x="5254470" y="2954338"/>
                <a:ext cx="110619" cy="3778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직선 연결선 267">
                <a:extLst>
                  <a:ext uri="{FF2B5EF4-FFF2-40B4-BE49-F238E27FC236}">
                    <a16:creationId xmlns:a16="http://schemas.microsoft.com/office/drawing/2014/main" id="{2781F012-429D-A070-61A2-A1C253AD2847}"/>
                  </a:ext>
                </a:extLst>
              </p:cNvPr>
              <p:cNvCxnSpPr>
                <a:cxnSpLocks/>
              </p:cNvCxnSpPr>
              <p:nvPr/>
            </p:nvCxnSpPr>
            <p:spPr>
              <a:xfrm flipV="1">
                <a:off x="5254470" y="2295316"/>
                <a:ext cx="643869" cy="6590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 name="직선 연결선 268">
                <a:extLst>
                  <a:ext uri="{FF2B5EF4-FFF2-40B4-BE49-F238E27FC236}">
                    <a16:creationId xmlns:a16="http://schemas.microsoft.com/office/drawing/2014/main" id="{CFF89915-12B9-4906-00A4-F887E07A9E0E}"/>
                  </a:ext>
                </a:extLst>
              </p:cNvPr>
              <p:cNvCxnSpPr>
                <a:cxnSpLocks/>
              </p:cNvCxnSpPr>
              <p:nvPr/>
            </p:nvCxnSpPr>
            <p:spPr>
              <a:xfrm flipH="1" flipV="1">
                <a:off x="5904986" y="2301175"/>
                <a:ext cx="541860" cy="5295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 name="직선 연결선 269">
                <a:extLst>
                  <a:ext uri="{FF2B5EF4-FFF2-40B4-BE49-F238E27FC236}">
                    <a16:creationId xmlns:a16="http://schemas.microsoft.com/office/drawing/2014/main" id="{9FBA9213-B825-F05C-16FA-1F2739200828}"/>
                  </a:ext>
                </a:extLst>
              </p:cNvPr>
              <p:cNvCxnSpPr>
                <a:cxnSpLocks/>
              </p:cNvCxnSpPr>
              <p:nvPr/>
            </p:nvCxnSpPr>
            <p:spPr>
              <a:xfrm flipH="1" flipV="1">
                <a:off x="6439757" y="2825295"/>
                <a:ext cx="130710" cy="4024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1" name="이등변 삼각형 270">
                <a:extLst>
                  <a:ext uri="{FF2B5EF4-FFF2-40B4-BE49-F238E27FC236}">
                    <a16:creationId xmlns:a16="http://schemas.microsoft.com/office/drawing/2014/main" id="{5E4AE26A-3710-D85A-445E-409921A9A40E}"/>
                  </a:ext>
                </a:extLst>
              </p:cNvPr>
              <p:cNvSpPr/>
              <p:nvPr/>
            </p:nvSpPr>
            <p:spPr>
              <a:xfrm rot="709677">
                <a:off x="5475175" y="2322644"/>
                <a:ext cx="660025" cy="1077657"/>
              </a:xfrm>
              <a:prstGeom prst="triangle">
                <a:avLst>
                  <a:gd name="adj" fmla="val 46715"/>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2" name="이등변 삼각형 271">
                <a:extLst>
                  <a:ext uri="{FF2B5EF4-FFF2-40B4-BE49-F238E27FC236}">
                    <a16:creationId xmlns:a16="http://schemas.microsoft.com/office/drawing/2014/main" id="{B218092E-39CF-C523-7BD0-D0EEE2BD3DA6}"/>
                  </a:ext>
                </a:extLst>
              </p:cNvPr>
              <p:cNvSpPr/>
              <p:nvPr/>
            </p:nvSpPr>
            <p:spPr>
              <a:xfrm rot="20179020">
                <a:off x="5780482" y="2306726"/>
                <a:ext cx="594777" cy="1075619"/>
              </a:xfrm>
              <a:prstGeom prst="triangle">
                <a:avLst>
                  <a:gd name="adj" fmla="val 58323"/>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73" name="직선 연결선 272">
                <a:extLst>
                  <a:ext uri="{FF2B5EF4-FFF2-40B4-BE49-F238E27FC236}">
                    <a16:creationId xmlns:a16="http://schemas.microsoft.com/office/drawing/2014/main" id="{F7471476-6DC2-362D-6DA6-7B2449EC89CD}"/>
                  </a:ext>
                </a:extLst>
              </p:cNvPr>
              <p:cNvCxnSpPr>
                <a:cxnSpLocks/>
              </p:cNvCxnSpPr>
              <p:nvPr/>
            </p:nvCxnSpPr>
            <p:spPr>
              <a:xfrm flipH="1">
                <a:off x="6016949" y="3221038"/>
                <a:ext cx="549290" cy="2488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6" name="그룹 255">
              <a:extLst>
                <a:ext uri="{FF2B5EF4-FFF2-40B4-BE49-F238E27FC236}">
                  <a16:creationId xmlns:a16="http://schemas.microsoft.com/office/drawing/2014/main" id="{62ACAB81-9128-6787-B0A4-7827C3246D09}"/>
                </a:ext>
              </a:extLst>
            </p:cNvPr>
            <p:cNvGrpSpPr/>
            <p:nvPr/>
          </p:nvGrpSpPr>
          <p:grpSpPr>
            <a:xfrm>
              <a:off x="1182645" y="3964295"/>
              <a:ext cx="2178005" cy="1661020"/>
              <a:chOff x="8441712" y="3660754"/>
              <a:chExt cx="2178005" cy="1661020"/>
            </a:xfrm>
          </p:grpSpPr>
          <p:sp>
            <p:nvSpPr>
              <p:cNvPr id="257" name="타원 256">
                <a:extLst>
                  <a:ext uri="{FF2B5EF4-FFF2-40B4-BE49-F238E27FC236}">
                    <a16:creationId xmlns:a16="http://schemas.microsoft.com/office/drawing/2014/main" id="{A4BA0FB5-F6E3-9BEE-0693-5CA25390B507}"/>
                  </a:ext>
                </a:extLst>
              </p:cNvPr>
              <p:cNvSpPr/>
              <p:nvPr/>
            </p:nvSpPr>
            <p:spPr>
              <a:xfrm rot="10800000">
                <a:off x="9045159" y="4092389"/>
                <a:ext cx="838264" cy="797750"/>
              </a:xfrm>
              <a:prstGeom prst="ellipse">
                <a:avLst/>
              </a:prstGeom>
              <a:noFill/>
              <a:ln w="38100">
                <a:solidFill>
                  <a:schemeClr val="accent1">
                    <a:lumMod val="40000"/>
                    <a:lumOff val="60000"/>
                  </a:schemeClr>
                </a:solidFill>
              </a:ln>
              <a:effectLst>
                <a:outerShdw blurRad="76200" dir="13500000" sy="23000" kx="1200000" algn="br" rotWithShape="0">
                  <a:prstClr val="black">
                    <a:alpha val="20000"/>
                  </a:prstClr>
                </a:outerShdw>
              </a:effectLst>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8" name="직선 화살표 연결선 257">
                <a:extLst>
                  <a:ext uri="{FF2B5EF4-FFF2-40B4-BE49-F238E27FC236}">
                    <a16:creationId xmlns:a16="http://schemas.microsoft.com/office/drawing/2014/main" id="{74F90D61-96A0-C396-D03E-ABA923EE726A}"/>
                  </a:ext>
                </a:extLst>
              </p:cNvPr>
              <p:cNvCxnSpPr>
                <a:cxnSpLocks/>
              </p:cNvCxnSpPr>
              <p:nvPr/>
            </p:nvCxnSpPr>
            <p:spPr>
              <a:xfrm>
                <a:off x="8441712" y="3973516"/>
                <a:ext cx="2178005" cy="1085053"/>
              </a:xfrm>
              <a:prstGeom prst="straightConnector1">
                <a:avLst/>
              </a:prstGeom>
              <a:ln w="38100">
                <a:solidFill>
                  <a:schemeClr val="accent1">
                    <a:alpha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9" name="타원 258">
                <a:extLst>
                  <a:ext uri="{FF2B5EF4-FFF2-40B4-BE49-F238E27FC236}">
                    <a16:creationId xmlns:a16="http://schemas.microsoft.com/office/drawing/2014/main" id="{727D13D1-0C61-3883-30E0-A04145114CBC}"/>
                  </a:ext>
                </a:extLst>
              </p:cNvPr>
              <p:cNvSpPr/>
              <p:nvPr/>
            </p:nvSpPr>
            <p:spPr>
              <a:xfrm rot="10800000">
                <a:off x="8867605" y="3930399"/>
                <a:ext cx="1152501" cy="1121729"/>
              </a:xfrm>
              <a:prstGeom prst="ellipse">
                <a:avLst/>
              </a:prstGeom>
              <a:noFill/>
              <a:ln w="38100">
                <a:solidFill>
                  <a:schemeClr val="accent1">
                    <a:lumMod val="40000"/>
                    <a:lumOff val="60000"/>
                  </a:schemeClr>
                </a:solidFill>
              </a:ln>
              <a:effectLst>
                <a:outerShdw blurRad="76200" dir="13500000" sy="23000" kx="1200000" algn="br" rotWithShape="0">
                  <a:prstClr val="black">
                    <a:alpha val="20000"/>
                  </a:prstClr>
                </a:outerShdw>
              </a:effectLst>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0" name="타원 259">
                <a:extLst>
                  <a:ext uri="{FF2B5EF4-FFF2-40B4-BE49-F238E27FC236}">
                    <a16:creationId xmlns:a16="http://schemas.microsoft.com/office/drawing/2014/main" id="{2D81CB07-B486-6955-99CE-719F9DD585A8}"/>
                  </a:ext>
                </a:extLst>
              </p:cNvPr>
              <p:cNvSpPr/>
              <p:nvPr/>
            </p:nvSpPr>
            <p:spPr>
              <a:xfrm rot="10800000">
                <a:off x="8692373" y="3804492"/>
                <a:ext cx="1502964" cy="1373544"/>
              </a:xfrm>
              <a:prstGeom prst="ellipse">
                <a:avLst/>
              </a:prstGeom>
              <a:noFill/>
              <a:ln w="38100">
                <a:solidFill>
                  <a:schemeClr val="accent1">
                    <a:lumMod val="40000"/>
                    <a:lumOff val="60000"/>
                  </a:schemeClr>
                </a:solidFill>
              </a:ln>
              <a:effectLst>
                <a:outerShdw blurRad="76200" dir="13500000" sy="23000" kx="1200000" algn="br" rotWithShape="0">
                  <a:prstClr val="black">
                    <a:alpha val="20000"/>
                  </a:prstClr>
                </a:outerShdw>
              </a:effectLst>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1" name="타원 260">
                <a:extLst>
                  <a:ext uri="{FF2B5EF4-FFF2-40B4-BE49-F238E27FC236}">
                    <a16:creationId xmlns:a16="http://schemas.microsoft.com/office/drawing/2014/main" id="{8E79D238-F649-3D77-D586-FCCBDF6ED7D0}"/>
                  </a:ext>
                </a:extLst>
              </p:cNvPr>
              <p:cNvSpPr/>
              <p:nvPr/>
            </p:nvSpPr>
            <p:spPr>
              <a:xfrm rot="10800000">
                <a:off x="8546015" y="3660754"/>
                <a:ext cx="1795679" cy="1661020"/>
              </a:xfrm>
              <a:prstGeom prst="ellipse">
                <a:avLst/>
              </a:prstGeom>
              <a:noFill/>
              <a:ln w="38100">
                <a:solidFill>
                  <a:schemeClr val="accent1">
                    <a:lumMod val="40000"/>
                    <a:lumOff val="60000"/>
                  </a:schemeClr>
                </a:solidFill>
              </a:ln>
              <a:effectLst>
                <a:outerShdw blurRad="76200" dir="13500000" sy="23000" kx="1200000" algn="br" rotWithShape="0">
                  <a:prstClr val="black">
                    <a:alpha val="20000"/>
                  </a:prstClr>
                </a:outerShdw>
              </a:effectLst>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74" name="TextBox 273">
            <a:extLst>
              <a:ext uri="{FF2B5EF4-FFF2-40B4-BE49-F238E27FC236}">
                <a16:creationId xmlns:a16="http://schemas.microsoft.com/office/drawing/2014/main" id="{34011885-A869-935F-CF04-4D8012403284}"/>
              </a:ext>
            </a:extLst>
          </p:cNvPr>
          <p:cNvSpPr txBox="1"/>
          <p:nvPr/>
        </p:nvSpPr>
        <p:spPr>
          <a:xfrm>
            <a:off x="2871452" y="6180300"/>
            <a:ext cx="2059985" cy="338554"/>
          </a:xfrm>
          <a:prstGeom prst="rect">
            <a:avLst/>
          </a:prstGeom>
          <a:solidFill>
            <a:schemeClr val="bg1">
              <a:lumMod val="85000"/>
            </a:schemeClr>
          </a:solidFill>
        </p:spPr>
        <p:txBody>
          <a:bodyPr wrap="square" rtlCol="0">
            <a:spAutoFit/>
          </a:bodyPr>
          <a:lstStyle/>
          <a:p>
            <a:pPr algn="ctr"/>
            <a:r>
              <a:rPr lang="en-US" altLang="ko-KR" sz="1600" b="1"/>
              <a:t>X, Y-pol</a:t>
            </a:r>
          </a:p>
        </p:txBody>
      </p:sp>
      <p:sp>
        <p:nvSpPr>
          <p:cNvPr id="275" name="TextBox 274">
            <a:extLst>
              <a:ext uri="{FF2B5EF4-FFF2-40B4-BE49-F238E27FC236}">
                <a16:creationId xmlns:a16="http://schemas.microsoft.com/office/drawing/2014/main" id="{9D86ED62-1243-829B-2A1E-E1DFB4C9BE50}"/>
              </a:ext>
            </a:extLst>
          </p:cNvPr>
          <p:cNvSpPr txBox="1"/>
          <p:nvPr/>
        </p:nvSpPr>
        <p:spPr>
          <a:xfrm>
            <a:off x="9229313" y="6205184"/>
            <a:ext cx="1301136" cy="338554"/>
          </a:xfrm>
          <a:prstGeom prst="rect">
            <a:avLst/>
          </a:prstGeom>
          <a:solidFill>
            <a:schemeClr val="bg1">
              <a:lumMod val="85000"/>
            </a:schemeClr>
          </a:solidFill>
        </p:spPr>
        <p:txBody>
          <a:bodyPr wrap="square" rtlCol="0">
            <a:spAutoFit/>
          </a:bodyPr>
          <a:lstStyle/>
          <a:p>
            <a:pPr algn="ctr"/>
            <a:r>
              <a:rPr lang="en-US" altLang="ko-KR" sz="1600" b="1"/>
              <a:t>Z-pol</a:t>
            </a:r>
          </a:p>
        </p:txBody>
      </p:sp>
    </p:spTree>
    <p:extLst>
      <p:ext uri="{BB962C8B-B14F-4D97-AF65-F5344CB8AC3E}">
        <p14:creationId xmlns:p14="http://schemas.microsoft.com/office/powerpoint/2010/main" val="3620041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E9C97ACF-BA4E-D2BA-563A-0B898685D9ED}"/>
              </a:ext>
            </a:extLst>
          </p:cNvPr>
          <p:cNvSpPr txBox="1"/>
          <p:nvPr/>
        </p:nvSpPr>
        <p:spPr>
          <a:xfrm>
            <a:off x="508535" y="664523"/>
            <a:ext cx="10866922" cy="1724190"/>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ko-KR" altLang="en-US" sz="1200">
                <a:latin typeface="noto"/>
              </a:rPr>
              <a:t>디스플레이 기술 로드맵은 레퍼런스에서 처음 입증된 나노 사이즈 </a:t>
            </a:r>
            <a:r>
              <a:rPr lang="en-US" altLang="ko-KR" sz="1200">
                <a:latin typeface="noto"/>
              </a:rPr>
              <a:t>LED</a:t>
            </a:r>
            <a:r>
              <a:rPr lang="ko-KR" altLang="en-US" sz="1200">
                <a:latin typeface="noto"/>
              </a:rPr>
              <a:t>로 이어지고 있다</a:t>
            </a:r>
            <a:r>
              <a:rPr lang="en-US" altLang="ko-KR" sz="1200">
                <a:latin typeface="noto"/>
              </a:rPr>
              <a:t>.</a:t>
            </a:r>
          </a:p>
          <a:p>
            <a:pPr marL="171450" indent="-171450">
              <a:lnSpc>
                <a:spcPct val="150000"/>
              </a:lnSpc>
              <a:buFont typeface="Arial" panose="020B0604020202020204" pitchFamily="34" charset="0"/>
              <a:buChar char="•"/>
            </a:pPr>
            <a:r>
              <a:rPr lang="ko-KR" altLang="en-US" sz="1200">
                <a:latin typeface="noto"/>
              </a:rPr>
              <a:t>나노 </a:t>
            </a:r>
            <a:r>
              <a:rPr lang="en-US" altLang="ko-KR" sz="1200">
                <a:latin typeface="noto"/>
              </a:rPr>
              <a:t>LED</a:t>
            </a:r>
            <a:r>
              <a:rPr lang="ko-KR" altLang="en-US" sz="1200">
                <a:latin typeface="noto"/>
              </a:rPr>
              <a:t>의 잠재력은 나노 링 </a:t>
            </a:r>
            <a:r>
              <a:rPr lang="en-US" altLang="ko-KR" sz="1200">
                <a:latin typeface="noto"/>
              </a:rPr>
              <a:t>LED, </a:t>
            </a:r>
            <a:r>
              <a:rPr lang="en-US" altLang="ko-KR" sz="1200" err="1">
                <a:latin typeface="noto"/>
              </a:rPr>
              <a:t>InGaN</a:t>
            </a:r>
            <a:r>
              <a:rPr lang="en-US" altLang="ko-KR" sz="1200">
                <a:latin typeface="noto"/>
              </a:rPr>
              <a:t>/</a:t>
            </a:r>
            <a:r>
              <a:rPr lang="en-US" altLang="ko-KR" sz="1200" err="1">
                <a:latin typeface="noto"/>
              </a:rPr>
              <a:t>GaN</a:t>
            </a:r>
            <a:r>
              <a:rPr lang="en-US" altLang="ko-KR" sz="1200">
                <a:latin typeface="noto"/>
              </a:rPr>
              <a:t> quantum dot, nano-needle LED, nanorod LED </a:t>
            </a:r>
            <a:r>
              <a:rPr lang="ko-KR" altLang="en-US" sz="1200">
                <a:latin typeface="noto"/>
              </a:rPr>
              <a:t>등과 같은 발전된 구조의 전기적 광학적 특성의 연구로 이어지며 점점 커지고 있다</a:t>
            </a:r>
            <a:r>
              <a:rPr lang="en-US" altLang="ko-KR" sz="1200">
                <a:latin typeface="noto"/>
              </a:rPr>
              <a:t>.</a:t>
            </a:r>
          </a:p>
          <a:p>
            <a:pPr marL="171450" indent="-171450">
              <a:lnSpc>
                <a:spcPct val="150000"/>
              </a:lnSpc>
              <a:buFont typeface="Arial" panose="020B0604020202020204" pitchFamily="34" charset="0"/>
              <a:buChar char="•"/>
            </a:pPr>
            <a:r>
              <a:rPr lang="ko-KR" altLang="en-US" sz="1200">
                <a:latin typeface="noto"/>
              </a:rPr>
              <a:t>한편</a:t>
            </a:r>
            <a:r>
              <a:rPr lang="en-US" altLang="ko-KR" sz="1200">
                <a:latin typeface="noto"/>
              </a:rPr>
              <a:t>, </a:t>
            </a:r>
            <a:r>
              <a:rPr lang="ko-KR" altLang="en-US" sz="1200" err="1">
                <a:latin typeface="noto"/>
              </a:rPr>
              <a:t>밴드갭</a:t>
            </a:r>
            <a:r>
              <a:rPr lang="ko-KR" altLang="en-US" sz="1200">
                <a:latin typeface="noto"/>
              </a:rPr>
              <a:t> </a:t>
            </a:r>
            <a:r>
              <a:rPr lang="en-US" altLang="ko-KR" sz="1200" err="1">
                <a:latin typeface="noto"/>
              </a:rPr>
              <a:t>manupulation</a:t>
            </a:r>
            <a:r>
              <a:rPr lang="ko-KR" altLang="en-US" sz="1200">
                <a:latin typeface="noto"/>
              </a:rPr>
              <a:t>에 따라 넓은 스펙트럼 </a:t>
            </a:r>
            <a:r>
              <a:rPr lang="en-US" altLang="ko-KR" sz="1200">
                <a:latin typeface="noto"/>
              </a:rPr>
              <a:t>covering</a:t>
            </a:r>
            <a:r>
              <a:rPr lang="ko-KR" altLang="en-US" sz="1200">
                <a:latin typeface="noto"/>
              </a:rPr>
              <a:t>을 가지는 </a:t>
            </a:r>
            <a:r>
              <a:rPr lang="en-US" altLang="ko-KR" sz="1200" err="1">
                <a:latin typeface="noto"/>
              </a:rPr>
              <a:t>GaN</a:t>
            </a:r>
            <a:r>
              <a:rPr lang="ko-KR" altLang="en-US" sz="1200">
                <a:latin typeface="noto"/>
              </a:rPr>
              <a:t>은 </a:t>
            </a:r>
            <a:r>
              <a:rPr lang="en-US" altLang="ko-KR" sz="1200">
                <a:latin typeface="noto"/>
              </a:rPr>
              <a:t>1990</a:t>
            </a:r>
            <a:r>
              <a:rPr lang="ko-KR" altLang="en-US" sz="1200">
                <a:latin typeface="noto"/>
              </a:rPr>
              <a:t>년 처음 나온 이후로 많은 연구 개발이 이루어졌다</a:t>
            </a:r>
            <a:r>
              <a:rPr lang="en-US" altLang="ko-KR" sz="1200">
                <a:latin typeface="noto"/>
              </a:rPr>
              <a:t>.</a:t>
            </a:r>
          </a:p>
          <a:p>
            <a:pPr marL="171450" indent="-171450">
              <a:lnSpc>
                <a:spcPct val="150000"/>
              </a:lnSpc>
              <a:buFont typeface="Arial" panose="020B0604020202020204" pitchFamily="34" charset="0"/>
              <a:buChar char="•"/>
            </a:pPr>
            <a:r>
              <a:rPr lang="ko-KR" altLang="en-US" sz="1200">
                <a:latin typeface="noto"/>
              </a:rPr>
              <a:t>하지만 기존의 </a:t>
            </a:r>
            <a:r>
              <a:rPr lang="en-US" altLang="ko-KR" sz="1200" err="1">
                <a:latin typeface="noto"/>
              </a:rPr>
              <a:t>GaN</a:t>
            </a:r>
            <a:r>
              <a:rPr lang="en-US" altLang="ko-KR" sz="1200">
                <a:latin typeface="noto"/>
              </a:rPr>
              <a:t> </a:t>
            </a:r>
            <a:r>
              <a:rPr lang="ko-KR" altLang="en-US" sz="1200">
                <a:latin typeface="noto"/>
              </a:rPr>
              <a:t>기반의 </a:t>
            </a:r>
            <a:r>
              <a:rPr lang="en-US" altLang="ko-KR" sz="1200">
                <a:latin typeface="noto"/>
              </a:rPr>
              <a:t>LED</a:t>
            </a:r>
            <a:r>
              <a:rPr lang="ko-KR" altLang="en-US" sz="1200">
                <a:latin typeface="noto"/>
              </a:rPr>
              <a:t>는 </a:t>
            </a:r>
            <a:r>
              <a:rPr lang="en-US" altLang="ko-KR" sz="1200">
                <a:latin typeface="noto"/>
              </a:rPr>
              <a:t>efficiency</a:t>
            </a:r>
            <a:r>
              <a:rPr lang="ko-KR" altLang="en-US" sz="1200">
                <a:latin typeface="noto"/>
              </a:rPr>
              <a:t> </a:t>
            </a:r>
            <a:r>
              <a:rPr lang="en-US" altLang="ko-KR" sz="1200">
                <a:latin typeface="noto"/>
              </a:rPr>
              <a:t>droop</a:t>
            </a:r>
            <a:r>
              <a:rPr lang="ko-KR" altLang="en-US" sz="1200">
                <a:latin typeface="noto"/>
              </a:rPr>
              <a:t> 과 격자 불일치로 인한 </a:t>
            </a:r>
            <a:r>
              <a:rPr lang="en-US" altLang="ko-KR" sz="1200">
                <a:latin typeface="noto"/>
              </a:rPr>
              <a:t>spreading dislocation</a:t>
            </a:r>
            <a:r>
              <a:rPr lang="ko-KR" altLang="en-US" sz="1200">
                <a:latin typeface="noto"/>
              </a:rPr>
              <a:t>에 의해 효율에 한계가 존재한다</a:t>
            </a:r>
            <a:r>
              <a:rPr lang="en-US" altLang="ko-KR" sz="1200">
                <a:latin typeface="noto"/>
              </a:rPr>
              <a:t>.</a:t>
            </a:r>
          </a:p>
          <a:p>
            <a:pPr marL="171450" indent="-171450">
              <a:lnSpc>
                <a:spcPct val="150000"/>
              </a:lnSpc>
              <a:buFont typeface="Arial" panose="020B0604020202020204" pitchFamily="34" charset="0"/>
              <a:buChar char="•"/>
            </a:pPr>
            <a:r>
              <a:rPr lang="ko-KR" altLang="en-US" sz="1200">
                <a:latin typeface="noto"/>
              </a:rPr>
              <a:t>이러한 문제를 다루는 많은 연구들이 진행중이며 그 중 </a:t>
            </a:r>
            <a:r>
              <a:rPr lang="en-US" altLang="ko-KR" sz="1200">
                <a:latin typeface="noto"/>
              </a:rPr>
              <a:t>core-shell nanorod </a:t>
            </a:r>
            <a:r>
              <a:rPr lang="ko-KR" altLang="en-US" sz="1200">
                <a:latin typeface="noto"/>
              </a:rPr>
              <a:t>구조가 한계를 </a:t>
            </a:r>
            <a:r>
              <a:rPr lang="ko-KR" altLang="en-US" sz="1200" err="1">
                <a:latin typeface="noto"/>
              </a:rPr>
              <a:t>극복시키는</a:t>
            </a:r>
            <a:r>
              <a:rPr lang="ko-KR" altLang="en-US" sz="1200">
                <a:latin typeface="noto"/>
              </a:rPr>
              <a:t> 대안으로서 각광받고 있다</a:t>
            </a:r>
            <a:r>
              <a:rPr lang="en-US" altLang="ko-KR" sz="1200">
                <a:latin typeface="noto"/>
              </a:rPr>
              <a:t>.</a:t>
            </a:r>
          </a:p>
        </p:txBody>
      </p:sp>
      <p:sp>
        <p:nvSpPr>
          <p:cNvPr id="3" name="TextBox 2">
            <a:extLst>
              <a:ext uri="{FF2B5EF4-FFF2-40B4-BE49-F238E27FC236}">
                <a16:creationId xmlns:a16="http://schemas.microsoft.com/office/drawing/2014/main" id="{C8B6BE75-E103-1BAD-E501-FA04B3142628}"/>
              </a:ext>
            </a:extLst>
          </p:cNvPr>
          <p:cNvSpPr txBox="1"/>
          <p:nvPr/>
        </p:nvSpPr>
        <p:spPr>
          <a:xfrm>
            <a:off x="69850" y="88900"/>
            <a:ext cx="1071704" cy="369332"/>
          </a:xfrm>
          <a:prstGeom prst="rect">
            <a:avLst/>
          </a:prstGeom>
          <a:solidFill>
            <a:srgbClr val="FF0000"/>
          </a:solidFill>
        </p:spPr>
        <p:txBody>
          <a:bodyPr wrap="none" rtlCol="0">
            <a:spAutoFit/>
          </a:bodyPr>
          <a:lstStyle/>
          <a:p>
            <a:r>
              <a:rPr lang="en-US" altLang="ko-KR" b="1"/>
              <a:t>Confirm</a:t>
            </a:r>
            <a:endParaRPr lang="ko-KR" altLang="en-US" b="1"/>
          </a:p>
        </p:txBody>
      </p:sp>
      <p:sp>
        <p:nvSpPr>
          <p:cNvPr id="2" name="TextBox 1">
            <a:extLst>
              <a:ext uri="{FF2B5EF4-FFF2-40B4-BE49-F238E27FC236}">
                <a16:creationId xmlns:a16="http://schemas.microsoft.com/office/drawing/2014/main" id="{AD1DD3AC-062C-9D30-F55B-72B8BA76A086}"/>
              </a:ext>
            </a:extLst>
          </p:cNvPr>
          <p:cNvSpPr txBox="1"/>
          <p:nvPr/>
        </p:nvSpPr>
        <p:spPr>
          <a:xfrm>
            <a:off x="508535" y="3151049"/>
            <a:ext cx="10866922" cy="1171731"/>
          </a:xfrm>
          <a:prstGeom prst="rect">
            <a:avLst/>
          </a:prstGeom>
          <a:noFill/>
        </p:spPr>
        <p:txBody>
          <a:bodyPr wrap="square" rtlCol="0">
            <a:spAutoFit/>
          </a:bodyPr>
          <a:lstStyle/>
          <a:p>
            <a:pPr>
              <a:lnSpc>
                <a:spcPct val="150000"/>
              </a:lnSpc>
            </a:pPr>
            <a:r>
              <a:rPr lang="en-US" altLang="ko-KR" sz="1200">
                <a:latin typeface="noto"/>
              </a:rPr>
              <a:t>Such potentiality of the nano-scale LED has been growing up by looking at the electrical and optical properties of the more applied structure, like the nano-ring LED, nano-needle LED, and even nanorod LED.</a:t>
            </a:r>
          </a:p>
          <a:p>
            <a:pPr marL="171450" indent="-171450">
              <a:lnSpc>
                <a:spcPct val="150000"/>
              </a:lnSpc>
              <a:buFont typeface="Arial" panose="020B0604020202020204" pitchFamily="34" charset="0"/>
              <a:buChar char="•"/>
            </a:pPr>
            <a:r>
              <a:rPr lang="en-US" altLang="ko-KR" sz="1200">
                <a:latin typeface="noto"/>
              </a:rPr>
              <a:t>On the one hand, Gallium Nitride (</a:t>
            </a:r>
            <a:r>
              <a:rPr lang="en-US" altLang="ko-KR" sz="1200" err="1">
                <a:latin typeface="noto"/>
              </a:rPr>
              <a:t>GaN</a:t>
            </a:r>
            <a:r>
              <a:rPr lang="en-US" altLang="ko-KR" sz="1200">
                <a:latin typeface="noto"/>
              </a:rPr>
              <a:t>), which has wide coverage in bandgap manipulation, has progressed remarkably over the last two decades since the first demonstration of the LEDs in the early 1990s.</a:t>
            </a:r>
          </a:p>
        </p:txBody>
      </p:sp>
    </p:spTree>
    <p:extLst>
      <p:ext uri="{BB962C8B-B14F-4D97-AF65-F5344CB8AC3E}">
        <p14:creationId xmlns:p14="http://schemas.microsoft.com/office/powerpoint/2010/main" val="3037436896"/>
      </p:ext>
    </p:extLst>
  </p:cSld>
  <p:clrMapOvr>
    <a:masterClrMapping/>
  </p:clrMapOvr>
  <p:extLst>
    <p:ext uri="{6950BFC3-D8DA-4A85-94F7-54DA5524770B}">
      <p188:commentRel xmlns:p188="http://schemas.microsoft.com/office/powerpoint/2018/8/main" r:id="rId3"/>
    </p:ext>
  </p:extLst>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 name="화살표: 위쪽 86">
            <a:extLst>
              <a:ext uri="{FF2B5EF4-FFF2-40B4-BE49-F238E27FC236}">
                <a16:creationId xmlns:a16="http://schemas.microsoft.com/office/drawing/2014/main" id="{9DCFD501-0694-16D3-A4E1-D92084FB4530}"/>
              </a:ext>
            </a:extLst>
          </p:cNvPr>
          <p:cNvSpPr/>
          <p:nvPr/>
        </p:nvSpPr>
        <p:spPr>
          <a:xfrm>
            <a:off x="4992244" y="3664848"/>
            <a:ext cx="842257" cy="802746"/>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ko-KR" b="1"/>
              <a:t>2</a:t>
            </a:r>
            <a:endParaRPr lang="ko-KR" altLang="en-US" b="1"/>
          </a:p>
        </p:txBody>
      </p:sp>
      <p:sp>
        <p:nvSpPr>
          <p:cNvPr id="86" name="화살표: 위쪽 85">
            <a:extLst>
              <a:ext uri="{FF2B5EF4-FFF2-40B4-BE49-F238E27FC236}">
                <a16:creationId xmlns:a16="http://schemas.microsoft.com/office/drawing/2014/main" id="{919BBCF1-E3B4-114C-D52E-C352A9DAA7CD}"/>
              </a:ext>
            </a:extLst>
          </p:cNvPr>
          <p:cNvSpPr/>
          <p:nvPr/>
        </p:nvSpPr>
        <p:spPr>
          <a:xfrm rot="5795031" flipV="1">
            <a:off x="4067572" y="4728081"/>
            <a:ext cx="782756" cy="803666"/>
          </a:xfrm>
          <a:prstGeom prst="up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b="1"/>
              <a:t>1</a:t>
            </a:r>
            <a:endParaRPr lang="ko-KR" altLang="en-US" b="1"/>
          </a:p>
        </p:txBody>
      </p:sp>
      <p:sp>
        <p:nvSpPr>
          <p:cNvPr id="84" name="화살표: 위쪽 83">
            <a:extLst>
              <a:ext uri="{FF2B5EF4-FFF2-40B4-BE49-F238E27FC236}">
                <a16:creationId xmlns:a16="http://schemas.microsoft.com/office/drawing/2014/main" id="{11CFCB0C-41AC-347E-8CE9-C5416A265B32}"/>
              </a:ext>
            </a:extLst>
          </p:cNvPr>
          <p:cNvSpPr/>
          <p:nvPr/>
        </p:nvSpPr>
        <p:spPr>
          <a:xfrm rot="14014832" flipV="1">
            <a:off x="6585702" y="3911019"/>
            <a:ext cx="433056" cy="575028"/>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t>0</a:t>
            </a:r>
            <a:endParaRPr lang="ko-KR" altLang="en-US" b="1"/>
          </a:p>
        </p:txBody>
      </p:sp>
      <p:sp>
        <p:nvSpPr>
          <p:cNvPr id="210" name="화살표: 위쪽 209">
            <a:extLst>
              <a:ext uri="{FF2B5EF4-FFF2-40B4-BE49-F238E27FC236}">
                <a16:creationId xmlns:a16="http://schemas.microsoft.com/office/drawing/2014/main" id="{19D83743-DE5D-4096-2284-FE5243093FE0}"/>
              </a:ext>
            </a:extLst>
          </p:cNvPr>
          <p:cNvSpPr/>
          <p:nvPr/>
        </p:nvSpPr>
        <p:spPr>
          <a:xfrm rot="13017357" flipV="1">
            <a:off x="9180786" y="3899489"/>
            <a:ext cx="782756" cy="803666"/>
          </a:xfrm>
          <a:prstGeom prst="up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t>1</a:t>
            </a:r>
            <a:endParaRPr lang="ko-KR" altLang="en-US" b="1"/>
          </a:p>
        </p:txBody>
      </p:sp>
      <p:sp>
        <p:nvSpPr>
          <p:cNvPr id="211" name="화살표: 위쪽 210">
            <a:extLst>
              <a:ext uri="{FF2B5EF4-FFF2-40B4-BE49-F238E27FC236}">
                <a16:creationId xmlns:a16="http://schemas.microsoft.com/office/drawing/2014/main" id="{67F61980-5074-933C-BD94-926D00FD6850}"/>
              </a:ext>
            </a:extLst>
          </p:cNvPr>
          <p:cNvSpPr/>
          <p:nvPr/>
        </p:nvSpPr>
        <p:spPr>
          <a:xfrm rot="10800000" flipV="1">
            <a:off x="8589585" y="3749194"/>
            <a:ext cx="433056" cy="575028"/>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t>0</a:t>
            </a:r>
            <a:endParaRPr lang="ko-KR" altLang="en-US" b="1"/>
          </a:p>
        </p:txBody>
      </p:sp>
      <p:sp>
        <p:nvSpPr>
          <p:cNvPr id="212" name="화살표: 위쪽 211">
            <a:extLst>
              <a:ext uri="{FF2B5EF4-FFF2-40B4-BE49-F238E27FC236}">
                <a16:creationId xmlns:a16="http://schemas.microsoft.com/office/drawing/2014/main" id="{E13D359B-4DC8-C6B0-C929-C9D3A023ECAC}"/>
              </a:ext>
            </a:extLst>
          </p:cNvPr>
          <p:cNvSpPr/>
          <p:nvPr/>
        </p:nvSpPr>
        <p:spPr>
          <a:xfrm rot="5400000">
            <a:off x="9701815" y="4551412"/>
            <a:ext cx="1054385" cy="1125785"/>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ko-KR" b="1"/>
              <a:t>2</a:t>
            </a:r>
            <a:endParaRPr lang="ko-KR" altLang="en-US" b="1"/>
          </a:p>
        </p:txBody>
      </p:sp>
      <p:pic>
        <p:nvPicPr>
          <p:cNvPr id="202" name="그림 201">
            <a:extLst>
              <a:ext uri="{FF2B5EF4-FFF2-40B4-BE49-F238E27FC236}">
                <a16:creationId xmlns:a16="http://schemas.microsoft.com/office/drawing/2014/main" id="{9F81C44E-D78F-330F-26D0-2F2CAE75F75B}"/>
              </a:ext>
            </a:extLst>
          </p:cNvPr>
          <p:cNvPicPr>
            <a:picLocks noChangeAspect="1"/>
          </p:cNvPicPr>
          <p:nvPr/>
        </p:nvPicPr>
        <p:blipFill rotWithShape="1">
          <a:blip r:embed="rId3"/>
          <a:srcRect l="34843" t="-5674" r="16226" b="65910"/>
          <a:stretch/>
        </p:blipFill>
        <p:spPr>
          <a:xfrm>
            <a:off x="9982200" y="1808246"/>
            <a:ext cx="1692570" cy="1501408"/>
          </a:xfrm>
          <a:prstGeom prst="rect">
            <a:avLst/>
          </a:prstGeom>
        </p:spPr>
      </p:pic>
      <p:sp>
        <p:nvSpPr>
          <p:cNvPr id="2" name="제목 1">
            <a:extLst>
              <a:ext uri="{FF2B5EF4-FFF2-40B4-BE49-F238E27FC236}">
                <a16:creationId xmlns:a16="http://schemas.microsoft.com/office/drawing/2014/main" id="{C5D06646-C7A8-4225-B778-8FE4F45A412A}"/>
              </a:ext>
            </a:extLst>
          </p:cNvPr>
          <p:cNvSpPr>
            <a:spLocks noGrp="1"/>
          </p:cNvSpPr>
          <p:nvPr>
            <p:ph type="title"/>
          </p:nvPr>
        </p:nvSpPr>
        <p:spPr/>
        <p:txBody>
          <a:bodyPr>
            <a:normAutofit/>
          </a:bodyPr>
          <a:lstStyle/>
          <a:p>
            <a:r>
              <a:rPr lang="ko-KR" altLang="en-US" sz="3600" b="1">
                <a:latin typeface="새굴림" panose="02030600000101010101" pitchFamily="18" charset="-127"/>
                <a:ea typeface="새굴림" panose="02030600000101010101" pitchFamily="18" charset="-127"/>
              </a:rPr>
              <a:t>결과 원인 분석</a:t>
            </a:r>
          </a:p>
        </p:txBody>
      </p:sp>
      <p:sp>
        <p:nvSpPr>
          <p:cNvPr id="3" name="슬라이드 번호 개체 틀 2">
            <a:extLst>
              <a:ext uri="{FF2B5EF4-FFF2-40B4-BE49-F238E27FC236}">
                <a16:creationId xmlns:a16="http://schemas.microsoft.com/office/drawing/2014/main" id="{78AD702C-2D22-4A11-9254-B47FEF7F4B62}"/>
              </a:ext>
            </a:extLst>
          </p:cNvPr>
          <p:cNvSpPr>
            <a:spLocks noGrp="1"/>
          </p:cNvSpPr>
          <p:nvPr>
            <p:ph type="sldNum" sz="quarter" idx="12"/>
          </p:nvPr>
        </p:nvSpPr>
        <p:spPr/>
        <p:txBody>
          <a:bodyPr/>
          <a:lstStyle/>
          <a:p>
            <a:fld id="{C842FD61-56B5-4934-9505-8134CC6E5DF4}" type="slidenum">
              <a:rPr lang="ko-KR" altLang="en-US" smtClean="0"/>
              <a:t>80</a:t>
            </a:fld>
            <a:endParaRPr lang="ko-KR" altLang="en-US"/>
          </a:p>
        </p:txBody>
      </p:sp>
      <p:sp>
        <p:nvSpPr>
          <p:cNvPr id="14" name="TextBox 13">
            <a:extLst>
              <a:ext uri="{FF2B5EF4-FFF2-40B4-BE49-F238E27FC236}">
                <a16:creationId xmlns:a16="http://schemas.microsoft.com/office/drawing/2014/main" id="{82C0A559-E786-49CA-A8BB-B26808E72A4D}"/>
              </a:ext>
            </a:extLst>
          </p:cNvPr>
          <p:cNvSpPr txBox="1"/>
          <p:nvPr/>
        </p:nvSpPr>
        <p:spPr>
          <a:xfrm>
            <a:off x="1043871" y="1473138"/>
            <a:ext cx="2429579" cy="338554"/>
          </a:xfrm>
          <a:prstGeom prst="rect">
            <a:avLst/>
          </a:prstGeom>
          <a:noFill/>
          <a:ln w="38100">
            <a:solidFill>
              <a:schemeClr val="bg1">
                <a:lumMod val="50000"/>
              </a:schemeClr>
            </a:solidFill>
          </a:ln>
        </p:spPr>
        <p:txBody>
          <a:bodyPr wrap="square" rtlCol="0">
            <a:spAutoFit/>
          </a:bodyPr>
          <a:lstStyle/>
          <a:p>
            <a:pPr algn="ctr"/>
            <a:r>
              <a:rPr lang="en-US" altLang="ko-KR" sz="1600" b="1"/>
              <a:t>(4) pyramid: Z</a:t>
            </a:r>
            <a:r>
              <a:rPr lang="ko-KR" altLang="en-US" sz="1600" b="1"/>
              <a:t>변화</a:t>
            </a:r>
            <a:r>
              <a:rPr lang="en-US" altLang="ko-KR" sz="1600" b="1"/>
              <a:t>  </a:t>
            </a:r>
            <a:endParaRPr lang="ko-KR" altLang="en-US" sz="1600" b="1"/>
          </a:p>
        </p:txBody>
      </p:sp>
      <p:sp>
        <p:nvSpPr>
          <p:cNvPr id="23" name="TextBox 22">
            <a:extLst>
              <a:ext uri="{FF2B5EF4-FFF2-40B4-BE49-F238E27FC236}">
                <a16:creationId xmlns:a16="http://schemas.microsoft.com/office/drawing/2014/main" id="{FFEE4A1C-6C13-C41E-76FE-73C850AE900D}"/>
              </a:ext>
            </a:extLst>
          </p:cNvPr>
          <p:cNvSpPr txBox="1"/>
          <p:nvPr/>
        </p:nvSpPr>
        <p:spPr>
          <a:xfrm>
            <a:off x="6511909" y="2326261"/>
            <a:ext cx="3544038" cy="786818"/>
          </a:xfrm>
          <a:prstGeom prst="rect">
            <a:avLst/>
          </a:prstGeom>
          <a:noFill/>
        </p:spPr>
        <p:txBody>
          <a:bodyPr wrap="square" rtlCol="0">
            <a:spAutoFit/>
          </a:bodyPr>
          <a:lstStyle/>
          <a:p>
            <a:pPr>
              <a:lnSpc>
                <a:spcPct val="150000"/>
              </a:lnSpc>
            </a:pPr>
            <a:r>
              <a:rPr lang="en-US" altLang="ko-KR" sz="1600" b="1"/>
              <a:t>1. X, Y-pol: </a:t>
            </a:r>
            <a:r>
              <a:rPr lang="ko-KR" altLang="en-US" sz="1600"/>
              <a:t>특정 측면으로 강한 방출</a:t>
            </a:r>
            <a:endParaRPr lang="en-US" altLang="ko-KR" sz="1600"/>
          </a:p>
          <a:p>
            <a:pPr>
              <a:lnSpc>
                <a:spcPct val="150000"/>
              </a:lnSpc>
            </a:pPr>
            <a:r>
              <a:rPr lang="en-US" altLang="ko-KR" sz="1600" b="1"/>
              <a:t>2. Z-pol: </a:t>
            </a:r>
            <a:r>
              <a:rPr lang="ko-KR" altLang="en-US" sz="1600"/>
              <a:t>모든 측면으로 강한 방출</a:t>
            </a:r>
            <a:r>
              <a:rPr lang="en-US" altLang="ko-KR" sz="1600"/>
              <a:t> </a:t>
            </a:r>
            <a:endParaRPr lang="ko-KR" altLang="en-US" sz="1600"/>
          </a:p>
        </p:txBody>
      </p:sp>
      <p:grpSp>
        <p:nvGrpSpPr>
          <p:cNvPr id="8" name="그룹 7">
            <a:extLst>
              <a:ext uri="{FF2B5EF4-FFF2-40B4-BE49-F238E27FC236}">
                <a16:creationId xmlns:a16="http://schemas.microsoft.com/office/drawing/2014/main" id="{B64C1880-80E2-046D-A8F5-8B977AD6D92A}"/>
              </a:ext>
            </a:extLst>
          </p:cNvPr>
          <p:cNvGrpSpPr/>
          <p:nvPr/>
        </p:nvGrpSpPr>
        <p:grpSpPr>
          <a:xfrm>
            <a:off x="1025462" y="1920348"/>
            <a:ext cx="5368410" cy="1737241"/>
            <a:chOff x="3409097" y="1920627"/>
            <a:chExt cx="5368410" cy="1737241"/>
          </a:xfrm>
        </p:grpSpPr>
        <p:grpSp>
          <p:nvGrpSpPr>
            <p:cNvPr id="13" name="그룹 12">
              <a:extLst>
                <a:ext uri="{FF2B5EF4-FFF2-40B4-BE49-F238E27FC236}">
                  <a16:creationId xmlns:a16="http://schemas.microsoft.com/office/drawing/2014/main" id="{FAB42DFA-3310-C67A-A2B7-3ADC89B8AE7E}"/>
                </a:ext>
              </a:extLst>
            </p:cNvPr>
            <p:cNvGrpSpPr>
              <a:grpSpLocks noChangeAspect="1"/>
            </p:cNvGrpSpPr>
            <p:nvPr/>
          </p:nvGrpSpPr>
          <p:grpSpPr>
            <a:xfrm>
              <a:off x="3409097" y="1920627"/>
              <a:ext cx="5368410" cy="1737241"/>
              <a:chOff x="1113523" y="3114331"/>
              <a:chExt cx="10164578" cy="3289300"/>
            </a:xfrm>
          </p:grpSpPr>
          <p:pic>
            <p:nvPicPr>
              <p:cNvPr id="16" name="그림 15">
                <a:extLst>
                  <a:ext uri="{FF2B5EF4-FFF2-40B4-BE49-F238E27FC236}">
                    <a16:creationId xmlns:a16="http://schemas.microsoft.com/office/drawing/2014/main" id="{5388EEA8-F747-6249-8019-31C29B2B6556}"/>
                  </a:ext>
                </a:extLst>
              </p:cNvPr>
              <p:cNvPicPr>
                <a:picLocks noChangeAspect="1"/>
              </p:cNvPicPr>
              <p:nvPr/>
            </p:nvPicPr>
            <p:blipFill>
              <a:blip r:embed="rId4"/>
              <a:stretch>
                <a:fillRect/>
              </a:stretch>
            </p:blipFill>
            <p:spPr>
              <a:xfrm>
                <a:off x="1113523" y="3114331"/>
                <a:ext cx="4305300" cy="3289300"/>
              </a:xfrm>
              <a:prstGeom prst="rect">
                <a:avLst/>
              </a:prstGeom>
            </p:spPr>
          </p:pic>
          <p:pic>
            <p:nvPicPr>
              <p:cNvPr id="17" name="그림 16">
                <a:extLst>
                  <a:ext uri="{FF2B5EF4-FFF2-40B4-BE49-F238E27FC236}">
                    <a16:creationId xmlns:a16="http://schemas.microsoft.com/office/drawing/2014/main" id="{8599F925-2889-06B2-D077-AE5AFDE099D0}"/>
                  </a:ext>
                </a:extLst>
              </p:cNvPr>
              <p:cNvPicPr>
                <a:picLocks noChangeAspect="1"/>
              </p:cNvPicPr>
              <p:nvPr/>
            </p:nvPicPr>
            <p:blipFill>
              <a:blip r:embed="rId5"/>
              <a:stretch>
                <a:fillRect/>
              </a:stretch>
            </p:blipFill>
            <p:spPr>
              <a:xfrm>
                <a:off x="4043162" y="3114331"/>
                <a:ext cx="4305300" cy="3289300"/>
              </a:xfrm>
              <a:prstGeom prst="rect">
                <a:avLst/>
              </a:prstGeom>
            </p:spPr>
          </p:pic>
          <p:pic>
            <p:nvPicPr>
              <p:cNvPr id="18" name="그림 17">
                <a:extLst>
                  <a:ext uri="{FF2B5EF4-FFF2-40B4-BE49-F238E27FC236}">
                    <a16:creationId xmlns:a16="http://schemas.microsoft.com/office/drawing/2014/main" id="{8E6D5404-0DFF-0B1D-940C-9EA24958EAC6}"/>
                  </a:ext>
                </a:extLst>
              </p:cNvPr>
              <p:cNvPicPr>
                <a:picLocks noChangeAspect="1"/>
              </p:cNvPicPr>
              <p:nvPr/>
            </p:nvPicPr>
            <p:blipFill>
              <a:blip r:embed="rId6"/>
              <a:stretch>
                <a:fillRect/>
              </a:stretch>
            </p:blipFill>
            <p:spPr>
              <a:xfrm>
                <a:off x="6972801" y="3114331"/>
                <a:ext cx="4305300" cy="3289300"/>
              </a:xfrm>
              <a:prstGeom prst="rect">
                <a:avLst/>
              </a:prstGeom>
            </p:spPr>
          </p:pic>
          <p:pic>
            <p:nvPicPr>
              <p:cNvPr id="19" name="그림 18">
                <a:extLst>
                  <a:ext uri="{FF2B5EF4-FFF2-40B4-BE49-F238E27FC236}">
                    <a16:creationId xmlns:a16="http://schemas.microsoft.com/office/drawing/2014/main" id="{311FF863-CA63-9282-071B-B8CDD7E092A4}"/>
                  </a:ext>
                </a:extLst>
              </p:cNvPr>
              <p:cNvPicPr>
                <a:picLocks noChangeAspect="1"/>
              </p:cNvPicPr>
              <p:nvPr/>
            </p:nvPicPr>
            <p:blipFill>
              <a:blip r:embed="rId7"/>
              <a:stretch>
                <a:fillRect/>
              </a:stretch>
            </p:blipFill>
            <p:spPr>
              <a:xfrm>
                <a:off x="7815588" y="4873568"/>
                <a:ext cx="1004563" cy="915152"/>
              </a:xfrm>
              <a:prstGeom prst="rect">
                <a:avLst/>
              </a:prstGeom>
            </p:spPr>
          </p:pic>
        </p:grpSp>
        <p:sp>
          <p:nvSpPr>
            <p:cNvPr id="4" name="타원 3">
              <a:extLst>
                <a:ext uri="{FF2B5EF4-FFF2-40B4-BE49-F238E27FC236}">
                  <a16:creationId xmlns:a16="http://schemas.microsoft.com/office/drawing/2014/main" id="{C37089EA-BCB0-1AAD-E890-B2AD5A7AB785}"/>
                </a:ext>
              </a:extLst>
            </p:cNvPr>
            <p:cNvSpPr/>
            <p:nvPr/>
          </p:nvSpPr>
          <p:spPr>
            <a:xfrm>
              <a:off x="5065805" y="2997445"/>
              <a:ext cx="279400" cy="254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타원 19">
              <a:extLst>
                <a:ext uri="{FF2B5EF4-FFF2-40B4-BE49-F238E27FC236}">
                  <a16:creationId xmlns:a16="http://schemas.microsoft.com/office/drawing/2014/main" id="{6037FC95-24F8-57B4-7886-B79D0C1B57E1}"/>
                </a:ext>
              </a:extLst>
            </p:cNvPr>
            <p:cNvSpPr/>
            <p:nvPr/>
          </p:nvSpPr>
          <p:spPr>
            <a:xfrm>
              <a:off x="6586527" y="2997445"/>
              <a:ext cx="279400" cy="254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a:extLst>
                <a:ext uri="{FF2B5EF4-FFF2-40B4-BE49-F238E27FC236}">
                  <a16:creationId xmlns:a16="http://schemas.microsoft.com/office/drawing/2014/main" id="{0BF248B4-5D91-1A37-208C-61293387949E}"/>
                </a:ext>
              </a:extLst>
            </p:cNvPr>
            <p:cNvSpPr/>
            <p:nvPr/>
          </p:nvSpPr>
          <p:spPr>
            <a:xfrm>
              <a:off x="8160376" y="2595767"/>
              <a:ext cx="279400" cy="254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a:extLst>
              <a:ext uri="{FF2B5EF4-FFF2-40B4-BE49-F238E27FC236}">
                <a16:creationId xmlns:a16="http://schemas.microsoft.com/office/drawing/2014/main" id="{BF8F27FC-A5FF-ACFD-DE17-98504A57160E}"/>
              </a:ext>
            </a:extLst>
          </p:cNvPr>
          <p:cNvSpPr txBox="1"/>
          <p:nvPr/>
        </p:nvSpPr>
        <p:spPr>
          <a:xfrm>
            <a:off x="3541805" y="1469692"/>
            <a:ext cx="3048000" cy="338554"/>
          </a:xfrm>
          <a:prstGeom prst="rect">
            <a:avLst/>
          </a:prstGeom>
          <a:noFill/>
        </p:spPr>
        <p:txBody>
          <a:bodyPr wrap="square" rtlCol="0">
            <a:spAutoFit/>
          </a:bodyPr>
          <a:lstStyle/>
          <a:p>
            <a:r>
              <a:rPr lang="en-US" altLang="ko-KR" sz="1600"/>
              <a:t>: X, Y-pol</a:t>
            </a:r>
            <a:r>
              <a:rPr lang="ko-KR" altLang="en-US" sz="1600"/>
              <a:t>이 더 크게 감소</a:t>
            </a:r>
          </a:p>
        </p:txBody>
      </p:sp>
      <p:grpSp>
        <p:nvGrpSpPr>
          <p:cNvPr id="148" name="그룹 147">
            <a:extLst>
              <a:ext uri="{FF2B5EF4-FFF2-40B4-BE49-F238E27FC236}">
                <a16:creationId xmlns:a16="http://schemas.microsoft.com/office/drawing/2014/main" id="{C161C510-C94E-718A-EC90-0DF74C404D3A}"/>
              </a:ext>
            </a:extLst>
          </p:cNvPr>
          <p:cNvGrpSpPr/>
          <p:nvPr/>
        </p:nvGrpSpPr>
        <p:grpSpPr>
          <a:xfrm>
            <a:off x="7823667" y="4138077"/>
            <a:ext cx="1972954" cy="1892916"/>
            <a:chOff x="2980643" y="1456301"/>
            <a:chExt cx="1972954" cy="1892916"/>
          </a:xfrm>
        </p:grpSpPr>
        <p:sp>
          <p:nvSpPr>
            <p:cNvPr id="149" name="타원 148">
              <a:extLst>
                <a:ext uri="{FF2B5EF4-FFF2-40B4-BE49-F238E27FC236}">
                  <a16:creationId xmlns:a16="http://schemas.microsoft.com/office/drawing/2014/main" id="{90EC4B5B-45FF-6095-2B8F-7179B9B9D6FF}"/>
                </a:ext>
              </a:extLst>
            </p:cNvPr>
            <p:cNvSpPr/>
            <p:nvPr/>
          </p:nvSpPr>
          <p:spPr>
            <a:xfrm>
              <a:off x="3400298" y="1898164"/>
              <a:ext cx="1109007" cy="1027604"/>
            </a:xfrm>
            <a:prstGeom prst="ellipse">
              <a:avLst/>
            </a:prstGeom>
            <a:noFill/>
            <a:ln w="38100">
              <a:solidFill>
                <a:schemeClr val="accent6">
                  <a:lumMod val="75000"/>
                </a:schemeClr>
              </a:solidFill>
            </a:ln>
            <a:effectLst/>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0" name="타원 149">
              <a:extLst>
                <a:ext uri="{FF2B5EF4-FFF2-40B4-BE49-F238E27FC236}">
                  <a16:creationId xmlns:a16="http://schemas.microsoft.com/office/drawing/2014/main" id="{633B47A9-F9AE-CC31-5452-32246B395FA2}"/>
                </a:ext>
              </a:extLst>
            </p:cNvPr>
            <p:cNvSpPr/>
            <p:nvPr/>
          </p:nvSpPr>
          <p:spPr>
            <a:xfrm>
              <a:off x="3156929" y="1754722"/>
              <a:ext cx="1595744" cy="1314487"/>
            </a:xfrm>
            <a:prstGeom prst="ellipse">
              <a:avLst/>
            </a:prstGeom>
            <a:noFill/>
            <a:ln w="38100">
              <a:solidFill>
                <a:schemeClr val="accent6">
                  <a:lumMod val="75000"/>
                </a:schemeClr>
              </a:solidFill>
            </a:ln>
            <a:effectLst/>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1" name="타원 150">
              <a:extLst>
                <a:ext uri="{FF2B5EF4-FFF2-40B4-BE49-F238E27FC236}">
                  <a16:creationId xmlns:a16="http://schemas.microsoft.com/office/drawing/2014/main" id="{A3F8495D-3272-B5BB-0908-086A4E5AAB99}"/>
                </a:ext>
              </a:extLst>
            </p:cNvPr>
            <p:cNvSpPr/>
            <p:nvPr/>
          </p:nvSpPr>
          <p:spPr>
            <a:xfrm>
              <a:off x="2980643" y="1565816"/>
              <a:ext cx="1972954" cy="1661020"/>
            </a:xfrm>
            <a:prstGeom prst="ellipse">
              <a:avLst/>
            </a:prstGeom>
            <a:noFill/>
            <a:ln w="38100">
              <a:solidFill>
                <a:schemeClr val="accent6">
                  <a:lumMod val="75000"/>
                </a:schemeClr>
              </a:solidFill>
            </a:ln>
            <a:effectLst/>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2" name="타원 151">
              <a:extLst>
                <a:ext uri="{FF2B5EF4-FFF2-40B4-BE49-F238E27FC236}">
                  <a16:creationId xmlns:a16="http://schemas.microsoft.com/office/drawing/2014/main" id="{41EC418B-4549-4F95-E629-F2774CE61F1A}"/>
                </a:ext>
              </a:extLst>
            </p:cNvPr>
            <p:cNvSpPr/>
            <p:nvPr/>
          </p:nvSpPr>
          <p:spPr>
            <a:xfrm>
              <a:off x="3572408" y="2051343"/>
              <a:ext cx="764785" cy="753801"/>
            </a:xfrm>
            <a:prstGeom prst="ellipse">
              <a:avLst/>
            </a:prstGeom>
            <a:noFill/>
            <a:ln w="38100">
              <a:solidFill>
                <a:schemeClr val="accent6">
                  <a:lumMod val="75000"/>
                </a:schemeClr>
              </a:solidFill>
            </a:ln>
            <a:effectLst/>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53" name="직선 화살표 연결선 152">
              <a:extLst>
                <a:ext uri="{FF2B5EF4-FFF2-40B4-BE49-F238E27FC236}">
                  <a16:creationId xmlns:a16="http://schemas.microsoft.com/office/drawing/2014/main" id="{B0BAF2D2-9AAC-4C1A-13F8-F0D62BBBAF75}"/>
                </a:ext>
              </a:extLst>
            </p:cNvPr>
            <p:cNvCxnSpPr>
              <a:cxnSpLocks/>
            </p:cNvCxnSpPr>
            <p:nvPr/>
          </p:nvCxnSpPr>
          <p:spPr>
            <a:xfrm>
              <a:off x="3952168" y="1456301"/>
              <a:ext cx="21842" cy="1892916"/>
            </a:xfrm>
            <a:prstGeom prst="straightConnector1">
              <a:avLst/>
            </a:prstGeom>
            <a:ln w="38100">
              <a:solidFill>
                <a:schemeClr val="accent6">
                  <a:lumMod val="75000"/>
                </a:schemeClr>
              </a:solidFill>
              <a:headEnd type="triangle"/>
              <a:tailEnd type="triangle"/>
            </a:ln>
            <a:effectLst>
              <a:outerShdw blurRad="50800" dist="50800" dir="5400000" algn="ctr" rotWithShape="0">
                <a:schemeClr val="bg1"/>
              </a:outerShdw>
            </a:effectLst>
            <a:scene3d>
              <a:camera prst="isometricOffAxis2Left"/>
              <a:lightRig rig="threePt" dir="t"/>
            </a:scene3d>
          </p:spPr>
          <p:style>
            <a:lnRef idx="1">
              <a:schemeClr val="accent1"/>
            </a:lnRef>
            <a:fillRef idx="0">
              <a:schemeClr val="accent1"/>
            </a:fillRef>
            <a:effectRef idx="0">
              <a:schemeClr val="accent1"/>
            </a:effectRef>
            <a:fontRef idx="minor">
              <a:schemeClr val="tx1"/>
            </a:fontRef>
          </p:style>
        </p:cxnSp>
      </p:grpSp>
      <p:grpSp>
        <p:nvGrpSpPr>
          <p:cNvPr id="167" name="그룹 166">
            <a:extLst>
              <a:ext uri="{FF2B5EF4-FFF2-40B4-BE49-F238E27FC236}">
                <a16:creationId xmlns:a16="http://schemas.microsoft.com/office/drawing/2014/main" id="{7810C6CE-26F4-889A-9FE8-DD9BECFA4AD6}"/>
              </a:ext>
            </a:extLst>
          </p:cNvPr>
          <p:cNvGrpSpPr/>
          <p:nvPr/>
        </p:nvGrpSpPr>
        <p:grpSpPr>
          <a:xfrm>
            <a:off x="4272897" y="4305298"/>
            <a:ext cx="2402377" cy="1752304"/>
            <a:chOff x="7514665" y="1478457"/>
            <a:chExt cx="2402377" cy="1752304"/>
          </a:xfrm>
        </p:grpSpPr>
        <p:cxnSp>
          <p:nvCxnSpPr>
            <p:cNvPr id="168" name="직선 화살표 연결선 167">
              <a:extLst>
                <a:ext uri="{FF2B5EF4-FFF2-40B4-BE49-F238E27FC236}">
                  <a16:creationId xmlns:a16="http://schemas.microsoft.com/office/drawing/2014/main" id="{A556B8C0-A53C-3F23-914A-66D8E14EC3BC}"/>
                </a:ext>
              </a:extLst>
            </p:cNvPr>
            <p:cNvCxnSpPr>
              <a:cxnSpLocks/>
            </p:cNvCxnSpPr>
            <p:nvPr/>
          </p:nvCxnSpPr>
          <p:spPr>
            <a:xfrm flipH="1">
              <a:off x="7514665" y="1478457"/>
              <a:ext cx="2402377" cy="1752304"/>
            </a:xfrm>
            <a:prstGeom prst="straightConnector1">
              <a:avLst/>
            </a:prstGeom>
            <a:ln w="38100">
              <a:solidFill>
                <a:schemeClr val="accent2">
                  <a:lumMod val="75000"/>
                </a:schemeClr>
              </a:solidFill>
              <a:headEnd type="triangle"/>
              <a:tailEnd type="triangle"/>
            </a:ln>
            <a:effectLst>
              <a:outerShdw blurRad="50800" dist="50800" dir="5400000" algn="ctr" rotWithShape="0">
                <a:schemeClr val="bg1"/>
              </a:outerShdw>
            </a:effectLst>
          </p:spPr>
          <p:style>
            <a:lnRef idx="1">
              <a:schemeClr val="accent1"/>
            </a:lnRef>
            <a:fillRef idx="0">
              <a:schemeClr val="accent1"/>
            </a:fillRef>
            <a:effectRef idx="0">
              <a:schemeClr val="accent1"/>
            </a:effectRef>
            <a:fontRef idx="minor">
              <a:schemeClr val="tx1"/>
            </a:fontRef>
          </p:style>
        </p:cxnSp>
        <p:sp>
          <p:nvSpPr>
            <p:cNvPr id="169" name="타원 168">
              <a:extLst>
                <a:ext uri="{FF2B5EF4-FFF2-40B4-BE49-F238E27FC236}">
                  <a16:creationId xmlns:a16="http://schemas.microsoft.com/office/drawing/2014/main" id="{B42069B6-69E6-12AF-A30F-3B9F05FA4629}"/>
                </a:ext>
              </a:extLst>
            </p:cNvPr>
            <p:cNvSpPr/>
            <p:nvPr/>
          </p:nvSpPr>
          <p:spPr>
            <a:xfrm>
              <a:off x="8120374" y="1855179"/>
              <a:ext cx="1109007" cy="1027604"/>
            </a:xfrm>
            <a:prstGeom prst="ellipse">
              <a:avLst/>
            </a:prstGeom>
            <a:noFill/>
            <a:ln w="38100">
              <a:solidFill>
                <a:schemeClr val="accent2">
                  <a:lumMod val="60000"/>
                  <a:lumOff val="40000"/>
                </a:schemeClr>
              </a:solidFill>
            </a:ln>
            <a:scene3d>
              <a:camera prst="perspectiveContrasting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0" name="타원 169">
              <a:extLst>
                <a:ext uri="{FF2B5EF4-FFF2-40B4-BE49-F238E27FC236}">
                  <a16:creationId xmlns:a16="http://schemas.microsoft.com/office/drawing/2014/main" id="{E7D54407-407E-0BA0-764D-C211018E0800}"/>
                </a:ext>
              </a:extLst>
            </p:cNvPr>
            <p:cNvSpPr/>
            <p:nvPr/>
          </p:nvSpPr>
          <p:spPr>
            <a:xfrm>
              <a:off x="7877005" y="1711737"/>
              <a:ext cx="1595744" cy="1314487"/>
            </a:xfrm>
            <a:prstGeom prst="ellipse">
              <a:avLst/>
            </a:prstGeom>
            <a:noFill/>
            <a:ln w="38100">
              <a:solidFill>
                <a:schemeClr val="accent2">
                  <a:lumMod val="60000"/>
                  <a:lumOff val="40000"/>
                </a:schemeClr>
              </a:solidFill>
            </a:ln>
            <a:effectLst>
              <a:outerShdw blurRad="76200" dir="18900000" sy="23000" kx="-1200000" algn="bl" rotWithShape="0">
                <a:prstClr val="black">
                  <a:alpha val="20000"/>
                </a:prstClr>
              </a:outerShdw>
            </a:effectLst>
            <a:scene3d>
              <a:camera prst="perspectiveContrasting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1" name="타원 170">
              <a:extLst>
                <a:ext uri="{FF2B5EF4-FFF2-40B4-BE49-F238E27FC236}">
                  <a16:creationId xmlns:a16="http://schemas.microsoft.com/office/drawing/2014/main" id="{80A57D18-9DFA-D08A-0E6F-BA699DE9AFFD}"/>
                </a:ext>
              </a:extLst>
            </p:cNvPr>
            <p:cNvSpPr/>
            <p:nvPr/>
          </p:nvSpPr>
          <p:spPr>
            <a:xfrm>
              <a:off x="7700719" y="1522831"/>
              <a:ext cx="1972954" cy="1661020"/>
            </a:xfrm>
            <a:prstGeom prst="ellipse">
              <a:avLst/>
            </a:prstGeom>
            <a:noFill/>
            <a:ln w="38100">
              <a:solidFill>
                <a:schemeClr val="accent2">
                  <a:lumMod val="60000"/>
                  <a:lumOff val="40000"/>
                </a:schemeClr>
              </a:solidFill>
            </a:ln>
            <a:effectLst>
              <a:outerShdw blurRad="76200" dir="18900000" sy="23000" kx="-1200000" algn="bl" rotWithShape="0">
                <a:prstClr val="black">
                  <a:alpha val="20000"/>
                </a:prstClr>
              </a:outerShdw>
            </a:effectLst>
            <a:scene3d>
              <a:camera prst="perspectiveContrasting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2" name="타원 171">
              <a:extLst>
                <a:ext uri="{FF2B5EF4-FFF2-40B4-BE49-F238E27FC236}">
                  <a16:creationId xmlns:a16="http://schemas.microsoft.com/office/drawing/2014/main" id="{5EEFDF7B-A9E3-F792-B2FC-2C5CAE2B6558}"/>
                </a:ext>
              </a:extLst>
            </p:cNvPr>
            <p:cNvSpPr/>
            <p:nvPr/>
          </p:nvSpPr>
          <p:spPr>
            <a:xfrm>
              <a:off x="8292484" y="2008358"/>
              <a:ext cx="764785" cy="753801"/>
            </a:xfrm>
            <a:prstGeom prst="ellipse">
              <a:avLst/>
            </a:prstGeom>
            <a:noFill/>
            <a:ln w="38100">
              <a:solidFill>
                <a:schemeClr val="accent2">
                  <a:lumMod val="60000"/>
                  <a:lumOff val="40000"/>
                </a:schemeClr>
              </a:solidFill>
            </a:ln>
            <a:scene3d>
              <a:camera prst="perspectiveContrasting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73" name="그룹 172">
            <a:extLst>
              <a:ext uri="{FF2B5EF4-FFF2-40B4-BE49-F238E27FC236}">
                <a16:creationId xmlns:a16="http://schemas.microsoft.com/office/drawing/2014/main" id="{207A1254-8F0C-4504-71B1-05B10ECCBC33}"/>
              </a:ext>
            </a:extLst>
          </p:cNvPr>
          <p:cNvGrpSpPr/>
          <p:nvPr/>
        </p:nvGrpSpPr>
        <p:grpSpPr>
          <a:xfrm>
            <a:off x="1147448" y="4351993"/>
            <a:ext cx="2178005" cy="1661020"/>
            <a:chOff x="8441712" y="3660754"/>
            <a:chExt cx="2178005" cy="1661020"/>
          </a:xfrm>
        </p:grpSpPr>
        <p:sp>
          <p:nvSpPr>
            <p:cNvPr id="174" name="타원 173">
              <a:extLst>
                <a:ext uri="{FF2B5EF4-FFF2-40B4-BE49-F238E27FC236}">
                  <a16:creationId xmlns:a16="http://schemas.microsoft.com/office/drawing/2014/main" id="{824E0E25-E525-034D-060F-7C7B339274C2}"/>
                </a:ext>
              </a:extLst>
            </p:cNvPr>
            <p:cNvSpPr/>
            <p:nvPr/>
          </p:nvSpPr>
          <p:spPr>
            <a:xfrm rot="10800000">
              <a:off x="9045159" y="4092389"/>
              <a:ext cx="838264" cy="797750"/>
            </a:xfrm>
            <a:prstGeom prst="ellipse">
              <a:avLst/>
            </a:prstGeom>
            <a:noFill/>
            <a:ln w="38100">
              <a:solidFill>
                <a:schemeClr val="accent1">
                  <a:lumMod val="40000"/>
                  <a:lumOff val="60000"/>
                </a:schemeClr>
              </a:solidFill>
            </a:ln>
            <a:effectLst>
              <a:outerShdw blurRad="76200" dir="13500000" sy="23000" kx="1200000" algn="br" rotWithShape="0">
                <a:prstClr val="black">
                  <a:alpha val="20000"/>
                </a:prstClr>
              </a:outerShdw>
            </a:effectLst>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5" name="직선 화살표 연결선 174">
              <a:extLst>
                <a:ext uri="{FF2B5EF4-FFF2-40B4-BE49-F238E27FC236}">
                  <a16:creationId xmlns:a16="http://schemas.microsoft.com/office/drawing/2014/main" id="{9FB96204-CFDE-FC93-1B61-F5F29EDF3035}"/>
                </a:ext>
              </a:extLst>
            </p:cNvPr>
            <p:cNvCxnSpPr>
              <a:cxnSpLocks/>
            </p:cNvCxnSpPr>
            <p:nvPr/>
          </p:nvCxnSpPr>
          <p:spPr>
            <a:xfrm>
              <a:off x="8441712" y="3973516"/>
              <a:ext cx="2178005" cy="1085053"/>
            </a:xfrm>
            <a:prstGeom prst="straightConnector1">
              <a:avLst/>
            </a:prstGeom>
            <a:ln w="38100">
              <a:solidFill>
                <a:schemeClr val="accent1">
                  <a:alpha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6" name="타원 175">
              <a:extLst>
                <a:ext uri="{FF2B5EF4-FFF2-40B4-BE49-F238E27FC236}">
                  <a16:creationId xmlns:a16="http://schemas.microsoft.com/office/drawing/2014/main" id="{3051C4B0-BFBE-F17B-A039-79D78EEF81B6}"/>
                </a:ext>
              </a:extLst>
            </p:cNvPr>
            <p:cNvSpPr/>
            <p:nvPr/>
          </p:nvSpPr>
          <p:spPr>
            <a:xfrm rot="10800000">
              <a:off x="8867605" y="3930399"/>
              <a:ext cx="1152501" cy="1121729"/>
            </a:xfrm>
            <a:prstGeom prst="ellipse">
              <a:avLst/>
            </a:prstGeom>
            <a:noFill/>
            <a:ln w="38100">
              <a:solidFill>
                <a:schemeClr val="accent1">
                  <a:lumMod val="40000"/>
                  <a:lumOff val="60000"/>
                </a:schemeClr>
              </a:solidFill>
            </a:ln>
            <a:effectLst>
              <a:outerShdw blurRad="76200" dir="13500000" sy="23000" kx="1200000" algn="br" rotWithShape="0">
                <a:prstClr val="black">
                  <a:alpha val="20000"/>
                </a:prstClr>
              </a:outerShdw>
            </a:effectLst>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7" name="타원 176">
              <a:extLst>
                <a:ext uri="{FF2B5EF4-FFF2-40B4-BE49-F238E27FC236}">
                  <a16:creationId xmlns:a16="http://schemas.microsoft.com/office/drawing/2014/main" id="{D326D243-E86D-59B6-454B-090C55E21268}"/>
                </a:ext>
              </a:extLst>
            </p:cNvPr>
            <p:cNvSpPr/>
            <p:nvPr/>
          </p:nvSpPr>
          <p:spPr>
            <a:xfrm rot="10800000">
              <a:off x="8692373" y="3804492"/>
              <a:ext cx="1502964" cy="1373544"/>
            </a:xfrm>
            <a:prstGeom prst="ellipse">
              <a:avLst/>
            </a:prstGeom>
            <a:noFill/>
            <a:ln w="38100">
              <a:solidFill>
                <a:schemeClr val="accent1">
                  <a:lumMod val="40000"/>
                  <a:lumOff val="60000"/>
                </a:schemeClr>
              </a:solidFill>
            </a:ln>
            <a:effectLst>
              <a:outerShdw blurRad="76200" dir="13500000" sy="23000" kx="1200000" algn="br" rotWithShape="0">
                <a:prstClr val="black">
                  <a:alpha val="20000"/>
                </a:prstClr>
              </a:outerShdw>
            </a:effectLst>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8" name="타원 177">
              <a:extLst>
                <a:ext uri="{FF2B5EF4-FFF2-40B4-BE49-F238E27FC236}">
                  <a16:creationId xmlns:a16="http://schemas.microsoft.com/office/drawing/2014/main" id="{EF151C87-8EFC-AA36-AB8F-BF4E341555A9}"/>
                </a:ext>
              </a:extLst>
            </p:cNvPr>
            <p:cNvSpPr/>
            <p:nvPr/>
          </p:nvSpPr>
          <p:spPr>
            <a:xfrm rot="10800000">
              <a:off x="8546015" y="3660754"/>
              <a:ext cx="1795679" cy="1661020"/>
            </a:xfrm>
            <a:prstGeom prst="ellipse">
              <a:avLst/>
            </a:prstGeom>
            <a:noFill/>
            <a:ln w="38100">
              <a:solidFill>
                <a:schemeClr val="accent1">
                  <a:lumMod val="40000"/>
                  <a:lumOff val="60000"/>
                </a:schemeClr>
              </a:solidFill>
            </a:ln>
            <a:effectLst>
              <a:outerShdw blurRad="76200" dir="13500000" sy="23000" kx="1200000" algn="br" rotWithShape="0">
                <a:prstClr val="black">
                  <a:alpha val="20000"/>
                </a:prstClr>
              </a:outerShdw>
            </a:effectLst>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0" name="TextBox 199">
            <a:extLst>
              <a:ext uri="{FF2B5EF4-FFF2-40B4-BE49-F238E27FC236}">
                <a16:creationId xmlns:a16="http://schemas.microsoft.com/office/drawing/2014/main" id="{90AAAA87-9207-A468-307A-0530632F63AC}"/>
              </a:ext>
            </a:extLst>
          </p:cNvPr>
          <p:cNvSpPr txBox="1"/>
          <p:nvPr/>
        </p:nvSpPr>
        <p:spPr>
          <a:xfrm>
            <a:off x="2655100" y="6288615"/>
            <a:ext cx="2059985" cy="338554"/>
          </a:xfrm>
          <a:prstGeom prst="rect">
            <a:avLst/>
          </a:prstGeom>
          <a:solidFill>
            <a:schemeClr val="bg1">
              <a:lumMod val="85000"/>
            </a:schemeClr>
          </a:solidFill>
        </p:spPr>
        <p:txBody>
          <a:bodyPr wrap="square" rtlCol="0">
            <a:spAutoFit/>
          </a:bodyPr>
          <a:lstStyle/>
          <a:p>
            <a:pPr algn="ctr"/>
            <a:r>
              <a:rPr lang="en-US" altLang="ko-KR" sz="1600" b="1"/>
              <a:t>X, Y-pol</a:t>
            </a:r>
          </a:p>
        </p:txBody>
      </p:sp>
      <p:sp>
        <p:nvSpPr>
          <p:cNvPr id="201" name="TextBox 200">
            <a:extLst>
              <a:ext uri="{FF2B5EF4-FFF2-40B4-BE49-F238E27FC236}">
                <a16:creationId xmlns:a16="http://schemas.microsoft.com/office/drawing/2014/main" id="{DFF9B490-A3E0-77E4-DBEE-A36BF12A7080}"/>
              </a:ext>
            </a:extLst>
          </p:cNvPr>
          <p:cNvSpPr txBox="1"/>
          <p:nvPr/>
        </p:nvSpPr>
        <p:spPr>
          <a:xfrm>
            <a:off x="8166466" y="6219899"/>
            <a:ext cx="1301136" cy="338554"/>
          </a:xfrm>
          <a:prstGeom prst="rect">
            <a:avLst/>
          </a:prstGeom>
          <a:solidFill>
            <a:schemeClr val="bg1">
              <a:lumMod val="85000"/>
            </a:schemeClr>
          </a:solidFill>
        </p:spPr>
        <p:txBody>
          <a:bodyPr wrap="square" rtlCol="0">
            <a:spAutoFit/>
          </a:bodyPr>
          <a:lstStyle/>
          <a:p>
            <a:pPr algn="ctr"/>
            <a:r>
              <a:rPr lang="en-US" altLang="ko-KR" sz="1600" b="1"/>
              <a:t>Z-pol</a:t>
            </a:r>
          </a:p>
        </p:txBody>
      </p:sp>
    </p:spTree>
    <p:extLst>
      <p:ext uri="{BB962C8B-B14F-4D97-AF65-F5344CB8AC3E}">
        <p14:creationId xmlns:p14="http://schemas.microsoft.com/office/powerpoint/2010/main" val="8034655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 name="화살표: 위쪽 85">
            <a:extLst>
              <a:ext uri="{FF2B5EF4-FFF2-40B4-BE49-F238E27FC236}">
                <a16:creationId xmlns:a16="http://schemas.microsoft.com/office/drawing/2014/main" id="{82FA40F2-5FA0-FE9D-1DBD-6AFE0AD40D44}"/>
              </a:ext>
            </a:extLst>
          </p:cNvPr>
          <p:cNvSpPr/>
          <p:nvPr/>
        </p:nvSpPr>
        <p:spPr>
          <a:xfrm rot="5946712" flipV="1">
            <a:off x="6153045" y="4415926"/>
            <a:ext cx="1010142" cy="765244"/>
          </a:xfrm>
          <a:prstGeom prst="up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b="1"/>
              <a:t>0.5</a:t>
            </a:r>
            <a:endParaRPr lang="ko-KR" altLang="en-US" b="1"/>
          </a:p>
        </p:txBody>
      </p:sp>
      <p:sp>
        <p:nvSpPr>
          <p:cNvPr id="83" name="화살표: 위쪽 82">
            <a:extLst>
              <a:ext uri="{FF2B5EF4-FFF2-40B4-BE49-F238E27FC236}">
                <a16:creationId xmlns:a16="http://schemas.microsoft.com/office/drawing/2014/main" id="{0FFBF55E-B1C6-0129-9AAB-E948E111914B}"/>
              </a:ext>
            </a:extLst>
          </p:cNvPr>
          <p:cNvSpPr/>
          <p:nvPr/>
        </p:nvSpPr>
        <p:spPr>
          <a:xfrm rot="14014832" flipV="1">
            <a:off x="8758070" y="3746459"/>
            <a:ext cx="433056" cy="575028"/>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t>0</a:t>
            </a:r>
            <a:endParaRPr lang="ko-KR" altLang="en-US" b="1"/>
          </a:p>
        </p:txBody>
      </p:sp>
      <p:sp>
        <p:nvSpPr>
          <p:cNvPr id="208" name="화살표: 위쪽 207">
            <a:extLst>
              <a:ext uri="{FF2B5EF4-FFF2-40B4-BE49-F238E27FC236}">
                <a16:creationId xmlns:a16="http://schemas.microsoft.com/office/drawing/2014/main" id="{82B1E711-CBF8-ACFA-7641-BD20A556819E}"/>
              </a:ext>
            </a:extLst>
          </p:cNvPr>
          <p:cNvSpPr/>
          <p:nvPr/>
        </p:nvSpPr>
        <p:spPr>
          <a:xfrm>
            <a:off x="7147732" y="3494721"/>
            <a:ext cx="851383" cy="803666"/>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ko-KR" b="1"/>
              <a:t>1</a:t>
            </a:r>
            <a:endParaRPr lang="ko-KR" altLang="en-US" b="1"/>
          </a:p>
        </p:txBody>
      </p:sp>
      <p:pic>
        <p:nvPicPr>
          <p:cNvPr id="202" name="그림 201">
            <a:extLst>
              <a:ext uri="{FF2B5EF4-FFF2-40B4-BE49-F238E27FC236}">
                <a16:creationId xmlns:a16="http://schemas.microsoft.com/office/drawing/2014/main" id="{9F81C44E-D78F-330F-26D0-2F2CAE75F75B}"/>
              </a:ext>
            </a:extLst>
          </p:cNvPr>
          <p:cNvPicPr>
            <a:picLocks noChangeAspect="1"/>
          </p:cNvPicPr>
          <p:nvPr/>
        </p:nvPicPr>
        <p:blipFill rotWithShape="1">
          <a:blip r:embed="rId3"/>
          <a:srcRect l="34843" t="-5674" r="16226" b="65910"/>
          <a:stretch/>
        </p:blipFill>
        <p:spPr>
          <a:xfrm>
            <a:off x="9982200" y="1808246"/>
            <a:ext cx="1692570" cy="1501408"/>
          </a:xfrm>
          <a:prstGeom prst="rect">
            <a:avLst/>
          </a:prstGeom>
        </p:spPr>
      </p:pic>
      <p:sp>
        <p:nvSpPr>
          <p:cNvPr id="2" name="제목 1">
            <a:extLst>
              <a:ext uri="{FF2B5EF4-FFF2-40B4-BE49-F238E27FC236}">
                <a16:creationId xmlns:a16="http://schemas.microsoft.com/office/drawing/2014/main" id="{C5D06646-C7A8-4225-B778-8FE4F45A412A}"/>
              </a:ext>
            </a:extLst>
          </p:cNvPr>
          <p:cNvSpPr>
            <a:spLocks noGrp="1"/>
          </p:cNvSpPr>
          <p:nvPr>
            <p:ph type="title"/>
          </p:nvPr>
        </p:nvSpPr>
        <p:spPr/>
        <p:txBody>
          <a:bodyPr>
            <a:normAutofit/>
          </a:bodyPr>
          <a:lstStyle/>
          <a:p>
            <a:r>
              <a:rPr lang="ko-KR" altLang="en-US" sz="3600" b="1">
                <a:latin typeface="새굴림" panose="02030600000101010101" pitchFamily="18" charset="-127"/>
                <a:ea typeface="새굴림" panose="02030600000101010101" pitchFamily="18" charset="-127"/>
              </a:rPr>
              <a:t>결과 원인 분석</a:t>
            </a:r>
          </a:p>
        </p:txBody>
      </p:sp>
      <p:sp>
        <p:nvSpPr>
          <p:cNvPr id="3" name="슬라이드 번호 개체 틀 2">
            <a:extLst>
              <a:ext uri="{FF2B5EF4-FFF2-40B4-BE49-F238E27FC236}">
                <a16:creationId xmlns:a16="http://schemas.microsoft.com/office/drawing/2014/main" id="{78AD702C-2D22-4A11-9254-B47FEF7F4B62}"/>
              </a:ext>
            </a:extLst>
          </p:cNvPr>
          <p:cNvSpPr>
            <a:spLocks noGrp="1"/>
          </p:cNvSpPr>
          <p:nvPr>
            <p:ph type="sldNum" sz="quarter" idx="12"/>
          </p:nvPr>
        </p:nvSpPr>
        <p:spPr/>
        <p:txBody>
          <a:bodyPr/>
          <a:lstStyle/>
          <a:p>
            <a:fld id="{C842FD61-56B5-4934-9505-8134CC6E5DF4}" type="slidenum">
              <a:rPr lang="ko-KR" altLang="en-US" smtClean="0"/>
              <a:t>81</a:t>
            </a:fld>
            <a:endParaRPr lang="ko-KR" altLang="en-US"/>
          </a:p>
        </p:txBody>
      </p:sp>
      <p:sp>
        <p:nvSpPr>
          <p:cNvPr id="14" name="TextBox 13">
            <a:extLst>
              <a:ext uri="{FF2B5EF4-FFF2-40B4-BE49-F238E27FC236}">
                <a16:creationId xmlns:a16="http://schemas.microsoft.com/office/drawing/2014/main" id="{82C0A559-E786-49CA-A8BB-B26808E72A4D}"/>
              </a:ext>
            </a:extLst>
          </p:cNvPr>
          <p:cNvSpPr txBox="1"/>
          <p:nvPr/>
        </p:nvSpPr>
        <p:spPr>
          <a:xfrm>
            <a:off x="1043871" y="1473138"/>
            <a:ext cx="2429579" cy="338554"/>
          </a:xfrm>
          <a:prstGeom prst="rect">
            <a:avLst/>
          </a:prstGeom>
          <a:noFill/>
          <a:ln w="38100">
            <a:solidFill>
              <a:schemeClr val="bg1">
                <a:lumMod val="50000"/>
              </a:schemeClr>
            </a:solidFill>
          </a:ln>
        </p:spPr>
        <p:txBody>
          <a:bodyPr wrap="square" rtlCol="0">
            <a:spAutoFit/>
          </a:bodyPr>
          <a:lstStyle/>
          <a:p>
            <a:pPr algn="ctr"/>
            <a:r>
              <a:rPr lang="en-US" altLang="ko-KR" sz="1600" b="1"/>
              <a:t>(4) pyramid: Z</a:t>
            </a:r>
            <a:r>
              <a:rPr lang="ko-KR" altLang="en-US" sz="1600" b="1"/>
              <a:t>변화</a:t>
            </a:r>
            <a:r>
              <a:rPr lang="en-US" altLang="ko-KR" sz="1600" b="1"/>
              <a:t>  </a:t>
            </a:r>
            <a:endParaRPr lang="ko-KR" altLang="en-US" sz="1600" b="1"/>
          </a:p>
        </p:txBody>
      </p:sp>
      <p:sp>
        <p:nvSpPr>
          <p:cNvPr id="23" name="TextBox 22">
            <a:extLst>
              <a:ext uri="{FF2B5EF4-FFF2-40B4-BE49-F238E27FC236}">
                <a16:creationId xmlns:a16="http://schemas.microsoft.com/office/drawing/2014/main" id="{FFEE4A1C-6C13-C41E-76FE-73C850AE900D}"/>
              </a:ext>
            </a:extLst>
          </p:cNvPr>
          <p:cNvSpPr txBox="1"/>
          <p:nvPr/>
        </p:nvSpPr>
        <p:spPr>
          <a:xfrm>
            <a:off x="6511909" y="2326261"/>
            <a:ext cx="3544038" cy="786818"/>
          </a:xfrm>
          <a:prstGeom prst="rect">
            <a:avLst/>
          </a:prstGeom>
          <a:noFill/>
        </p:spPr>
        <p:txBody>
          <a:bodyPr wrap="square" rtlCol="0">
            <a:spAutoFit/>
          </a:bodyPr>
          <a:lstStyle/>
          <a:p>
            <a:pPr>
              <a:lnSpc>
                <a:spcPct val="150000"/>
              </a:lnSpc>
            </a:pPr>
            <a:r>
              <a:rPr lang="en-US" altLang="ko-KR" sz="1600" b="1"/>
              <a:t>1. X, Y-pol: </a:t>
            </a:r>
            <a:r>
              <a:rPr lang="ko-KR" altLang="en-US" sz="1600"/>
              <a:t>특정 측면으로 강한 방출</a:t>
            </a:r>
            <a:endParaRPr lang="en-US" altLang="ko-KR" sz="1600"/>
          </a:p>
          <a:p>
            <a:pPr>
              <a:lnSpc>
                <a:spcPct val="150000"/>
              </a:lnSpc>
            </a:pPr>
            <a:r>
              <a:rPr lang="en-US" altLang="ko-KR" sz="1600" b="1"/>
              <a:t>2. Z-pol: </a:t>
            </a:r>
            <a:r>
              <a:rPr lang="ko-KR" altLang="en-US" sz="1600"/>
              <a:t>모든 측면으로 강한 방출</a:t>
            </a:r>
            <a:r>
              <a:rPr lang="en-US" altLang="ko-KR" sz="1600"/>
              <a:t> </a:t>
            </a:r>
            <a:endParaRPr lang="ko-KR" altLang="en-US" sz="1600"/>
          </a:p>
        </p:txBody>
      </p:sp>
      <p:grpSp>
        <p:nvGrpSpPr>
          <p:cNvPr id="8" name="그룹 7">
            <a:extLst>
              <a:ext uri="{FF2B5EF4-FFF2-40B4-BE49-F238E27FC236}">
                <a16:creationId xmlns:a16="http://schemas.microsoft.com/office/drawing/2014/main" id="{B64C1880-80E2-046D-A8F5-8B977AD6D92A}"/>
              </a:ext>
            </a:extLst>
          </p:cNvPr>
          <p:cNvGrpSpPr/>
          <p:nvPr/>
        </p:nvGrpSpPr>
        <p:grpSpPr>
          <a:xfrm>
            <a:off x="1025462" y="1920348"/>
            <a:ext cx="5368410" cy="1737241"/>
            <a:chOff x="3409097" y="1920627"/>
            <a:chExt cx="5368410" cy="1737241"/>
          </a:xfrm>
        </p:grpSpPr>
        <p:grpSp>
          <p:nvGrpSpPr>
            <p:cNvPr id="13" name="그룹 12">
              <a:extLst>
                <a:ext uri="{FF2B5EF4-FFF2-40B4-BE49-F238E27FC236}">
                  <a16:creationId xmlns:a16="http://schemas.microsoft.com/office/drawing/2014/main" id="{FAB42DFA-3310-C67A-A2B7-3ADC89B8AE7E}"/>
                </a:ext>
              </a:extLst>
            </p:cNvPr>
            <p:cNvGrpSpPr>
              <a:grpSpLocks noChangeAspect="1"/>
            </p:cNvGrpSpPr>
            <p:nvPr/>
          </p:nvGrpSpPr>
          <p:grpSpPr>
            <a:xfrm>
              <a:off x="3409097" y="1920627"/>
              <a:ext cx="5368410" cy="1737241"/>
              <a:chOff x="1113523" y="3114331"/>
              <a:chExt cx="10164578" cy="3289300"/>
            </a:xfrm>
          </p:grpSpPr>
          <p:pic>
            <p:nvPicPr>
              <p:cNvPr id="16" name="그림 15">
                <a:extLst>
                  <a:ext uri="{FF2B5EF4-FFF2-40B4-BE49-F238E27FC236}">
                    <a16:creationId xmlns:a16="http://schemas.microsoft.com/office/drawing/2014/main" id="{5388EEA8-F747-6249-8019-31C29B2B6556}"/>
                  </a:ext>
                </a:extLst>
              </p:cNvPr>
              <p:cNvPicPr>
                <a:picLocks noChangeAspect="1"/>
              </p:cNvPicPr>
              <p:nvPr/>
            </p:nvPicPr>
            <p:blipFill>
              <a:blip r:embed="rId4"/>
              <a:stretch>
                <a:fillRect/>
              </a:stretch>
            </p:blipFill>
            <p:spPr>
              <a:xfrm>
                <a:off x="1113523" y="3114331"/>
                <a:ext cx="4305300" cy="3289300"/>
              </a:xfrm>
              <a:prstGeom prst="rect">
                <a:avLst/>
              </a:prstGeom>
            </p:spPr>
          </p:pic>
          <p:pic>
            <p:nvPicPr>
              <p:cNvPr id="17" name="그림 16">
                <a:extLst>
                  <a:ext uri="{FF2B5EF4-FFF2-40B4-BE49-F238E27FC236}">
                    <a16:creationId xmlns:a16="http://schemas.microsoft.com/office/drawing/2014/main" id="{8599F925-2889-06B2-D077-AE5AFDE099D0}"/>
                  </a:ext>
                </a:extLst>
              </p:cNvPr>
              <p:cNvPicPr>
                <a:picLocks noChangeAspect="1"/>
              </p:cNvPicPr>
              <p:nvPr/>
            </p:nvPicPr>
            <p:blipFill>
              <a:blip r:embed="rId5"/>
              <a:stretch>
                <a:fillRect/>
              </a:stretch>
            </p:blipFill>
            <p:spPr>
              <a:xfrm>
                <a:off x="4043162" y="3114331"/>
                <a:ext cx="4305300" cy="3289300"/>
              </a:xfrm>
              <a:prstGeom prst="rect">
                <a:avLst/>
              </a:prstGeom>
            </p:spPr>
          </p:pic>
          <p:pic>
            <p:nvPicPr>
              <p:cNvPr id="18" name="그림 17">
                <a:extLst>
                  <a:ext uri="{FF2B5EF4-FFF2-40B4-BE49-F238E27FC236}">
                    <a16:creationId xmlns:a16="http://schemas.microsoft.com/office/drawing/2014/main" id="{8E6D5404-0DFF-0B1D-940C-9EA24958EAC6}"/>
                  </a:ext>
                </a:extLst>
              </p:cNvPr>
              <p:cNvPicPr>
                <a:picLocks noChangeAspect="1"/>
              </p:cNvPicPr>
              <p:nvPr/>
            </p:nvPicPr>
            <p:blipFill>
              <a:blip r:embed="rId6"/>
              <a:stretch>
                <a:fillRect/>
              </a:stretch>
            </p:blipFill>
            <p:spPr>
              <a:xfrm>
                <a:off x="6972801" y="3114331"/>
                <a:ext cx="4305300" cy="3289300"/>
              </a:xfrm>
              <a:prstGeom prst="rect">
                <a:avLst/>
              </a:prstGeom>
            </p:spPr>
          </p:pic>
          <p:pic>
            <p:nvPicPr>
              <p:cNvPr id="19" name="그림 18">
                <a:extLst>
                  <a:ext uri="{FF2B5EF4-FFF2-40B4-BE49-F238E27FC236}">
                    <a16:creationId xmlns:a16="http://schemas.microsoft.com/office/drawing/2014/main" id="{311FF863-CA63-9282-071B-B8CDD7E092A4}"/>
                  </a:ext>
                </a:extLst>
              </p:cNvPr>
              <p:cNvPicPr>
                <a:picLocks noChangeAspect="1"/>
              </p:cNvPicPr>
              <p:nvPr/>
            </p:nvPicPr>
            <p:blipFill>
              <a:blip r:embed="rId7"/>
              <a:stretch>
                <a:fillRect/>
              </a:stretch>
            </p:blipFill>
            <p:spPr>
              <a:xfrm>
                <a:off x="7815588" y="4873568"/>
                <a:ext cx="1004563" cy="915152"/>
              </a:xfrm>
              <a:prstGeom prst="rect">
                <a:avLst/>
              </a:prstGeom>
            </p:spPr>
          </p:pic>
        </p:grpSp>
        <p:sp>
          <p:nvSpPr>
            <p:cNvPr id="4" name="타원 3">
              <a:extLst>
                <a:ext uri="{FF2B5EF4-FFF2-40B4-BE49-F238E27FC236}">
                  <a16:creationId xmlns:a16="http://schemas.microsoft.com/office/drawing/2014/main" id="{C37089EA-BCB0-1AAD-E890-B2AD5A7AB785}"/>
                </a:ext>
              </a:extLst>
            </p:cNvPr>
            <p:cNvSpPr/>
            <p:nvPr/>
          </p:nvSpPr>
          <p:spPr>
            <a:xfrm>
              <a:off x="5065805" y="2997445"/>
              <a:ext cx="279400" cy="254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타원 19">
              <a:extLst>
                <a:ext uri="{FF2B5EF4-FFF2-40B4-BE49-F238E27FC236}">
                  <a16:creationId xmlns:a16="http://schemas.microsoft.com/office/drawing/2014/main" id="{6037FC95-24F8-57B4-7886-B79D0C1B57E1}"/>
                </a:ext>
              </a:extLst>
            </p:cNvPr>
            <p:cNvSpPr/>
            <p:nvPr/>
          </p:nvSpPr>
          <p:spPr>
            <a:xfrm>
              <a:off x="6586527" y="2997445"/>
              <a:ext cx="279400" cy="254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a:extLst>
                <a:ext uri="{FF2B5EF4-FFF2-40B4-BE49-F238E27FC236}">
                  <a16:creationId xmlns:a16="http://schemas.microsoft.com/office/drawing/2014/main" id="{0BF248B4-5D91-1A37-208C-61293387949E}"/>
                </a:ext>
              </a:extLst>
            </p:cNvPr>
            <p:cNvSpPr/>
            <p:nvPr/>
          </p:nvSpPr>
          <p:spPr>
            <a:xfrm>
              <a:off x="8160376" y="2595767"/>
              <a:ext cx="279400" cy="254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a:extLst>
              <a:ext uri="{FF2B5EF4-FFF2-40B4-BE49-F238E27FC236}">
                <a16:creationId xmlns:a16="http://schemas.microsoft.com/office/drawing/2014/main" id="{BF8F27FC-A5FF-ACFD-DE17-98504A57160E}"/>
              </a:ext>
            </a:extLst>
          </p:cNvPr>
          <p:cNvSpPr txBox="1"/>
          <p:nvPr/>
        </p:nvSpPr>
        <p:spPr>
          <a:xfrm>
            <a:off x="3541805" y="1469692"/>
            <a:ext cx="3048000" cy="338554"/>
          </a:xfrm>
          <a:prstGeom prst="rect">
            <a:avLst/>
          </a:prstGeom>
          <a:noFill/>
        </p:spPr>
        <p:txBody>
          <a:bodyPr wrap="square" rtlCol="0">
            <a:spAutoFit/>
          </a:bodyPr>
          <a:lstStyle/>
          <a:p>
            <a:r>
              <a:rPr lang="en-US" altLang="ko-KR" sz="1600"/>
              <a:t>: X, Y-pol</a:t>
            </a:r>
            <a:r>
              <a:rPr lang="ko-KR" altLang="en-US" sz="1600"/>
              <a:t>이 더 크게 감소</a:t>
            </a:r>
          </a:p>
        </p:txBody>
      </p:sp>
      <p:grpSp>
        <p:nvGrpSpPr>
          <p:cNvPr id="204" name="그룹 203">
            <a:extLst>
              <a:ext uri="{FF2B5EF4-FFF2-40B4-BE49-F238E27FC236}">
                <a16:creationId xmlns:a16="http://schemas.microsoft.com/office/drawing/2014/main" id="{1F8D8650-8B83-8B6E-6FC1-F89E25049C8E}"/>
              </a:ext>
            </a:extLst>
          </p:cNvPr>
          <p:cNvGrpSpPr/>
          <p:nvPr/>
        </p:nvGrpSpPr>
        <p:grpSpPr>
          <a:xfrm>
            <a:off x="6423840" y="4129438"/>
            <a:ext cx="2402377" cy="2421536"/>
            <a:chOff x="4544677" y="3824603"/>
            <a:chExt cx="2402377" cy="2421536"/>
          </a:xfrm>
        </p:grpSpPr>
        <p:grpSp>
          <p:nvGrpSpPr>
            <p:cNvPr id="154" name="그룹 153">
              <a:extLst>
                <a:ext uri="{FF2B5EF4-FFF2-40B4-BE49-F238E27FC236}">
                  <a16:creationId xmlns:a16="http://schemas.microsoft.com/office/drawing/2014/main" id="{3AE58A6C-CCB6-E91A-6547-6599424FA66C}"/>
                </a:ext>
              </a:extLst>
            </p:cNvPr>
            <p:cNvGrpSpPr>
              <a:grpSpLocks noChangeAspect="1"/>
            </p:cNvGrpSpPr>
            <p:nvPr/>
          </p:nvGrpSpPr>
          <p:grpSpPr>
            <a:xfrm>
              <a:off x="4732145" y="4332729"/>
              <a:ext cx="2050762" cy="1913410"/>
              <a:chOff x="5254470" y="2241993"/>
              <a:chExt cx="1315997" cy="1227857"/>
            </a:xfrm>
          </p:grpSpPr>
          <p:sp>
            <p:nvSpPr>
              <p:cNvPr id="155" name="직사각형 154">
                <a:extLst>
                  <a:ext uri="{FF2B5EF4-FFF2-40B4-BE49-F238E27FC236}">
                    <a16:creationId xmlns:a16="http://schemas.microsoft.com/office/drawing/2014/main" id="{4A8EFEE9-2C7E-71D2-727A-F6C5AE694586}"/>
                  </a:ext>
                </a:extLst>
              </p:cNvPr>
              <p:cNvSpPr/>
              <p:nvPr/>
            </p:nvSpPr>
            <p:spPr>
              <a:xfrm rot="18875302">
                <a:off x="5195108" y="2595482"/>
                <a:ext cx="918115" cy="211137"/>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6" name="직사각형 155">
                <a:extLst>
                  <a:ext uri="{FF2B5EF4-FFF2-40B4-BE49-F238E27FC236}">
                    <a16:creationId xmlns:a16="http://schemas.microsoft.com/office/drawing/2014/main" id="{05B97616-8F9E-AF8F-B396-5919FB7A41AF}"/>
                  </a:ext>
                </a:extLst>
              </p:cNvPr>
              <p:cNvSpPr/>
              <p:nvPr/>
            </p:nvSpPr>
            <p:spPr>
              <a:xfrm rot="20630999">
                <a:off x="5303816" y="2897340"/>
                <a:ext cx="369366" cy="391025"/>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7" name="직사각형 156">
                <a:extLst>
                  <a:ext uri="{FF2B5EF4-FFF2-40B4-BE49-F238E27FC236}">
                    <a16:creationId xmlns:a16="http://schemas.microsoft.com/office/drawing/2014/main" id="{D47D7A3D-10C2-5988-427B-E765EB3A9129}"/>
                  </a:ext>
                </a:extLst>
              </p:cNvPr>
              <p:cNvSpPr/>
              <p:nvPr/>
            </p:nvSpPr>
            <p:spPr>
              <a:xfrm rot="18895211">
                <a:off x="6140984" y="2389436"/>
                <a:ext cx="114449" cy="572398"/>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8" name="직사각형 157">
                <a:extLst>
                  <a:ext uri="{FF2B5EF4-FFF2-40B4-BE49-F238E27FC236}">
                    <a16:creationId xmlns:a16="http://schemas.microsoft.com/office/drawing/2014/main" id="{F3477194-F239-4632-C8AD-9473C134FD4E}"/>
                  </a:ext>
                </a:extLst>
              </p:cNvPr>
              <p:cNvSpPr/>
              <p:nvPr/>
            </p:nvSpPr>
            <p:spPr>
              <a:xfrm rot="15096091">
                <a:off x="6164018" y="2926810"/>
                <a:ext cx="399871" cy="293356"/>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59" name="직선 연결선 158">
                <a:extLst>
                  <a:ext uri="{FF2B5EF4-FFF2-40B4-BE49-F238E27FC236}">
                    <a16:creationId xmlns:a16="http://schemas.microsoft.com/office/drawing/2014/main" id="{EAA4351E-7777-1E96-DC2C-8B9CDA6D5F1A}"/>
                  </a:ext>
                </a:extLst>
              </p:cNvPr>
              <p:cNvCxnSpPr>
                <a:cxnSpLocks/>
              </p:cNvCxnSpPr>
              <p:nvPr/>
            </p:nvCxnSpPr>
            <p:spPr>
              <a:xfrm>
                <a:off x="5365089" y="3332163"/>
                <a:ext cx="654711" cy="1365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직선 연결선 159">
                <a:extLst>
                  <a:ext uri="{FF2B5EF4-FFF2-40B4-BE49-F238E27FC236}">
                    <a16:creationId xmlns:a16="http://schemas.microsoft.com/office/drawing/2014/main" id="{015F2329-8885-E352-08C0-B28384FAA268}"/>
                  </a:ext>
                </a:extLst>
              </p:cNvPr>
              <p:cNvCxnSpPr>
                <a:cxnSpLocks/>
              </p:cNvCxnSpPr>
              <p:nvPr/>
            </p:nvCxnSpPr>
            <p:spPr>
              <a:xfrm>
                <a:off x="5254470" y="2954338"/>
                <a:ext cx="110619" cy="3778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직선 연결선 160">
                <a:extLst>
                  <a:ext uri="{FF2B5EF4-FFF2-40B4-BE49-F238E27FC236}">
                    <a16:creationId xmlns:a16="http://schemas.microsoft.com/office/drawing/2014/main" id="{3C02F320-67B3-2CCF-C674-9666EF394FD7}"/>
                  </a:ext>
                </a:extLst>
              </p:cNvPr>
              <p:cNvCxnSpPr>
                <a:cxnSpLocks/>
              </p:cNvCxnSpPr>
              <p:nvPr/>
            </p:nvCxnSpPr>
            <p:spPr>
              <a:xfrm flipV="1">
                <a:off x="5254470" y="2295316"/>
                <a:ext cx="643869" cy="6590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직선 연결선 161">
                <a:extLst>
                  <a:ext uri="{FF2B5EF4-FFF2-40B4-BE49-F238E27FC236}">
                    <a16:creationId xmlns:a16="http://schemas.microsoft.com/office/drawing/2014/main" id="{B43AA03B-FC4A-4B0F-1070-A8E170089217}"/>
                  </a:ext>
                </a:extLst>
              </p:cNvPr>
              <p:cNvCxnSpPr>
                <a:cxnSpLocks/>
              </p:cNvCxnSpPr>
              <p:nvPr/>
            </p:nvCxnSpPr>
            <p:spPr>
              <a:xfrm flipH="1" flipV="1">
                <a:off x="5904986" y="2301175"/>
                <a:ext cx="541860" cy="5295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직선 연결선 162">
                <a:extLst>
                  <a:ext uri="{FF2B5EF4-FFF2-40B4-BE49-F238E27FC236}">
                    <a16:creationId xmlns:a16="http://schemas.microsoft.com/office/drawing/2014/main" id="{F83C3ACF-A1A1-51A0-A12B-773EE91605B1}"/>
                  </a:ext>
                </a:extLst>
              </p:cNvPr>
              <p:cNvCxnSpPr>
                <a:cxnSpLocks/>
              </p:cNvCxnSpPr>
              <p:nvPr/>
            </p:nvCxnSpPr>
            <p:spPr>
              <a:xfrm flipH="1" flipV="1">
                <a:off x="6439757" y="2825295"/>
                <a:ext cx="130710" cy="4024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4" name="이등변 삼각형 163">
                <a:extLst>
                  <a:ext uri="{FF2B5EF4-FFF2-40B4-BE49-F238E27FC236}">
                    <a16:creationId xmlns:a16="http://schemas.microsoft.com/office/drawing/2014/main" id="{EC1A7694-31DE-CF81-5E96-C23088481462}"/>
                  </a:ext>
                </a:extLst>
              </p:cNvPr>
              <p:cNvSpPr/>
              <p:nvPr/>
            </p:nvSpPr>
            <p:spPr>
              <a:xfrm rot="709677">
                <a:off x="5475175" y="2322644"/>
                <a:ext cx="660025" cy="1077657"/>
              </a:xfrm>
              <a:prstGeom prst="triangle">
                <a:avLst>
                  <a:gd name="adj" fmla="val 46715"/>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5" name="이등변 삼각형 164">
                <a:extLst>
                  <a:ext uri="{FF2B5EF4-FFF2-40B4-BE49-F238E27FC236}">
                    <a16:creationId xmlns:a16="http://schemas.microsoft.com/office/drawing/2014/main" id="{87E1E661-E548-C60C-7D8C-1E130CD66588}"/>
                  </a:ext>
                </a:extLst>
              </p:cNvPr>
              <p:cNvSpPr/>
              <p:nvPr/>
            </p:nvSpPr>
            <p:spPr>
              <a:xfrm rot="20179020">
                <a:off x="5780482" y="2306726"/>
                <a:ext cx="594777" cy="1075619"/>
              </a:xfrm>
              <a:prstGeom prst="triangle">
                <a:avLst>
                  <a:gd name="adj" fmla="val 58323"/>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6" name="직선 연결선 165">
                <a:extLst>
                  <a:ext uri="{FF2B5EF4-FFF2-40B4-BE49-F238E27FC236}">
                    <a16:creationId xmlns:a16="http://schemas.microsoft.com/office/drawing/2014/main" id="{9AA495B6-BB79-B426-AF7A-B6BF4B8FB18F}"/>
                  </a:ext>
                </a:extLst>
              </p:cNvPr>
              <p:cNvCxnSpPr>
                <a:cxnSpLocks/>
              </p:cNvCxnSpPr>
              <p:nvPr/>
            </p:nvCxnSpPr>
            <p:spPr>
              <a:xfrm flipH="1">
                <a:off x="6016949" y="3221038"/>
                <a:ext cx="549290" cy="2488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7" name="그룹 166">
              <a:extLst>
                <a:ext uri="{FF2B5EF4-FFF2-40B4-BE49-F238E27FC236}">
                  <a16:creationId xmlns:a16="http://schemas.microsoft.com/office/drawing/2014/main" id="{7810C6CE-26F4-889A-9FE8-DD9BECFA4AD6}"/>
                </a:ext>
              </a:extLst>
            </p:cNvPr>
            <p:cNvGrpSpPr/>
            <p:nvPr/>
          </p:nvGrpSpPr>
          <p:grpSpPr>
            <a:xfrm>
              <a:off x="4544677" y="3824603"/>
              <a:ext cx="2402377" cy="1752304"/>
              <a:chOff x="7514665" y="1478457"/>
              <a:chExt cx="2402377" cy="1752304"/>
            </a:xfrm>
          </p:grpSpPr>
          <p:cxnSp>
            <p:nvCxnSpPr>
              <p:cNvPr id="168" name="직선 화살표 연결선 167">
                <a:extLst>
                  <a:ext uri="{FF2B5EF4-FFF2-40B4-BE49-F238E27FC236}">
                    <a16:creationId xmlns:a16="http://schemas.microsoft.com/office/drawing/2014/main" id="{A556B8C0-A53C-3F23-914A-66D8E14EC3BC}"/>
                  </a:ext>
                </a:extLst>
              </p:cNvPr>
              <p:cNvCxnSpPr>
                <a:cxnSpLocks/>
              </p:cNvCxnSpPr>
              <p:nvPr/>
            </p:nvCxnSpPr>
            <p:spPr>
              <a:xfrm flipH="1">
                <a:off x="7514665" y="1478457"/>
                <a:ext cx="2402377" cy="1752304"/>
              </a:xfrm>
              <a:prstGeom prst="straightConnector1">
                <a:avLst/>
              </a:prstGeom>
              <a:ln w="38100">
                <a:solidFill>
                  <a:schemeClr val="accent2">
                    <a:lumMod val="75000"/>
                  </a:schemeClr>
                </a:solidFill>
                <a:headEnd type="triangle"/>
                <a:tailEnd type="triangle"/>
              </a:ln>
              <a:effectLst>
                <a:outerShdw blurRad="50800" dist="50800" dir="5400000" algn="ctr" rotWithShape="0">
                  <a:schemeClr val="bg1"/>
                </a:outerShdw>
              </a:effectLst>
            </p:spPr>
            <p:style>
              <a:lnRef idx="1">
                <a:schemeClr val="accent1"/>
              </a:lnRef>
              <a:fillRef idx="0">
                <a:schemeClr val="accent1"/>
              </a:fillRef>
              <a:effectRef idx="0">
                <a:schemeClr val="accent1"/>
              </a:effectRef>
              <a:fontRef idx="minor">
                <a:schemeClr val="tx1"/>
              </a:fontRef>
            </p:style>
          </p:cxnSp>
          <p:sp>
            <p:nvSpPr>
              <p:cNvPr id="169" name="타원 168">
                <a:extLst>
                  <a:ext uri="{FF2B5EF4-FFF2-40B4-BE49-F238E27FC236}">
                    <a16:creationId xmlns:a16="http://schemas.microsoft.com/office/drawing/2014/main" id="{B42069B6-69E6-12AF-A30F-3B9F05FA4629}"/>
                  </a:ext>
                </a:extLst>
              </p:cNvPr>
              <p:cNvSpPr/>
              <p:nvPr/>
            </p:nvSpPr>
            <p:spPr>
              <a:xfrm>
                <a:off x="8120374" y="1855179"/>
                <a:ext cx="1109007" cy="1027604"/>
              </a:xfrm>
              <a:prstGeom prst="ellipse">
                <a:avLst/>
              </a:prstGeom>
              <a:noFill/>
              <a:ln w="38100">
                <a:solidFill>
                  <a:schemeClr val="accent2">
                    <a:lumMod val="60000"/>
                    <a:lumOff val="40000"/>
                  </a:schemeClr>
                </a:solidFill>
              </a:ln>
              <a:scene3d>
                <a:camera prst="perspectiveContrasting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0" name="타원 169">
                <a:extLst>
                  <a:ext uri="{FF2B5EF4-FFF2-40B4-BE49-F238E27FC236}">
                    <a16:creationId xmlns:a16="http://schemas.microsoft.com/office/drawing/2014/main" id="{E7D54407-407E-0BA0-764D-C211018E0800}"/>
                  </a:ext>
                </a:extLst>
              </p:cNvPr>
              <p:cNvSpPr/>
              <p:nvPr/>
            </p:nvSpPr>
            <p:spPr>
              <a:xfrm>
                <a:off x="7877005" y="1711737"/>
                <a:ext cx="1595744" cy="1314487"/>
              </a:xfrm>
              <a:prstGeom prst="ellipse">
                <a:avLst/>
              </a:prstGeom>
              <a:noFill/>
              <a:ln w="38100">
                <a:solidFill>
                  <a:schemeClr val="accent2">
                    <a:lumMod val="60000"/>
                    <a:lumOff val="40000"/>
                  </a:schemeClr>
                </a:solidFill>
              </a:ln>
              <a:effectLst>
                <a:outerShdw blurRad="76200" dir="18900000" sy="23000" kx="-1200000" algn="bl" rotWithShape="0">
                  <a:prstClr val="black">
                    <a:alpha val="20000"/>
                  </a:prstClr>
                </a:outerShdw>
              </a:effectLst>
              <a:scene3d>
                <a:camera prst="perspectiveContrasting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1" name="타원 170">
                <a:extLst>
                  <a:ext uri="{FF2B5EF4-FFF2-40B4-BE49-F238E27FC236}">
                    <a16:creationId xmlns:a16="http://schemas.microsoft.com/office/drawing/2014/main" id="{80A57D18-9DFA-D08A-0E6F-BA699DE9AFFD}"/>
                  </a:ext>
                </a:extLst>
              </p:cNvPr>
              <p:cNvSpPr/>
              <p:nvPr/>
            </p:nvSpPr>
            <p:spPr>
              <a:xfrm>
                <a:off x="7700719" y="1522831"/>
                <a:ext cx="1972954" cy="1661020"/>
              </a:xfrm>
              <a:prstGeom prst="ellipse">
                <a:avLst/>
              </a:prstGeom>
              <a:noFill/>
              <a:ln w="38100">
                <a:solidFill>
                  <a:schemeClr val="accent2">
                    <a:lumMod val="60000"/>
                    <a:lumOff val="40000"/>
                  </a:schemeClr>
                </a:solidFill>
              </a:ln>
              <a:effectLst>
                <a:outerShdw blurRad="76200" dir="18900000" sy="23000" kx="-1200000" algn="bl" rotWithShape="0">
                  <a:prstClr val="black">
                    <a:alpha val="20000"/>
                  </a:prstClr>
                </a:outerShdw>
              </a:effectLst>
              <a:scene3d>
                <a:camera prst="perspectiveContrasting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2" name="타원 171">
                <a:extLst>
                  <a:ext uri="{FF2B5EF4-FFF2-40B4-BE49-F238E27FC236}">
                    <a16:creationId xmlns:a16="http://schemas.microsoft.com/office/drawing/2014/main" id="{5EEFDF7B-A9E3-F792-B2FC-2C5CAE2B6558}"/>
                  </a:ext>
                </a:extLst>
              </p:cNvPr>
              <p:cNvSpPr/>
              <p:nvPr/>
            </p:nvSpPr>
            <p:spPr>
              <a:xfrm>
                <a:off x="8292484" y="2008358"/>
                <a:ext cx="764785" cy="753801"/>
              </a:xfrm>
              <a:prstGeom prst="ellipse">
                <a:avLst/>
              </a:prstGeom>
              <a:noFill/>
              <a:ln w="38100">
                <a:solidFill>
                  <a:schemeClr val="accent2">
                    <a:lumMod val="60000"/>
                    <a:lumOff val="40000"/>
                  </a:schemeClr>
                </a:solidFill>
              </a:ln>
              <a:scene3d>
                <a:camera prst="perspectiveContrasting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00" name="TextBox 199">
            <a:extLst>
              <a:ext uri="{FF2B5EF4-FFF2-40B4-BE49-F238E27FC236}">
                <a16:creationId xmlns:a16="http://schemas.microsoft.com/office/drawing/2014/main" id="{90AAAA87-9207-A468-307A-0530632F63AC}"/>
              </a:ext>
            </a:extLst>
          </p:cNvPr>
          <p:cNvSpPr txBox="1"/>
          <p:nvPr/>
        </p:nvSpPr>
        <p:spPr>
          <a:xfrm>
            <a:off x="8773320" y="5860150"/>
            <a:ext cx="1020258" cy="338554"/>
          </a:xfrm>
          <a:prstGeom prst="rect">
            <a:avLst/>
          </a:prstGeom>
          <a:solidFill>
            <a:schemeClr val="bg1">
              <a:lumMod val="85000"/>
            </a:schemeClr>
          </a:solidFill>
        </p:spPr>
        <p:txBody>
          <a:bodyPr wrap="square" rtlCol="0">
            <a:spAutoFit/>
          </a:bodyPr>
          <a:lstStyle/>
          <a:p>
            <a:pPr algn="ctr"/>
            <a:r>
              <a:rPr lang="en-US" altLang="ko-KR" sz="1600" b="1"/>
              <a:t>Y-pol</a:t>
            </a:r>
          </a:p>
        </p:txBody>
      </p:sp>
      <p:sp>
        <p:nvSpPr>
          <p:cNvPr id="5" name="TextBox 4">
            <a:extLst>
              <a:ext uri="{FF2B5EF4-FFF2-40B4-BE49-F238E27FC236}">
                <a16:creationId xmlns:a16="http://schemas.microsoft.com/office/drawing/2014/main" id="{D326388B-F62C-8747-7C88-4ACD3D6A7B21}"/>
              </a:ext>
            </a:extLst>
          </p:cNvPr>
          <p:cNvSpPr txBox="1"/>
          <p:nvPr/>
        </p:nvSpPr>
        <p:spPr>
          <a:xfrm>
            <a:off x="9793578" y="4875727"/>
            <a:ext cx="1127436" cy="369332"/>
          </a:xfrm>
          <a:prstGeom prst="rect">
            <a:avLst/>
          </a:prstGeom>
          <a:solidFill>
            <a:schemeClr val="accent5">
              <a:lumMod val="40000"/>
              <a:lumOff val="60000"/>
            </a:schemeClr>
          </a:solidFill>
        </p:spPr>
        <p:txBody>
          <a:bodyPr wrap="square" rtlCol="0">
            <a:spAutoFit/>
          </a:bodyPr>
          <a:lstStyle/>
          <a:p>
            <a:pPr algn="ctr"/>
            <a:r>
              <a:rPr lang="en-US" altLang="ko-KR" b="1"/>
              <a:t>= (0~1)</a:t>
            </a:r>
            <a:endParaRPr lang="ko-KR" altLang="en-US" b="1"/>
          </a:p>
        </p:txBody>
      </p:sp>
      <p:sp>
        <p:nvSpPr>
          <p:cNvPr id="90" name="화살표: 위쪽 89">
            <a:extLst>
              <a:ext uri="{FF2B5EF4-FFF2-40B4-BE49-F238E27FC236}">
                <a16:creationId xmlns:a16="http://schemas.microsoft.com/office/drawing/2014/main" id="{C9F958E5-FFCA-8B7A-8CB8-7E28F4FF2577}"/>
              </a:ext>
            </a:extLst>
          </p:cNvPr>
          <p:cNvSpPr/>
          <p:nvPr/>
        </p:nvSpPr>
        <p:spPr>
          <a:xfrm>
            <a:off x="2682170" y="3995803"/>
            <a:ext cx="842257" cy="802746"/>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ko-KR" b="1"/>
              <a:t>2</a:t>
            </a:r>
            <a:endParaRPr lang="ko-KR" altLang="en-US" b="1"/>
          </a:p>
        </p:txBody>
      </p:sp>
      <p:sp>
        <p:nvSpPr>
          <p:cNvPr id="91" name="화살표: 위쪽 90">
            <a:extLst>
              <a:ext uri="{FF2B5EF4-FFF2-40B4-BE49-F238E27FC236}">
                <a16:creationId xmlns:a16="http://schemas.microsoft.com/office/drawing/2014/main" id="{590CB342-23D5-9C00-9427-F57CFC7074EA}"/>
              </a:ext>
            </a:extLst>
          </p:cNvPr>
          <p:cNvSpPr/>
          <p:nvPr/>
        </p:nvSpPr>
        <p:spPr>
          <a:xfrm rot="5795031" flipV="1">
            <a:off x="1757498" y="5059036"/>
            <a:ext cx="782756" cy="803666"/>
          </a:xfrm>
          <a:prstGeom prst="up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b="1"/>
              <a:t>1</a:t>
            </a:r>
            <a:endParaRPr lang="ko-KR" altLang="en-US" b="1"/>
          </a:p>
        </p:txBody>
      </p:sp>
      <p:sp>
        <p:nvSpPr>
          <p:cNvPr id="92" name="화살표: 위쪽 91">
            <a:extLst>
              <a:ext uri="{FF2B5EF4-FFF2-40B4-BE49-F238E27FC236}">
                <a16:creationId xmlns:a16="http://schemas.microsoft.com/office/drawing/2014/main" id="{4FF53EBE-9A24-1E1E-786D-07723E14F368}"/>
              </a:ext>
            </a:extLst>
          </p:cNvPr>
          <p:cNvSpPr/>
          <p:nvPr/>
        </p:nvSpPr>
        <p:spPr>
          <a:xfrm rot="14014832" flipV="1">
            <a:off x="4275628" y="4241974"/>
            <a:ext cx="433056" cy="575028"/>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t>0</a:t>
            </a:r>
            <a:endParaRPr lang="ko-KR" altLang="en-US" b="1"/>
          </a:p>
        </p:txBody>
      </p:sp>
      <p:grpSp>
        <p:nvGrpSpPr>
          <p:cNvPr id="93" name="그룹 92">
            <a:extLst>
              <a:ext uri="{FF2B5EF4-FFF2-40B4-BE49-F238E27FC236}">
                <a16:creationId xmlns:a16="http://schemas.microsoft.com/office/drawing/2014/main" id="{210CD145-C028-1129-577C-D573D67760F8}"/>
              </a:ext>
            </a:extLst>
          </p:cNvPr>
          <p:cNvGrpSpPr/>
          <p:nvPr/>
        </p:nvGrpSpPr>
        <p:grpSpPr>
          <a:xfrm>
            <a:off x="1962823" y="4636253"/>
            <a:ext cx="2402377" cy="1752304"/>
            <a:chOff x="7514665" y="1478457"/>
            <a:chExt cx="2402377" cy="1752304"/>
          </a:xfrm>
        </p:grpSpPr>
        <p:cxnSp>
          <p:nvCxnSpPr>
            <p:cNvPr id="94" name="직선 화살표 연결선 93">
              <a:extLst>
                <a:ext uri="{FF2B5EF4-FFF2-40B4-BE49-F238E27FC236}">
                  <a16:creationId xmlns:a16="http://schemas.microsoft.com/office/drawing/2014/main" id="{D56B1E5B-C57F-5CDC-E272-EFB0B4337AF9}"/>
                </a:ext>
              </a:extLst>
            </p:cNvPr>
            <p:cNvCxnSpPr>
              <a:cxnSpLocks/>
            </p:cNvCxnSpPr>
            <p:nvPr/>
          </p:nvCxnSpPr>
          <p:spPr>
            <a:xfrm flipH="1">
              <a:off x="7514665" y="1478457"/>
              <a:ext cx="2402377" cy="1752304"/>
            </a:xfrm>
            <a:prstGeom prst="straightConnector1">
              <a:avLst/>
            </a:prstGeom>
            <a:ln w="38100">
              <a:solidFill>
                <a:schemeClr val="accent2">
                  <a:lumMod val="75000"/>
                </a:schemeClr>
              </a:solidFill>
              <a:headEnd type="triangle"/>
              <a:tailEnd type="triangle"/>
            </a:ln>
            <a:effectLst>
              <a:outerShdw blurRad="50800" dist="50800" dir="5400000" algn="ctr" rotWithShape="0">
                <a:schemeClr val="bg1"/>
              </a:outerShdw>
            </a:effectLst>
          </p:spPr>
          <p:style>
            <a:lnRef idx="1">
              <a:schemeClr val="accent1"/>
            </a:lnRef>
            <a:fillRef idx="0">
              <a:schemeClr val="accent1"/>
            </a:fillRef>
            <a:effectRef idx="0">
              <a:schemeClr val="accent1"/>
            </a:effectRef>
            <a:fontRef idx="minor">
              <a:schemeClr val="tx1"/>
            </a:fontRef>
          </p:style>
        </p:cxnSp>
        <p:sp>
          <p:nvSpPr>
            <p:cNvPr id="95" name="타원 94">
              <a:extLst>
                <a:ext uri="{FF2B5EF4-FFF2-40B4-BE49-F238E27FC236}">
                  <a16:creationId xmlns:a16="http://schemas.microsoft.com/office/drawing/2014/main" id="{840DC3B6-9C01-1077-F4CA-3101FB8D9D7A}"/>
                </a:ext>
              </a:extLst>
            </p:cNvPr>
            <p:cNvSpPr/>
            <p:nvPr/>
          </p:nvSpPr>
          <p:spPr>
            <a:xfrm>
              <a:off x="8120374" y="1855179"/>
              <a:ext cx="1109007" cy="1027604"/>
            </a:xfrm>
            <a:prstGeom prst="ellipse">
              <a:avLst/>
            </a:prstGeom>
            <a:noFill/>
            <a:ln w="38100">
              <a:solidFill>
                <a:schemeClr val="accent2">
                  <a:lumMod val="60000"/>
                  <a:lumOff val="40000"/>
                </a:schemeClr>
              </a:solidFill>
            </a:ln>
            <a:scene3d>
              <a:camera prst="perspectiveContrasting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6" name="타원 95">
              <a:extLst>
                <a:ext uri="{FF2B5EF4-FFF2-40B4-BE49-F238E27FC236}">
                  <a16:creationId xmlns:a16="http://schemas.microsoft.com/office/drawing/2014/main" id="{39496B7F-2FCA-A22A-B855-066140C9E176}"/>
                </a:ext>
              </a:extLst>
            </p:cNvPr>
            <p:cNvSpPr/>
            <p:nvPr/>
          </p:nvSpPr>
          <p:spPr>
            <a:xfrm>
              <a:off x="7877005" y="1711737"/>
              <a:ext cx="1595744" cy="1314487"/>
            </a:xfrm>
            <a:prstGeom prst="ellipse">
              <a:avLst/>
            </a:prstGeom>
            <a:noFill/>
            <a:ln w="38100">
              <a:solidFill>
                <a:schemeClr val="accent2">
                  <a:lumMod val="60000"/>
                  <a:lumOff val="40000"/>
                </a:schemeClr>
              </a:solidFill>
            </a:ln>
            <a:effectLst>
              <a:outerShdw blurRad="76200" dir="18900000" sy="23000" kx="-1200000" algn="bl" rotWithShape="0">
                <a:prstClr val="black">
                  <a:alpha val="20000"/>
                </a:prstClr>
              </a:outerShdw>
            </a:effectLst>
            <a:scene3d>
              <a:camera prst="perspectiveContrasting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타원 96">
              <a:extLst>
                <a:ext uri="{FF2B5EF4-FFF2-40B4-BE49-F238E27FC236}">
                  <a16:creationId xmlns:a16="http://schemas.microsoft.com/office/drawing/2014/main" id="{BDC4D488-301F-B585-5BC8-F74A11D8CBD6}"/>
                </a:ext>
              </a:extLst>
            </p:cNvPr>
            <p:cNvSpPr/>
            <p:nvPr/>
          </p:nvSpPr>
          <p:spPr>
            <a:xfrm>
              <a:off x="7700719" y="1522831"/>
              <a:ext cx="1972954" cy="1661020"/>
            </a:xfrm>
            <a:prstGeom prst="ellipse">
              <a:avLst/>
            </a:prstGeom>
            <a:noFill/>
            <a:ln w="38100">
              <a:solidFill>
                <a:schemeClr val="accent2">
                  <a:lumMod val="60000"/>
                  <a:lumOff val="40000"/>
                </a:schemeClr>
              </a:solidFill>
            </a:ln>
            <a:effectLst>
              <a:outerShdw blurRad="76200" dir="18900000" sy="23000" kx="-1200000" algn="bl" rotWithShape="0">
                <a:prstClr val="black">
                  <a:alpha val="20000"/>
                </a:prstClr>
              </a:outerShdw>
            </a:effectLst>
            <a:scene3d>
              <a:camera prst="perspectiveContrasting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타원 97">
              <a:extLst>
                <a:ext uri="{FF2B5EF4-FFF2-40B4-BE49-F238E27FC236}">
                  <a16:creationId xmlns:a16="http://schemas.microsoft.com/office/drawing/2014/main" id="{8B06D3FC-5DC8-8ED6-FC39-0C29710DAAD9}"/>
                </a:ext>
              </a:extLst>
            </p:cNvPr>
            <p:cNvSpPr/>
            <p:nvPr/>
          </p:nvSpPr>
          <p:spPr>
            <a:xfrm>
              <a:off x="8292484" y="2008358"/>
              <a:ext cx="764785" cy="753801"/>
            </a:xfrm>
            <a:prstGeom prst="ellipse">
              <a:avLst/>
            </a:prstGeom>
            <a:noFill/>
            <a:ln w="38100">
              <a:solidFill>
                <a:schemeClr val="accent2">
                  <a:lumMod val="60000"/>
                  <a:lumOff val="40000"/>
                </a:schemeClr>
              </a:solidFill>
            </a:ln>
            <a:scene3d>
              <a:camera prst="perspectiveContrasting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9" name="화살표: 오른쪽 8">
            <a:extLst>
              <a:ext uri="{FF2B5EF4-FFF2-40B4-BE49-F238E27FC236}">
                <a16:creationId xmlns:a16="http://schemas.microsoft.com/office/drawing/2014/main" id="{1029D8CC-FD87-20F4-0DB0-913B74D57ED9}"/>
              </a:ext>
            </a:extLst>
          </p:cNvPr>
          <p:cNvSpPr/>
          <p:nvPr/>
        </p:nvSpPr>
        <p:spPr>
          <a:xfrm>
            <a:off x="4910667" y="5166154"/>
            <a:ext cx="866074" cy="58147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169077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4" name="화살표: 위쪽 83">
            <a:extLst>
              <a:ext uri="{FF2B5EF4-FFF2-40B4-BE49-F238E27FC236}">
                <a16:creationId xmlns:a16="http://schemas.microsoft.com/office/drawing/2014/main" id="{D19A6B2A-0C5B-7207-6AA8-08CD56C9A606}"/>
              </a:ext>
            </a:extLst>
          </p:cNvPr>
          <p:cNvSpPr/>
          <p:nvPr/>
        </p:nvSpPr>
        <p:spPr>
          <a:xfrm rot="13064226" flipV="1">
            <a:off x="7703951" y="3672873"/>
            <a:ext cx="995458" cy="721879"/>
          </a:xfrm>
          <a:prstGeom prst="up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a:t>0.5</a:t>
            </a:r>
            <a:endParaRPr lang="ko-KR" altLang="en-US" sz="1600" b="1"/>
          </a:p>
        </p:txBody>
      </p:sp>
      <p:sp>
        <p:nvSpPr>
          <p:cNvPr id="209" name="화살표: 위쪽 208">
            <a:extLst>
              <a:ext uri="{FF2B5EF4-FFF2-40B4-BE49-F238E27FC236}">
                <a16:creationId xmlns:a16="http://schemas.microsoft.com/office/drawing/2014/main" id="{179C4C60-A4F7-793C-BB76-264A2773E42C}"/>
              </a:ext>
            </a:extLst>
          </p:cNvPr>
          <p:cNvSpPr/>
          <p:nvPr/>
        </p:nvSpPr>
        <p:spPr>
          <a:xfrm rot="10800000" flipV="1">
            <a:off x="7220367" y="3489248"/>
            <a:ext cx="433056" cy="575028"/>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t>0</a:t>
            </a:r>
            <a:endParaRPr lang="ko-KR" altLang="en-US" b="1"/>
          </a:p>
        </p:txBody>
      </p:sp>
      <p:sp>
        <p:nvSpPr>
          <p:cNvPr id="82" name="화살표: 위쪽 81">
            <a:extLst>
              <a:ext uri="{FF2B5EF4-FFF2-40B4-BE49-F238E27FC236}">
                <a16:creationId xmlns:a16="http://schemas.microsoft.com/office/drawing/2014/main" id="{9C304D96-534D-6C7E-534F-93C567CF3A2E}"/>
              </a:ext>
            </a:extLst>
          </p:cNvPr>
          <p:cNvSpPr/>
          <p:nvPr/>
        </p:nvSpPr>
        <p:spPr>
          <a:xfrm rot="5400000">
            <a:off x="8289864" y="4268290"/>
            <a:ext cx="1054385" cy="1125785"/>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ko-KR" b="1"/>
              <a:t>2</a:t>
            </a:r>
            <a:endParaRPr lang="ko-KR" altLang="en-US" b="1"/>
          </a:p>
        </p:txBody>
      </p:sp>
      <p:pic>
        <p:nvPicPr>
          <p:cNvPr id="202" name="그림 201">
            <a:extLst>
              <a:ext uri="{FF2B5EF4-FFF2-40B4-BE49-F238E27FC236}">
                <a16:creationId xmlns:a16="http://schemas.microsoft.com/office/drawing/2014/main" id="{9F81C44E-D78F-330F-26D0-2F2CAE75F75B}"/>
              </a:ext>
            </a:extLst>
          </p:cNvPr>
          <p:cNvPicPr>
            <a:picLocks noChangeAspect="1"/>
          </p:cNvPicPr>
          <p:nvPr/>
        </p:nvPicPr>
        <p:blipFill rotWithShape="1">
          <a:blip r:embed="rId3"/>
          <a:srcRect l="34843" t="-5674" r="16226" b="65910"/>
          <a:stretch/>
        </p:blipFill>
        <p:spPr>
          <a:xfrm>
            <a:off x="9982200" y="1808246"/>
            <a:ext cx="1692570" cy="1501408"/>
          </a:xfrm>
          <a:prstGeom prst="rect">
            <a:avLst/>
          </a:prstGeom>
        </p:spPr>
      </p:pic>
      <p:sp>
        <p:nvSpPr>
          <p:cNvPr id="2" name="제목 1">
            <a:extLst>
              <a:ext uri="{FF2B5EF4-FFF2-40B4-BE49-F238E27FC236}">
                <a16:creationId xmlns:a16="http://schemas.microsoft.com/office/drawing/2014/main" id="{C5D06646-C7A8-4225-B778-8FE4F45A412A}"/>
              </a:ext>
            </a:extLst>
          </p:cNvPr>
          <p:cNvSpPr>
            <a:spLocks noGrp="1"/>
          </p:cNvSpPr>
          <p:nvPr>
            <p:ph type="title"/>
          </p:nvPr>
        </p:nvSpPr>
        <p:spPr/>
        <p:txBody>
          <a:bodyPr>
            <a:normAutofit/>
          </a:bodyPr>
          <a:lstStyle/>
          <a:p>
            <a:r>
              <a:rPr lang="ko-KR" altLang="en-US" sz="3600" b="1">
                <a:latin typeface="새굴림" panose="02030600000101010101" pitchFamily="18" charset="-127"/>
                <a:ea typeface="새굴림" panose="02030600000101010101" pitchFamily="18" charset="-127"/>
              </a:rPr>
              <a:t>결과 원인 분석</a:t>
            </a:r>
          </a:p>
        </p:txBody>
      </p:sp>
      <p:sp>
        <p:nvSpPr>
          <p:cNvPr id="3" name="슬라이드 번호 개체 틀 2">
            <a:extLst>
              <a:ext uri="{FF2B5EF4-FFF2-40B4-BE49-F238E27FC236}">
                <a16:creationId xmlns:a16="http://schemas.microsoft.com/office/drawing/2014/main" id="{78AD702C-2D22-4A11-9254-B47FEF7F4B62}"/>
              </a:ext>
            </a:extLst>
          </p:cNvPr>
          <p:cNvSpPr>
            <a:spLocks noGrp="1"/>
          </p:cNvSpPr>
          <p:nvPr>
            <p:ph type="sldNum" sz="quarter" idx="12"/>
          </p:nvPr>
        </p:nvSpPr>
        <p:spPr/>
        <p:txBody>
          <a:bodyPr/>
          <a:lstStyle/>
          <a:p>
            <a:fld id="{C842FD61-56B5-4934-9505-8134CC6E5DF4}" type="slidenum">
              <a:rPr lang="ko-KR" altLang="en-US" smtClean="0"/>
              <a:t>82</a:t>
            </a:fld>
            <a:endParaRPr lang="ko-KR" altLang="en-US"/>
          </a:p>
        </p:txBody>
      </p:sp>
      <p:sp>
        <p:nvSpPr>
          <p:cNvPr id="14" name="TextBox 13">
            <a:extLst>
              <a:ext uri="{FF2B5EF4-FFF2-40B4-BE49-F238E27FC236}">
                <a16:creationId xmlns:a16="http://schemas.microsoft.com/office/drawing/2014/main" id="{82C0A559-E786-49CA-A8BB-B26808E72A4D}"/>
              </a:ext>
            </a:extLst>
          </p:cNvPr>
          <p:cNvSpPr txBox="1"/>
          <p:nvPr/>
        </p:nvSpPr>
        <p:spPr>
          <a:xfrm>
            <a:off x="1043871" y="1473138"/>
            <a:ext cx="2429579" cy="338554"/>
          </a:xfrm>
          <a:prstGeom prst="rect">
            <a:avLst/>
          </a:prstGeom>
          <a:noFill/>
          <a:ln w="38100">
            <a:solidFill>
              <a:schemeClr val="bg1">
                <a:lumMod val="50000"/>
              </a:schemeClr>
            </a:solidFill>
          </a:ln>
        </p:spPr>
        <p:txBody>
          <a:bodyPr wrap="square" rtlCol="0">
            <a:spAutoFit/>
          </a:bodyPr>
          <a:lstStyle/>
          <a:p>
            <a:pPr algn="ctr"/>
            <a:r>
              <a:rPr lang="en-US" altLang="ko-KR" sz="1600" b="1"/>
              <a:t>(4) pyramid: Z</a:t>
            </a:r>
            <a:r>
              <a:rPr lang="ko-KR" altLang="en-US" sz="1600" b="1"/>
              <a:t>변화</a:t>
            </a:r>
            <a:r>
              <a:rPr lang="en-US" altLang="ko-KR" sz="1600" b="1"/>
              <a:t>  </a:t>
            </a:r>
            <a:endParaRPr lang="ko-KR" altLang="en-US" sz="1600" b="1"/>
          </a:p>
        </p:txBody>
      </p:sp>
      <p:sp>
        <p:nvSpPr>
          <p:cNvPr id="23" name="TextBox 22">
            <a:extLst>
              <a:ext uri="{FF2B5EF4-FFF2-40B4-BE49-F238E27FC236}">
                <a16:creationId xmlns:a16="http://schemas.microsoft.com/office/drawing/2014/main" id="{FFEE4A1C-6C13-C41E-76FE-73C850AE900D}"/>
              </a:ext>
            </a:extLst>
          </p:cNvPr>
          <p:cNvSpPr txBox="1"/>
          <p:nvPr/>
        </p:nvSpPr>
        <p:spPr>
          <a:xfrm>
            <a:off x="6511909" y="2326261"/>
            <a:ext cx="3544038" cy="786818"/>
          </a:xfrm>
          <a:prstGeom prst="rect">
            <a:avLst/>
          </a:prstGeom>
          <a:noFill/>
        </p:spPr>
        <p:txBody>
          <a:bodyPr wrap="square" rtlCol="0">
            <a:spAutoFit/>
          </a:bodyPr>
          <a:lstStyle/>
          <a:p>
            <a:pPr>
              <a:lnSpc>
                <a:spcPct val="150000"/>
              </a:lnSpc>
            </a:pPr>
            <a:r>
              <a:rPr lang="en-US" altLang="ko-KR" sz="1600" b="1"/>
              <a:t>1. X, Y-pol: </a:t>
            </a:r>
            <a:r>
              <a:rPr lang="ko-KR" altLang="en-US" sz="1600"/>
              <a:t>특정 측면으로 강한 방출</a:t>
            </a:r>
            <a:endParaRPr lang="en-US" altLang="ko-KR" sz="1600"/>
          </a:p>
          <a:p>
            <a:pPr>
              <a:lnSpc>
                <a:spcPct val="150000"/>
              </a:lnSpc>
            </a:pPr>
            <a:r>
              <a:rPr lang="en-US" altLang="ko-KR" sz="1600" b="1"/>
              <a:t>2. Z-pol: </a:t>
            </a:r>
            <a:r>
              <a:rPr lang="ko-KR" altLang="en-US" sz="1600"/>
              <a:t>모든 측면으로 강한 방출</a:t>
            </a:r>
            <a:r>
              <a:rPr lang="en-US" altLang="ko-KR" sz="1600"/>
              <a:t> </a:t>
            </a:r>
            <a:endParaRPr lang="ko-KR" altLang="en-US" sz="1600"/>
          </a:p>
        </p:txBody>
      </p:sp>
      <p:grpSp>
        <p:nvGrpSpPr>
          <p:cNvPr id="8" name="그룹 7">
            <a:extLst>
              <a:ext uri="{FF2B5EF4-FFF2-40B4-BE49-F238E27FC236}">
                <a16:creationId xmlns:a16="http://schemas.microsoft.com/office/drawing/2014/main" id="{B64C1880-80E2-046D-A8F5-8B977AD6D92A}"/>
              </a:ext>
            </a:extLst>
          </p:cNvPr>
          <p:cNvGrpSpPr/>
          <p:nvPr/>
        </p:nvGrpSpPr>
        <p:grpSpPr>
          <a:xfrm>
            <a:off x="1025462" y="1920348"/>
            <a:ext cx="5368410" cy="1737241"/>
            <a:chOff x="3409097" y="1920627"/>
            <a:chExt cx="5368410" cy="1737241"/>
          </a:xfrm>
        </p:grpSpPr>
        <p:grpSp>
          <p:nvGrpSpPr>
            <p:cNvPr id="13" name="그룹 12">
              <a:extLst>
                <a:ext uri="{FF2B5EF4-FFF2-40B4-BE49-F238E27FC236}">
                  <a16:creationId xmlns:a16="http://schemas.microsoft.com/office/drawing/2014/main" id="{FAB42DFA-3310-C67A-A2B7-3ADC89B8AE7E}"/>
                </a:ext>
              </a:extLst>
            </p:cNvPr>
            <p:cNvGrpSpPr>
              <a:grpSpLocks noChangeAspect="1"/>
            </p:cNvGrpSpPr>
            <p:nvPr/>
          </p:nvGrpSpPr>
          <p:grpSpPr>
            <a:xfrm>
              <a:off x="3409097" y="1920627"/>
              <a:ext cx="5368410" cy="1737241"/>
              <a:chOff x="1113523" y="3114331"/>
              <a:chExt cx="10164578" cy="3289300"/>
            </a:xfrm>
          </p:grpSpPr>
          <p:pic>
            <p:nvPicPr>
              <p:cNvPr id="16" name="그림 15">
                <a:extLst>
                  <a:ext uri="{FF2B5EF4-FFF2-40B4-BE49-F238E27FC236}">
                    <a16:creationId xmlns:a16="http://schemas.microsoft.com/office/drawing/2014/main" id="{5388EEA8-F747-6249-8019-31C29B2B6556}"/>
                  </a:ext>
                </a:extLst>
              </p:cNvPr>
              <p:cNvPicPr>
                <a:picLocks noChangeAspect="1"/>
              </p:cNvPicPr>
              <p:nvPr/>
            </p:nvPicPr>
            <p:blipFill>
              <a:blip r:embed="rId4"/>
              <a:stretch>
                <a:fillRect/>
              </a:stretch>
            </p:blipFill>
            <p:spPr>
              <a:xfrm>
                <a:off x="1113523" y="3114331"/>
                <a:ext cx="4305300" cy="3289300"/>
              </a:xfrm>
              <a:prstGeom prst="rect">
                <a:avLst/>
              </a:prstGeom>
            </p:spPr>
          </p:pic>
          <p:pic>
            <p:nvPicPr>
              <p:cNvPr id="17" name="그림 16">
                <a:extLst>
                  <a:ext uri="{FF2B5EF4-FFF2-40B4-BE49-F238E27FC236}">
                    <a16:creationId xmlns:a16="http://schemas.microsoft.com/office/drawing/2014/main" id="{8599F925-2889-06B2-D077-AE5AFDE099D0}"/>
                  </a:ext>
                </a:extLst>
              </p:cNvPr>
              <p:cNvPicPr>
                <a:picLocks noChangeAspect="1"/>
              </p:cNvPicPr>
              <p:nvPr/>
            </p:nvPicPr>
            <p:blipFill>
              <a:blip r:embed="rId5"/>
              <a:stretch>
                <a:fillRect/>
              </a:stretch>
            </p:blipFill>
            <p:spPr>
              <a:xfrm>
                <a:off x="4043162" y="3114331"/>
                <a:ext cx="4305300" cy="3289300"/>
              </a:xfrm>
              <a:prstGeom prst="rect">
                <a:avLst/>
              </a:prstGeom>
            </p:spPr>
          </p:pic>
          <p:pic>
            <p:nvPicPr>
              <p:cNvPr id="18" name="그림 17">
                <a:extLst>
                  <a:ext uri="{FF2B5EF4-FFF2-40B4-BE49-F238E27FC236}">
                    <a16:creationId xmlns:a16="http://schemas.microsoft.com/office/drawing/2014/main" id="{8E6D5404-0DFF-0B1D-940C-9EA24958EAC6}"/>
                  </a:ext>
                </a:extLst>
              </p:cNvPr>
              <p:cNvPicPr>
                <a:picLocks noChangeAspect="1"/>
              </p:cNvPicPr>
              <p:nvPr/>
            </p:nvPicPr>
            <p:blipFill>
              <a:blip r:embed="rId6"/>
              <a:stretch>
                <a:fillRect/>
              </a:stretch>
            </p:blipFill>
            <p:spPr>
              <a:xfrm>
                <a:off x="6972801" y="3114331"/>
                <a:ext cx="4305300" cy="3289300"/>
              </a:xfrm>
              <a:prstGeom prst="rect">
                <a:avLst/>
              </a:prstGeom>
            </p:spPr>
          </p:pic>
          <p:pic>
            <p:nvPicPr>
              <p:cNvPr id="19" name="그림 18">
                <a:extLst>
                  <a:ext uri="{FF2B5EF4-FFF2-40B4-BE49-F238E27FC236}">
                    <a16:creationId xmlns:a16="http://schemas.microsoft.com/office/drawing/2014/main" id="{311FF863-CA63-9282-071B-B8CDD7E092A4}"/>
                  </a:ext>
                </a:extLst>
              </p:cNvPr>
              <p:cNvPicPr>
                <a:picLocks noChangeAspect="1"/>
              </p:cNvPicPr>
              <p:nvPr/>
            </p:nvPicPr>
            <p:blipFill>
              <a:blip r:embed="rId7"/>
              <a:stretch>
                <a:fillRect/>
              </a:stretch>
            </p:blipFill>
            <p:spPr>
              <a:xfrm>
                <a:off x="7815588" y="4873568"/>
                <a:ext cx="1004563" cy="915152"/>
              </a:xfrm>
              <a:prstGeom prst="rect">
                <a:avLst/>
              </a:prstGeom>
            </p:spPr>
          </p:pic>
        </p:grpSp>
        <p:sp>
          <p:nvSpPr>
            <p:cNvPr id="4" name="타원 3">
              <a:extLst>
                <a:ext uri="{FF2B5EF4-FFF2-40B4-BE49-F238E27FC236}">
                  <a16:creationId xmlns:a16="http://schemas.microsoft.com/office/drawing/2014/main" id="{C37089EA-BCB0-1AAD-E890-B2AD5A7AB785}"/>
                </a:ext>
              </a:extLst>
            </p:cNvPr>
            <p:cNvSpPr/>
            <p:nvPr/>
          </p:nvSpPr>
          <p:spPr>
            <a:xfrm>
              <a:off x="5065805" y="2997445"/>
              <a:ext cx="279400" cy="254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타원 19">
              <a:extLst>
                <a:ext uri="{FF2B5EF4-FFF2-40B4-BE49-F238E27FC236}">
                  <a16:creationId xmlns:a16="http://schemas.microsoft.com/office/drawing/2014/main" id="{6037FC95-24F8-57B4-7886-B79D0C1B57E1}"/>
                </a:ext>
              </a:extLst>
            </p:cNvPr>
            <p:cNvSpPr/>
            <p:nvPr/>
          </p:nvSpPr>
          <p:spPr>
            <a:xfrm>
              <a:off x="6586527" y="2997445"/>
              <a:ext cx="279400" cy="254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a:extLst>
                <a:ext uri="{FF2B5EF4-FFF2-40B4-BE49-F238E27FC236}">
                  <a16:creationId xmlns:a16="http://schemas.microsoft.com/office/drawing/2014/main" id="{0BF248B4-5D91-1A37-208C-61293387949E}"/>
                </a:ext>
              </a:extLst>
            </p:cNvPr>
            <p:cNvSpPr/>
            <p:nvPr/>
          </p:nvSpPr>
          <p:spPr>
            <a:xfrm>
              <a:off x="8160376" y="2595767"/>
              <a:ext cx="279400" cy="254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a:extLst>
              <a:ext uri="{FF2B5EF4-FFF2-40B4-BE49-F238E27FC236}">
                <a16:creationId xmlns:a16="http://schemas.microsoft.com/office/drawing/2014/main" id="{BF8F27FC-A5FF-ACFD-DE17-98504A57160E}"/>
              </a:ext>
            </a:extLst>
          </p:cNvPr>
          <p:cNvSpPr txBox="1"/>
          <p:nvPr/>
        </p:nvSpPr>
        <p:spPr>
          <a:xfrm>
            <a:off x="3541805" y="1469692"/>
            <a:ext cx="3048000" cy="338554"/>
          </a:xfrm>
          <a:prstGeom prst="rect">
            <a:avLst/>
          </a:prstGeom>
          <a:noFill/>
        </p:spPr>
        <p:txBody>
          <a:bodyPr wrap="square" rtlCol="0">
            <a:spAutoFit/>
          </a:bodyPr>
          <a:lstStyle/>
          <a:p>
            <a:r>
              <a:rPr lang="en-US" altLang="ko-KR" sz="1600"/>
              <a:t>: X, Y-pol</a:t>
            </a:r>
            <a:r>
              <a:rPr lang="ko-KR" altLang="en-US" sz="1600"/>
              <a:t>이 더 크게 감소</a:t>
            </a:r>
          </a:p>
        </p:txBody>
      </p:sp>
      <p:grpSp>
        <p:nvGrpSpPr>
          <p:cNvPr id="207" name="그룹 206">
            <a:extLst>
              <a:ext uri="{FF2B5EF4-FFF2-40B4-BE49-F238E27FC236}">
                <a16:creationId xmlns:a16="http://schemas.microsoft.com/office/drawing/2014/main" id="{72F50588-1D3F-39D5-A199-A0F9D0BCB014}"/>
              </a:ext>
            </a:extLst>
          </p:cNvPr>
          <p:cNvGrpSpPr/>
          <p:nvPr/>
        </p:nvGrpSpPr>
        <p:grpSpPr>
          <a:xfrm>
            <a:off x="6433532" y="3861933"/>
            <a:ext cx="2050762" cy="2685301"/>
            <a:chOff x="7700423" y="3429000"/>
            <a:chExt cx="2050762" cy="2685301"/>
          </a:xfrm>
        </p:grpSpPr>
        <p:grpSp>
          <p:nvGrpSpPr>
            <p:cNvPr id="133" name="그룹 132">
              <a:extLst>
                <a:ext uri="{FF2B5EF4-FFF2-40B4-BE49-F238E27FC236}">
                  <a16:creationId xmlns:a16="http://schemas.microsoft.com/office/drawing/2014/main" id="{2A3F4DEC-731D-B907-CFFB-B8326CB39E7A}"/>
                </a:ext>
              </a:extLst>
            </p:cNvPr>
            <p:cNvGrpSpPr>
              <a:grpSpLocks noChangeAspect="1"/>
            </p:cNvGrpSpPr>
            <p:nvPr/>
          </p:nvGrpSpPr>
          <p:grpSpPr>
            <a:xfrm>
              <a:off x="7700423" y="4200891"/>
              <a:ext cx="2050762" cy="1913410"/>
              <a:chOff x="5254470" y="2241993"/>
              <a:chExt cx="1315997" cy="1227857"/>
            </a:xfrm>
          </p:grpSpPr>
          <p:sp>
            <p:nvSpPr>
              <p:cNvPr id="134" name="직사각형 133">
                <a:extLst>
                  <a:ext uri="{FF2B5EF4-FFF2-40B4-BE49-F238E27FC236}">
                    <a16:creationId xmlns:a16="http://schemas.microsoft.com/office/drawing/2014/main" id="{57878C0D-C907-43F1-697F-93A73F6B694C}"/>
                  </a:ext>
                </a:extLst>
              </p:cNvPr>
              <p:cNvSpPr/>
              <p:nvPr/>
            </p:nvSpPr>
            <p:spPr>
              <a:xfrm rot="18875302">
                <a:off x="5195108" y="2595482"/>
                <a:ext cx="918115" cy="211137"/>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5" name="직사각형 134">
                <a:extLst>
                  <a:ext uri="{FF2B5EF4-FFF2-40B4-BE49-F238E27FC236}">
                    <a16:creationId xmlns:a16="http://schemas.microsoft.com/office/drawing/2014/main" id="{0ABF59AD-48D9-1730-A99C-D6746154D16A}"/>
                  </a:ext>
                </a:extLst>
              </p:cNvPr>
              <p:cNvSpPr/>
              <p:nvPr/>
            </p:nvSpPr>
            <p:spPr>
              <a:xfrm rot="20630999">
                <a:off x="5303816" y="2897340"/>
                <a:ext cx="369366" cy="391025"/>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6" name="직사각형 135">
                <a:extLst>
                  <a:ext uri="{FF2B5EF4-FFF2-40B4-BE49-F238E27FC236}">
                    <a16:creationId xmlns:a16="http://schemas.microsoft.com/office/drawing/2014/main" id="{CB0178CB-0FC0-E2B3-372D-B47898056338}"/>
                  </a:ext>
                </a:extLst>
              </p:cNvPr>
              <p:cNvSpPr/>
              <p:nvPr/>
            </p:nvSpPr>
            <p:spPr>
              <a:xfrm rot="18895211">
                <a:off x="6140984" y="2389436"/>
                <a:ext cx="114449" cy="572398"/>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7" name="직사각형 136">
                <a:extLst>
                  <a:ext uri="{FF2B5EF4-FFF2-40B4-BE49-F238E27FC236}">
                    <a16:creationId xmlns:a16="http://schemas.microsoft.com/office/drawing/2014/main" id="{3E605DEC-2042-D416-94CE-231D6E474902}"/>
                  </a:ext>
                </a:extLst>
              </p:cNvPr>
              <p:cNvSpPr/>
              <p:nvPr/>
            </p:nvSpPr>
            <p:spPr>
              <a:xfrm rot="15096091">
                <a:off x="6164018" y="2926810"/>
                <a:ext cx="399871" cy="293356"/>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38" name="직선 연결선 137">
                <a:extLst>
                  <a:ext uri="{FF2B5EF4-FFF2-40B4-BE49-F238E27FC236}">
                    <a16:creationId xmlns:a16="http://schemas.microsoft.com/office/drawing/2014/main" id="{21B784C2-BFF2-AF57-140D-2048FDAED101}"/>
                  </a:ext>
                </a:extLst>
              </p:cNvPr>
              <p:cNvCxnSpPr>
                <a:cxnSpLocks/>
              </p:cNvCxnSpPr>
              <p:nvPr/>
            </p:nvCxnSpPr>
            <p:spPr>
              <a:xfrm>
                <a:off x="5365089" y="3332163"/>
                <a:ext cx="654711" cy="1365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461FC4AB-C772-AC93-32E2-1DD481BC4A64}"/>
                  </a:ext>
                </a:extLst>
              </p:cNvPr>
              <p:cNvCxnSpPr>
                <a:cxnSpLocks/>
              </p:cNvCxnSpPr>
              <p:nvPr/>
            </p:nvCxnSpPr>
            <p:spPr>
              <a:xfrm>
                <a:off x="5254470" y="2954338"/>
                <a:ext cx="110619" cy="3778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9CF93886-92C3-C88C-8B2C-57679D915BBB}"/>
                  </a:ext>
                </a:extLst>
              </p:cNvPr>
              <p:cNvCxnSpPr>
                <a:cxnSpLocks/>
              </p:cNvCxnSpPr>
              <p:nvPr/>
            </p:nvCxnSpPr>
            <p:spPr>
              <a:xfrm flipV="1">
                <a:off x="5254470" y="2295316"/>
                <a:ext cx="643869" cy="6590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2009300F-E079-773C-E6F7-A6F809C72072}"/>
                  </a:ext>
                </a:extLst>
              </p:cNvPr>
              <p:cNvCxnSpPr>
                <a:cxnSpLocks/>
              </p:cNvCxnSpPr>
              <p:nvPr/>
            </p:nvCxnSpPr>
            <p:spPr>
              <a:xfrm flipH="1" flipV="1">
                <a:off x="5904986" y="2301175"/>
                <a:ext cx="541860" cy="5295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직선 연결선 141">
                <a:extLst>
                  <a:ext uri="{FF2B5EF4-FFF2-40B4-BE49-F238E27FC236}">
                    <a16:creationId xmlns:a16="http://schemas.microsoft.com/office/drawing/2014/main" id="{A4FEB260-F58A-ABA5-0BA8-D57CA64D7E01}"/>
                  </a:ext>
                </a:extLst>
              </p:cNvPr>
              <p:cNvCxnSpPr>
                <a:cxnSpLocks/>
              </p:cNvCxnSpPr>
              <p:nvPr/>
            </p:nvCxnSpPr>
            <p:spPr>
              <a:xfrm flipH="1" flipV="1">
                <a:off x="6439757" y="2825295"/>
                <a:ext cx="130710" cy="4024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3" name="이등변 삼각형 142">
                <a:extLst>
                  <a:ext uri="{FF2B5EF4-FFF2-40B4-BE49-F238E27FC236}">
                    <a16:creationId xmlns:a16="http://schemas.microsoft.com/office/drawing/2014/main" id="{19686E49-23A3-6FEB-5A81-E26986D2637C}"/>
                  </a:ext>
                </a:extLst>
              </p:cNvPr>
              <p:cNvSpPr/>
              <p:nvPr/>
            </p:nvSpPr>
            <p:spPr>
              <a:xfrm rot="709677">
                <a:off x="5475175" y="2322644"/>
                <a:ext cx="660025" cy="1077657"/>
              </a:xfrm>
              <a:prstGeom prst="triangle">
                <a:avLst>
                  <a:gd name="adj" fmla="val 46715"/>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4" name="이등변 삼각형 143">
                <a:extLst>
                  <a:ext uri="{FF2B5EF4-FFF2-40B4-BE49-F238E27FC236}">
                    <a16:creationId xmlns:a16="http://schemas.microsoft.com/office/drawing/2014/main" id="{B3040629-5886-8A9B-EF52-6E378443CEB9}"/>
                  </a:ext>
                </a:extLst>
              </p:cNvPr>
              <p:cNvSpPr/>
              <p:nvPr/>
            </p:nvSpPr>
            <p:spPr>
              <a:xfrm rot="20179020">
                <a:off x="5780482" y="2306726"/>
                <a:ext cx="594777" cy="1075619"/>
              </a:xfrm>
              <a:prstGeom prst="triangle">
                <a:avLst>
                  <a:gd name="adj" fmla="val 58323"/>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7" name="직선 연결선 146">
                <a:extLst>
                  <a:ext uri="{FF2B5EF4-FFF2-40B4-BE49-F238E27FC236}">
                    <a16:creationId xmlns:a16="http://schemas.microsoft.com/office/drawing/2014/main" id="{2A920318-E119-9E75-C126-094F68E06186}"/>
                  </a:ext>
                </a:extLst>
              </p:cNvPr>
              <p:cNvCxnSpPr>
                <a:cxnSpLocks/>
              </p:cNvCxnSpPr>
              <p:nvPr/>
            </p:nvCxnSpPr>
            <p:spPr>
              <a:xfrm flipH="1">
                <a:off x="6016949" y="3221038"/>
                <a:ext cx="549290" cy="2488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8" name="그룹 147">
              <a:extLst>
                <a:ext uri="{FF2B5EF4-FFF2-40B4-BE49-F238E27FC236}">
                  <a16:creationId xmlns:a16="http://schemas.microsoft.com/office/drawing/2014/main" id="{C161C510-C94E-718A-EC90-0DF74C404D3A}"/>
                </a:ext>
              </a:extLst>
            </p:cNvPr>
            <p:cNvGrpSpPr/>
            <p:nvPr/>
          </p:nvGrpSpPr>
          <p:grpSpPr>
            <a:xfrm>
              <a:off x="7732261" y="3429000"/>
              <a:ext cx="1972954" cy="1892916"/>
              <a:chOff x="2980643" y="1456301"/>
              <a:chExt cx="1972954" cy="1892916"/>
            </a:xfrm>
          </p:grpSpPr>
          <p:sp>
            <p:nvSpPr>
              <p:cNvPr id="149" name="타원 148">
                <a:extLst>
                  <a:ext uri="{FF2B5EF4-FFF2-40B4-BE49-F238E27FC236}">
                    <a16:creationId xmlns:a16="http://schemas.microsoft.com/office/drawing/2014/main" id="{90EC4B5B-45FF-6095-2B8F-7179B9B9D6FF}"/>
                  </a:ext>
                </a:extLst>
              </p:cNvPr>
              <p:cNvSpPr/>
              <p:nvPr/>
            </p:nvSpPr>
            <p:spPr>
              <a:xfrm>
                <a:off x="3400298" y="1898164"/>
                <a:ext cx="1109007" cy="1027604"/>
              </a:xfrm>
              <a:prstGeom prst="ellipse">
                <a:avLst/>
              </a:prstGeom>
              <a:noFill/>
              <a:ln w="38100">
                <a:solidFill>
                  <a:schemeClr val="accent6">
                    <a:lumMod val="75000"/>
                  </a:schemeClr>
                </a:solidFill>
              </a:ln>
              <a:effectLst/>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0" name="타원 149">
                <a:extLst>
                  <a:ext uri="{FF2B5EF4-FFF2-40B4-BE49-F238E27FC236}">
                    <a16:creationId xmlns:a16="http://schemas.microsoft.com/office/drawing/2014/main" id="{633B47A9-F9AE-CC31-5452-32246B395FA2}"/>
                  </a:ext>
                </a:extLst>
              </p:cNvPr>
              <p:cNvSpPr/>
              <p:nvPr/>
            </p:nvSpPr>
            <p:spPr>
              <a:xfrm>
                <a:off x="3156929" y="1754722"/>
                <a:ext cx="1595744" cy="1314487"/>
              </a:xfrm>
              <a:prstGeom prst="ellipse">
                <a:avLst/>
              </a:prstGeom>
              <a:noFill/>
              <a:ln w="38100">
                <a:solidFill>
                  <a:schemeClr val="accent6">
                    <a:lumMod val="75000"/>
                  </a:schemeClr>
                </a:solidFill>
              </a:ln>
              <a:effectLst/>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1" name="타원 150">
                <a:extLst>
                  <a:ext uri="{FF2B5EF4-FFF2-40B4-BE49-F238E27FC236}">
                    <a16:creationId xmlns:a16="http://schemas.microsoft.com/office/drawing/2014/main" id="{A3F8495D-3272-B5BB-0908-086A4E5AAB99}"/>
                  </a:ext>
                </a:extLst>
              </p:cNvPr>
              <p:cNvSpPr/>
              <p:nvPr/>
            </p:nvSpPr>
            <p:spPr>
              <a:xfrm>
                <a:off x="2980643" y="1565816"/>
                <a:ext cx="1972954" cy="1661020"/>
              </a:xfrm>
              <a:prstGeom prst="ellipse">
                <a:avLst/>
              </a:prstGeom>
              <a:noFill/>
              <a:ln w="38100">
                <a:solidFill>
                  <a:schemeClr val="accent6">
                    <a:lumMod val="75000"/>
                  </a:schemeClr>
                </a:solidFill>
              </a:ln>
              <a:effectLst/>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2" name="타원 151">
                <a:extLst>
                  <a:ext uri="{FF2B5EF4-FFF2-40B4-BE49-F238E27FC236}">
                    <a16:creationId xmlns:a16="http://schemas.microsoft.com/office/drawing/2014/main" id="{41EC418B-4549-4F95-E629-F2774CE61F1A}"/>
                  </a:ext>
                </a:extLst>
              </p:cNvPr>
              <p:cNvSpPr/>
              <p:nvPr/>
            </p:nvSpPr>
            <p:spPr>
              <a:xfrm>
                <a:off x="3572408" y="2051343"/>
                <a:ext cx="764785" cy="753801"/>
              </a:xfrm>
              <a:prstGeom prst="ellipse">
                <a:avLst/>
              </a:prstGeom>
              <a:noFill/>
              <a:ln w="38100">
                <a:solidFill>
                  <a:schemeClr val="accent6">
                    <a:lumMod val="75000"/>
                  </a:schemeClr>
                </a:solidFill>
              </a:ln>
              <a:effectLst/>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53" name="직선 화살표 연결선 152">
                <a:extLst>
                  <a:ext uri="{FF2B5EF4-FFF2-40B4-BE49-F238E27FC236}">
                    <a16:creationId xmlns:a16="http://schemas.microsoft.com/office/drawing/2014/main" id="{B0BAF2D2-9AAC-4C1A-13F8-F0D62BBBAF75}"/>
                  </a:ext>
                </a:extLst>
              </p:cNvPr>
              <p:cNvCxnSpPr>
                <a:cxnSpLocks/>
              </p:cNvCxnSpPr>
              <p:nvPr/>
            </p:nvCxnSpPr>
            <p:spPr>
              <a:xfrm>
                <a:off x="3952168" y="1456301"/>
                <a:ext cx="21842" cy="1892916"/>
              </a:xfrm>
              <a:prstGeom prst="straightConnector1">
                <a:avLst/>
              </a:prstGeom>
              <a:ln w="38100">
                <a:solidFill>
                  <a:schemeClr val="accent6">
                    <a:lumMod val="75000"/>
                  </a:schemeClr>
                </a:solidFill>
                <a:headEnd type="triangle"/>
                <a:tailEnd type="triangle"/>
              </a:ln>
              <a:effectLst>
                <a:outerShdw blurRad="50800" dist="50800" dir="5400000" algn="ctr" rotWithShape="0">
                  <a:schemeClr val="bg1"/>
                </a:outerShdw>
              </a:effectLst>
              <a:scene3d>
                <a:camera prst="isometricOffAxis2Left"/>
                <a:lightRig rig="threePt" dir="t"/>
              </a:scene3d>
            </p:spPr>
            <p:style>
              <a:lnRef idx="1">
                <a:schemeClr val="accent1"/>
              </a:lnRef>
              <a:fillRef idx="0">
                <a:schemeClr val="accent1"/>
              </a:fillRef>
              <a:effectRef idx="0">
                <a:schemeClr val="accent1"/>
              </a:effectRef>
              <a:fontRef idx="minor">
                <a:schemeClr val="tx1"/>
              </a:fontRef>
            </p:style>
          </p:cxnSp>
        </p:grpSp>
      </p:grpSp>
      <p:sp>
        <p:nvSpPr>
          <p:cNvPr id="201" name="TextBox 200">
            <a:extLst>
              <a:ext uri="{FF2B5EF4-FFF2-40B4-BE49-F238E27FC236}">
                <a16:creationId xmlns:a16="http://schemas.microsoft.com/office/drawing/2014/main" id="{DFF9B490-A3E0-77E4-DBEE-A36BF12A7080}"/>
              </a:ext>
            </a:extLst>
          </p:cNvPr>
          <p:cNvSpPr txBox="1"/>
          <p:nvPr/>
        </p:nvSpPr>
        <p:spPr>
          <a:xfrm>
            <a:off x="8705638" y="5925201"/>
            <a:ext cx="1007328" cy="338554"/>
          </a:xfrm>
          <a:prstGeom prst="rect">
            <a:avLst/>
          </a:prstGeom>
          <a:solidFill>
            <a:schemeClr val="bg1">
              <a:lumMod val="85000"/>
            </a:schemeClr>
          </a:solidFill>
        </p:spPr>
        <p:txBody>
          <a:bodyPr wrap="square" rtlCol="0">
            <a:spAutoFit/>
          </a:bodyPr>
          <a:lstStyle/>
          <a:p>
            <a:pPr algn="ctr"/>
            <a:r>
              <a:rPr lang="en-US" altLang="ko-KR" sz="1600" b="1"/>
              <a:t>Z-pol</a:t>
            </a:r>
          </a:p>
        </p:txBody>
      </p:sp>
      <p:sp>
        <p:nvSpPr>
          <p:cNvPr id="88" name="TextBox 87">
            <a:extLst>
              <a:ext uri="{FF2B5EF4-FFF2-40B4-BE49-F238E27FC236}">
                <a16:creationId xmlns:a16="http://schemas.microsoft.com/office/drawing/2014/main" id="{BC07F6E5-0FEB-6EB1-D904-B9108ACF39FA}"/>
              </a:ext>
            </a:extLst>
          </p:cNvPr>
          <p:cNvSpPr txBox="1"/>
          <p:nvPr/>
        </p:nvSpPr>
        <p:spPr>
          <a:xfrm>
            <a:off x="9774600" y="4653173"/>
            <a:ext cx="1127436" cy="369332"/>
          </a:xfrm>
          <a:prstGeom prst="rect">
            <a:avLst/>
          </a:prstGeom>
          <a:solidFill>
            <a:schemeClr val="accent2">
              <a:lumMod val="40000"/>
              <a:lumOff val="60000"/>
            </a:schemeClr>
          </a:solidFill>
        </p:spPr>
        <p:txBody>
          <a:bodyPr wrap="square" rtlCol="0">
            <a:spAutoFit/>
          </a:bodyPr>
          <a:lstStyle/>
          <a:p>
            <a:pPr algn="ctr"/>
            <a:r>
              <a:rPr lang="en-US" altLang="ko-KR" b="1"/>
              <a:t>= (0~2)</a:t>
            </a:r>
            <a:endParaRPr lang="ko-KR" altLang="en-US" b="1"/>
          </a:p>
        </p:txBody>
      </p:sp>
      <p:sp>
        <p:nvSpPr>
          <p:cNvPr id="124" name="화살표: 위쪽 123">
            <a:extLst>
              <a:ext uri="{FF2B5EF4-FFF2-40B4-BE49-F238E27FC236}">
                <a16:creationId xmlns:a16="http://schemas.microsoft.com/office/drawing/2014/main" id="{68D17E16-E435-BF90-0BF1-A4F650F12D8D}"/>
              </a:ext>
            </a:extLst>
          </p:cNvPr>
          <p:cNvSpPr/>
          <p:nvPr/>
        </p:nvSpPr>
        <p:spPr>
          <a:xfrm rot="13017357" flipV="1">
            <a:off x="2836877" y="4275780"/>
            <a:ext cx="782756" cy="803666"/>
          </a:xfrm>
          <a:prstGeom prst="up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t>1</a:t>
            </a:r>
            <a:endParaRPr lang="ko-KR" altLang="en-US" b="1"/>
          </a:p>
        </p:txBody>
      </p:sp>
      <p:sp>
        <p:nvSpPr>
          <p:cNvPr id="125" name="화살표: 위쪽 124">
            <a:extLst>
              <a:ext uri="{FF2B5EF4-FFF2-40B4-BE49-F238E27FC236}">
                <a16:creationId xmlns:a16="http://schemas.microsoft.com/office/drawing/2014/main" id="{70C6DD03-21CB-1A11-FF09-48A0966F60FB}"/>
              </a:ext>
            </a:extLst>
          </p:cNvPr>
          <p:cNvSpPr/>
          <p:nvPr/>
        </p:nvSpPr>
        <p:spPr>
          <a:xfrm rot="10800000" flipV="1">
            <a:off x="2245676" y="4125485"/>
            <a:ext cx="433056" cy="575028"/>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t>0</a:t>
            </a:r>
            <a:endParaRPr lang="ko-KR" altLang="en-US" b="1"/>
          </a:p>
        </p:txBody>
      </p:sp>
      <p:sp>
        <p:nvSpPr>
          <p:cNvPr id="126" name="화살표: 위쪽 125">
            <a:extLst>
              <a:ext uri="{FF2B5EF4-FFF2-40B4-BE49-F238E27FC236}">
                <a16:creationId xmlns:a16="http://schemas.microsoft.com/office/drawing/2014/main" id="{25E3DB7E-AB4C-3FCA-0B25-70843D4CCB0B}"/>
              </a:ext>
            </a:extLst>
          </p:cNvPr>
          <p:cNvSpPr/>
          <p:nvPr/>
        </p:nvSpPr>
        <p:spPr>
          <a:xfrm rot="5400000">
            <a:off x="3326933" y="4968351"/>
            <a:ext cx="961799" cy="1003362"/>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ko-KR" b="1"/>
              <a:t>2</a:t>
            </a:r>
            <a:endParaRPr lang="ko-KR" altLang="en-US" b="1"/>
          </a:p>
        </p:txBody>
      </p:sp>
      <p:grpSp>
        <p:nvGrpSpPr>
          <p:cNvPr id="127" name="그룹 126">
            <a:extLst>
              <a:ext uri="{FF2B5EF4-FFF2-40B4-BE49-F238E27FC236}">
                <a16:creationId xmlns:a16="http://schemas.microsoft.com/office/drawing/2014/main" id="{33743561-6647-64A2-4E28-E20464B305E7}"/>
              </a:ext>
            </a:extLst>
          </p:cNvPr>
          <p:cNvGrpSpPr/>
          <p:nvPr/>
        </p:nvGrpSpPr>
        <p:grpSpPr>
          <a:xfrm>
            <a:off x="1479758" y="4514368"/>
            <a:ext cx="1972954" cy="1892916"/>
            <a:chOff x="2980643" y="1456301"/>
            <a:chExt cx="1972954" cy="1892916"/>
          </a:xfrm>
        </p:grpSpPr>
        <p:sp>
          <p:nvSpPr>
            <p:cNvPr id="128" name="타원 127">
              <a:extLst>
                <a:ext uri="{FF2B5EF4-FFF2-40B4-BE49-F238E27FC236}">
                  <a16:creationId xmlns:a16="http://schemas.microsoft.com/office/drawing/2014/main" id="{DB54365D-F423-ACC3-77A7-2596F55698BE}"/>
                </a:ext>
              </a:extLst>
            </p:cNvPr>
            <p:cNvSpPr/>
            <p:nvPr/>
          </p:nvSpPr>
          <p:spPr>
            <a:xfrm>
              <a:off x="3400298" y="1898164"/>
              <a:ext cx="1109007" cy="1027604"/>
            </a:xfrm>
            <a:prstGeom prst="ellipse">
              <a:avLst/>
            </a:prstGeom>
            <a:noFill/>
            <a:ln w="38100">
              <a:solidFill>
                <a:schemeClr val="accent6">
                  <a:lumMod val="75000"/>
                </a:schemeClr>
              </a:solidFill>
            </a:ln>
            <a:effectLst/>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9" name="타원 128">
              <a:extLst>
                <a:ext uri="{FF2B5EF4-FFF2-40B4-BE49-F238E27FC236}">
                  <a16:creationId xmlns:a16="http://schemas.microsoft.com/office/drawing/2014/main" id="{729CCE81-4B92-3740-F666-0FF2986C62B5}"/>
                </a:ext>
              </a:extLst>
            </p:cNvPr>
            <p:cNvSpPr/>
            <p:nvPr/>
          </p:nvSpPr>
          <p:spPr>
            <a:xfrm>
              <a:off x="3156929" y="1754722"/>
              <a:ext cx="1595744" cy="1314487"/>
            </a:xfrm>
            <a:prstGeom prst="ellipse">
              <a:avLst/>
            </a:prstGeom>
            <a:noFill/>
            <a:ln w="38100">
              <a:solidFill>
                <a:schemeClr val="accent6">
                  <a:lumMod val="75000"/>
                </a:schemeClr>
              </a:solidFill>
            </a:ln>
            <a:effectLst/>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0" name="타원 129">
              <a:extLst>
                <a:ext uri="{FF2B5EF4-FFF2-40B4-BE49-F238E27FC236}">
                  <a16:creationId xmlns:a16="http://schemas.microsoft.com/office/drawing/2014/main" id="{A2C3561F-385C-A1FB-6005-40BBB89E4207}"/>
                </a:ext>
              </a:extLst>
            </p:cNvPr>
            <p:cNvSpPr/>
            <p:nvPr/>
          </p:nvSpPr>
          <p:spPr>
            <a:xfrm>
              <a:off x="2980643" y="1565816"/>
              <a:ext cx="1972954" cy="1661020"/>
            </a:xfrm>
            <a:prstGeom prst="ellipse">
              <a:avLst/>
            </a:prstGeom>
            <a:noFill/>
            <a:ln w="38100">
              <a:solidFill>
                <a:schemeClr val="accent6">
                  <a:lumMod val="75000"/>
                </a:schemeClr>
              </a:solidFill>
            </a:ln>
            <a:effectLst/>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1" name="타원 130">
              <a:extLst>
                <a:ext uri="{FF2B5EF4-FFF2-40B4-BE49-F238E27FC236}">
                  <a16:creationId xmlns:a16="http://schemas.microsoft.com/office/drawing/2014/main" id="{982F927E-2884-51BA-4E67-CD49A9959A4D}"/>
                </a:ext>
              </a:extLst>
            </p:cNvPr>
            <p:cNvSpPr/>
            <p:nvPr/>
          </p:nvSpPr>
          <p:spPr>
            <a:xfrm>
              <a:off x="3572408" y="2051343"/>
              <a:ext cx="764785" cy="753801"/>
            </a:xfrm>
            <a:prstGeom prst="ellipse">
              <a:avLst/>
            </a:prstGeom>
            <a:noFill/>
            <a:ln w="38100">
              <a:solidFill>
                <a:schemeClr val="accent6">
                  <a:lumMod val="75000"/>
                </a:schemeClr>
              </a:solidFill>
            </a:ln>
            <a:effectLst/>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32" name="직선 화살표 연결선 131">
              <a:extLst>
                <a:ext uri="{FF2B5EF4-FFF2-40B4-BE49-F238E27FC236}">
                  <a16:creationId xmlns:a16="http://schemas.microsoft.com/office/drawing/2014/main" id="{36056528-FC57-5DD5-9C35-8516BB619514}"/>
                </a:ext>
              </a:extLst>
            </p:cNvPr>
            <p:cNvCxnSpPr>
              <a:cxnSpLocks/>
            </p:cNvCxnSpPr>
            <p:nvPr/>
          </p:nvCxnSpPr>
          <p:spPr>
            <a:xfrm>
              <a:off x="3952168" y="1456301"/>
              <a:ext cx="21842" cy="1892916"/>
            </a:xfrm>
            <a:prstGeom prst="straightConnector1">
              <a:avLst/>
            </a:prstGeom>
            <a:ln w="38100">
              <a:solidFill>
                <a:schemeClr val="accent6">
                  <a:lumMod val="75000"/>
                </a:schemeClr>
              </a:solidFill>
              <a:headEnd type="triangle"/>
              <a:tailEnd type="triangle"/>
            </a:ln>
            <a:effectLst>
              <a:outerShdw blurRad="50800" dist="50800" dir="5400000" algn="ctr" rotWithShape="0">
                <a:schemeClr val="bg1"/>
              </a:outerShdw>
            </a:effectLst>
            <a:scene3d>
              <a:camera prst="isometricOffAxis2Left"/>
              <a:lightRig rig="threePt" dir="t"/>
            </a:scene3d>
          </p:spPr>
          <p:style>
            <a:lnRef idx="1">
              <a:schemeClr val="accent1"/>
            </a:lnRef>
            <a:fillRef idx="0">
              <a:schemeClr val="accent1"/>
            </a:fillRef>
            <a:effectRef idx="0">
              <a:schemeClr val="accent1"/>
            </a:effectRef>
            <a:fontRef idx="minor">
              <a:schemeClr val="tx1"/>
            </a:fontRef>
          </p:style>
        </p:cxnSp>
      </p:grpSp>
      <p:sp>
        <p:nvSpPr>
          <p:cNvPr id="146" name="화살표: 오른쪽 145">
            <a:extLst>
              <a:ext uri="{FF2B5EF4-FFF2-40B4-BE49-F238E27FC236}">
                <a16:creationId xmlns:a16="http://schemas.microsoft.com/office/drawing/2014/main" id="{0CF2F928-4F52-5A02-BF9E-7429CCF462E9}"/>
              </a:ext>
            </a:extLst>
          </p:cNvPr>
          <p:cNvSpPr/>
          <p:nvPr/>
        </p:nvSpPr>
        <p:spPr>
          <a:xfrm>
            <a:off x="4910667" y="5166154"/>
            <a:ext cx="866074" cy="58147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046130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4" name="화살표: 위쪽 83">
            <a:extLst>
              <a:ext uri="{FF2B5EF4-FFF2-40B4-BE49-F238E27FC236}">
                <a16:creationId xmlns:a16="http://schemas.microsoft.com/office/drawing/2014/main" id="{D19A6B2A-0C5B-7207-6AA8-08CD56C9A606}"/>
              </a:ext>
            </a:extLst>
          </p:cNvPr>
          <p:cNvSpPr/>
          <p:nvPr/>
        </p:nvSpPr>
        <p:spPr>
          <a:xfrm rot="13064226" flipV="1">
            <a:off x="8292105" y="3886720"/>
            <a:ext cx="995458" cy="721879"/>
          </a:xfrm>
          <a:prstGeom prst="up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a:t>0.5</a:t>
            </a:r>
            <a:endParaRPr lang="ko-KR" altLang="en-US" sz="1600" b="1"/>
          </a:p>
        </p:txBody>
      </p:sp>
      <p:sp>
        <p:nvSpPr>
          <p:cNvPr id="86" name="화살표: 위쪽 85">
            <a:extLst>
              <a:ext uri="{FF2B5EF4-FFF2-40B4-BE49-F238E27FC236}">
                <a16:creationId xmlns:a16="http://schemas.microsoft.com/office/drawing/2014/main" id="{82FA40F2-5FA0-FE9D-1DBD-6AFE0AD40D44}"/>
              </a:ext>
            </a:extLst>
          </p:cNvPr>
          <p:cNvSpPr/>
          <p:nvPr/>
        </p:nvSpPr>
        <p:spPr>
          <a:xfrm rot="5946712" flipV="1">
            <a:off x="1141180" y="4648805"/>
            <a:ext cx="1010142" cy="765244"/>
          </a:xfrm>
          <a:prstGeom prst="up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b="1"/>
              <a:t>0.5</a:t>
            </a:r>
            <a:endParaRPr lang="ko-KR" altLang="en-US" b="1"/>
          </a:p>
        </p:txBody>
      </p:sp>
      <p:sp>
        <p:nvSpPr>
          <p:cNvPr id="83" name="화살표: 위쪽 82">
            <a:extLst>
              <a:ext uri="{FF2B5EF4-FFF2-40B4-BE49-F238E27FC236}">
                <a16:creationId xmlns:a16="http://schemas.microsoft.com/office/drawing/2014/main" id="{0FFBF55E-B1C6-0129-9AAB-E948E111914B}"/>
              </a:ext>
            </a:extLst>
          </p:cNvPr>
          <p:cNvSpPr/>
          <p:nvPr/>
        </p:nvSpPr>
        <p:spPr>
          <a:xfrm rot="14014832" flipV="1">
            <a:off x="3746205" y="3979338"/>
            <a:ext cx="433056" cy="575028"/>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t>0</a:t>
            </a:r>
            <a:endParaRPr lang="ko-KR" altLang="en-US" b="1"/>
          </a:p>
        </p:txBody>
      </p:sp>
      <p:sp>
        <p:nvSpPr>
          <p:cNvPr id="209" name="화살표: 위쪽 208">
            <a:extLst>
              <a:ext uri="{FF2B5EF4-FFF2-40B4-BE49-F238E27FC236}">
                <a16:creationId xmlns:a16="http://schemas.microsoft.com/office/drawing/2014/main" id="{179C4C60-A4F7-793C-BB76-264A2773E42C}"/>
              </a:ext>
            </a:extLst>
          </p:cNvPr>
          <p:cNvSpPr/>
          <p:nvPr/>
        </p:nvSpPr>
        <p:spPr>
          <a:xfrm rot="10800000" flipV="1">
            <a:off x="7808521" y="3703095"/>
            <a:ext cx="433056" cy="575028"/>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t>0</a:t>
            </a:r>
            <a:endParaRPr lang="ko-KR" altLang="en-US" b="1"/>
          </a:p>
        </p:txBody>
      </p:sp>
      <p:sp>
        <p:nvSpPr>
          <p:cNvPr id="82" name="화살표: 위쪽 81">
            <a:extLst>
              <a:ext uri="{FF2B5EF4-FFF2-40B4-BE49-F238E27FC236}">
                <a16:creationId xmlns:a16="http://schemas.microsoft.com/office/drawing/2014/main" id="{9C304D96-534D-6C7E-534F-93C567CF3A2E}"/>
              </a:ext>
            </a:extLst>
          </p:cNvPr>
          <p:cNvSpPr/>
          <p:nvPr/>
        </p:nvSpPr>
        <p:spPr>
          <a:xfrm rot="5400000">
            <a:off x="8878018" y="4482137"/>
            <a:ext cx="1054385" cy="1125785"/>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ko-KR" b="1"/>
              <a:t>2</a:t>
            </a:r>
            <a:endParaRPr lang="ko-KR" altLang="en-US" b="1"/>
          </a:p>
        </p:txBody>
      </p:sp>
      <p:sp>
        <p:nvSpPr>
          <p:cNvPr id="208" name="화살표: 위쪽 207">
            <a:extLst>
              <a:ext uri="{FF2B5EF4-FFF2-40B4-BE49-F238E27FC236}">
                <a16:creationId xmlns:a16="http://schemas.microsoft.com/office/drawing/2014/main" id="{82B1E711-CBF8-ACFA-7641-BD20A556819E}"/>
              </a:ext>
            </a:extLst>
          </p:cNvPr>
          <p:cNvSpPr/>
          <p:nvPr/>
        </p:nvSpPr>
        <p:spPr>
          <a:xfrm>
            <a:off x="2135867" y="3727600"/>
            <a:ext cx="851383" cy="803666"/>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ko-KR" b="1"/>
              <a:t>1</a:t>
            </a:r>
            <a:endParaRPr lang="ko-KR" altLang="en-US" b="1"/>
          </a:p>
        </p:txBody>
      </p:sp>
      <p:pic>
        <p:nvPicPr>
          <p:cNvPr id="202" name="그림 201">
            <a:extLst>
              <a:ext uri="{FF2B5EF4-FFF2-40B4-BE49-F238E27FC236}">
                <a16:creationId xmlns:a16="http://schemas.microsoft.com/office/drawing/2014/main" id="{9F81C44E-D78F-330F-26D0-2F2CAE75F75B}"/>
              </a:ext>
            </a:extLst>
          </p:cNvPr>
          <p:cNvPicPr>
            <a:picLocks noChangeAspect="1"/>
          </p:cNvPicPr>
          <p:nvPr/>
        </p:nvPicPr>
        <p:blipFill rotWithShape="1">
          <a:blip r:embed="rId3"/>
          <a:srcRect l="34843" t="-5674" r="16226" b="65910"/>
          <a:stretch/>
        </p:blipFill>
        <p:spPr>
          <a:xfrm>
            <a:off x="9982200" y="1808246"/>
            <a:ext cx="1692570" cy="1501408"/>
          </a:xfrm>
          <a:prstGeom prst="rect">
            <a:avLst/>
          </a:prstGeom>
        </p:spPr>
      </p:pic>
      <p:sp>
        <p:nvSpPr>
          <p:cNvPr id="2" name="제목 1">
            <a:extLst>
              <a:ext uri="{FF2B5EF4-FFF2-40B4-BE49-F238E27FC236}">
                <a16:creationId xmlns:a16="http://schemas.microsoft.com/office/drawing/2014/main" id="{C5D06646-C7A8-4225-B778-8FE4F45A412A}"/>
              </a:ext>
            </a:extLst>
          </p:cNvPr>
          <p:cNvSpPr>
            <a:spLocks noGrp="1"/>
          </p:cNvSpPr>
          <p:nvPr>
            <p:ph type="title"/>
          </p:nvPr>
        </p:nvSpPr>
        <p:spPr/>
        <p:txBody>
          <a:bodyPr>
            <a:normAutofit/>
          </a:bodyPr>
          <a:lstStyle/>
          <a:p>
            <a:r>
              <a:rPr lang="ko-KR" altLang="en-US" sz="3600" b="1">
                <a:latin typeface="새굴림" panose="02030600000101010101" pitchFamily="18" charset="-127"/>
                <a:ea typeface="새굴림" panose="02030600000101010101" pitchFamily="18" charset="-127"/>
              </a:rPr>
              <a:t>결과 원인 분석</a:t>
            </a:r>
          </a:p>
        </p:txBody>
      </p:sp>
      <p:sp>
        <p:nvSpPr>
          <p:cNvPr id="3" name="슬라이드 번호 개체 틀 2">
            <a:extLst>
              <a:ext uri="{FF2B5EF4-FFF2-40B4-BE49-F238E27FC236}">
                <a16:creationId xmlns:a16="http://schemas.microsoft.com/office/drawing/2014/main" id="{78AD702C-2D22-4A11-9254-B47FEF7F4B62}"/>
              </a:ext>
            </a:extLst>
          </p:cNvPr>
          <p:cNvSpPr>
            <a:spLocks noGrp="1"/>
          </p:cNvSpPr>
          <p:nvPr>
            <p:ph type="sldNum" sz="quarter" idx="12"/>
          </p:nvPr>
        </p:nvSpPr>
        <p:spPr/>
        <p:txBody>
          <a:bodyPr/>
          <a:lstStyle/>
          <a:p>
            <a:fld id="{C842FD61-56B5-4934-9505-8134CC6E5DF4}" type="slidenum">
              <a:rPr lang="ko-KR" altLang="en-US" smtClean="0"/>
              <a:t>83</a:t>
            </a:fld>
            <a:endParaRPr lang="ko-KR" altLang="en-US"/>
          </a:p>
        </p:txBody>
      </p:sp>
      <p:sp>
        <p:nvSpPr>
          <p:cNvPr id="14" name="TextBox 13">
            <a:extLst>
              <a:ext uri="{FF2B5EF4-FFF2-40B4-BE49-F238E27FC236}">
                <a16:creationId xmlns:a16="http://schemas.microsoft.com/office/drawing/2014/main" id="{82C0A559-E786-49CA-A8BB-B26808E72A4D}"/>
              </a:ext>
            </a:extLst>
          </p:cNvPr>
          <p:cNvSpPr txBox="1"/>
          <p:nvPr/>
        </p:nvSpPr>
        <p:spPr>
          <a:xfrm>
            <a:off x="1043871" y="1473138"/>
            <a:ext cx="2429579" cy="338554"/>
          </a:xfrm>
          <a:prstGeom prst="rect">
            <a:avLst/>
          </a:prstGeom>
          <a:noFill/>
          <a:ln w="38100">
            <a:solidFill>
              <a:schemeClr val="bg1">
                <a:lumMod val="50000"/>
              </a:schemeClr>
            </a:solidFill>
          </a:ln>
        </p:spPr>
        <p:txBody>
          <a:bodyPr wrap="square" rtlCol="0">
            <a:spAutoFit/>
          </a:bodyPr>
          <a:lstStyle/>
          <a:p>
            <a:pPr algn="ctr"/>
            <a:r>
              <a:rPr lang="en-US" altLang="ko-KR" sz="1600" b="1"/>
              <a:t>(4) pyramid: Z</a:t>
            </a:r>
            <a:r>
              <a:rPr lang="ko-KR" altLang="en-US" sz="1600" b="1"/>
              <a:t>변화</a:t>
            </a:r>
            <a:r>
              <a:rPr lang="en-US" altLang="ko-KR" sz="1600" b="1"/>
              <a:t>  </a:t>
            </a:r>
            <a:endParaRPr lang="ko-KR" altLang="en-US" sz="1600" b="1"/>
          </a:p>
        </p:txBody>
      </p:sp>
      <p:sp>
        <p:nvSpPr>
          <p:cNvPr id="23" name="TextBox 22">
            <a:extLst>
              <a:ext uri="{FF2B5EF4-FFF2-40B4-BE49-F238E27FC236}">
                <a16:creationId xmlns:a16="http://schemas.microsoft.com/office/drawing/2014/main" id="{FFEE4A1C-6C13-C41E-76FE-73C850AE900D}"/>
              </a:ext>
            </a:extLst>
          </p:cNvPr>
          <p:cNvSpPr txBox="1"/>
          <p:nvPr/>
        </p:nvSpPr>
        <p:spPr>
          <a:xfrm>
            <a:off x="6511909" y="2326261"/>
            <a:ext cx="3544038" cy="786818"/>
          </a:xfrm>
          <a:prstGeom prst="rect">
            <a:avLst/>
          </a:prstGeom>
          <a:noFill/>
        </p:spPr>
        <p:txBody>
          <a:bodyPr wrap="square" rtlCol="0">
            <a:spAutoFit/>
          </a:bodyPr>
          <a:lstStyle/>
          <a:p>
            <a:pPr>
              <a:lnSpc>
                <a:spcPct val="150000"/>
              </a:lnSpc>
            </a:pPr>
            <a:r>
              <a:rPr lang="en-US" altLang="ko-KR" sz="1600" b="1"/>
              <a:t>1. X, Y-pol: </a:t>
            </a:r>
            <a:r>
              <a:rPr lang="ko-KR" altLang="en-US" sz="1600"/>
              <a:t>특정 측면으로 강한 방출</a:t>
            </a:r>
            <a:endParaRPr lang="en-US" altLang="ko-KR" sz="1600"/>
          </a:p>
          <a:p>
            <a:pPr>
              <a:lnSpc>
                <a:spcPct val="150000"/>
              </a:lnSpc>
            </a:pPr>
            <a:r>
              <a:rPr lang="en-US" altLang="ko-KR" sz="1600" b="1"/>
              <a:t>2. Z-pol: </a:t>
            </a:r>
            <a:r>
              <a:rPr lang="ko-KR" altLang="en-US" sz="1600"/>
              <a:t>모든 측면으로 강한 방출</a:t>
            </a:r>
            <a:r>
              <a:rPr lang="en-US" altLang="ko-KR" sz="1600"/>
              <a:t> </a:t>
            </a:r>
            <a:endParaRPr lang="ko-KR" altLang="en-US" sz="1600"/>
          </a:p>
        </p:txBody>
      </p:sp>
      <p:grpSp>
        <p:nvGrpSpPr>
          <p:cNvPr id="8" name="그룹 7">
            <a:extLst>
              <a:ext uri="{FF2B5EF4-FFF2-40B4-BE49-F238E27FC236}">
                <a16:creationId xmlns:a16="http://schemas.microsoft.com/office/drawing/2014/main" id="{B64C1880-80E2-046D-A8F5-8B977AD6D92A}"/>
              </a:ext>
            </a:extLst>
          </p:cNvPr>
          <p:cNvGrpSpPr/>
          <p:nvPr/>
        </p:nvGrpSpPr>
        <p:grpSpPr>
          <a:xfrm>
            <a:off x="1025462" y="1920348"/>
            <a:ext cx="5368410" cy="1737241"/>
            <a:chOff x="3409097" y="1920627"/>
            <a:chExt cx="5368410" cy="1737241"/>
          </a:xfrm>
        </p:grpSpPr>
        <p:grpSp>
          <p:nvGrpSpPr>
            <p:cNvPr id="13" name="그룹 12">
              <a:extLst>
                <a:ext uri="{FF2B5EF4-FFF2-40B4-BE49-F238E27FC236}">
                  <a16:creationId xmlns:a16="http://schemas.microsoft.com/office/drawing/2014/main" id="{FAB42DFA-3310-C67A-A2B7-3ADC89B8AE7E}"/>
                </a:ext>
              </a:extLst>
            </p:cNvPr>
            <p:cNvGrpSpPr>
              <a:grpSpLocks noChangeAspect="1"/>
            </p:cNvGrpSpPr>
            <p:nvPr/>
          </p:nvGrpSpPr>
          <p:grpSpPr>
            <a:xfrm>
              <a:off x="3409097" y="1920627"/>
              <a:ext cx="5368410" cy="1737241"/>
              <a:chOff x="1113523" y="3114331"/>
              <a:chExt cx="10164578" cy="3289300"/>
            </a:xfrm>
          </p:grpSpPr>
          <p:pic>
            <p:nvPicPr>
              <p:cNvPr id="16" name="그림 15">
                <a:extLst>
                  <a:ext uri="{FF2B5EF4-FFF2-40B4-BE49-F238E27FC236}">
                    <a16:creationId xmlns:a16="http://schemas.microsoft.com/office/drawing/2014/main" id="{5388EEA8-F747-6249-8019-31C29B2B6556}"/>
                  </a:ext>
                </a:extLst>
              </p:cNvPr>
              <p:cNvPicPr>
                <a:picLocks noChangeAspect="1"/>
              </p:cNvPicPr>
              <p:nvPr/>
            </p:nvPicPr>
            <p:blipFill>
              <a:blip r:embed="rId4"/>
              <a:stretch>
                <a:fillRect/>
              </a:stretch>
            </p:blipFill>
            <p:spPr>
              <a:xfrm>
                <a:off x="1113523" y="3114331"/>
                <a:ext cx="4305300" cy="3289300"/>
              </a:xfrm>
              <a:prstGeom prst="rect">
                <a:avLst/>
              </a:prstGeom>
            </p:spPr>
          </p:pic>
          <p:pic>
            <p:nvPicPr>
              <p:cNvPr id="17" name="그림 16">
                <a:extLst>
                  <a:ext uri="{FF2B5EF4-FFF2-40B4-BE49-F238E27FC236}">
                    <a16:creationId xmlns:a16="http://schemas.microsoft.com/office/drawing/2014/main" id="{8599F925-2889-06B2-D077-AE5AFDE099D0}"/>
                  </a:ext>
                </a:extLst>
              </p:cNvPr>
              <p:cNvPicPr>
                <a:picLocks noChangeAspect="1"/>
              </p:cNvPicPr>
              <p:nvPr/>
            </p:nvPicPr>
            <p:blipFill>
              <a:blip r:embed="rId5"/>
              <a:stretch>
                <a:fillRect/>
              </a:stretch>
            </p:blipFill>
            <p:spPr>
              <a:xfrm>
                <a:off x="4043162" y="3114331"/>
                <a:ext cx="4305300" cy="3289300"/>
              </a:xfrm>
              <a:prstGeom prst="rect">
                <a:avLst/>
              </a:prstGeom>
            </p:spPr>
          </p:pic>
          <p:pic>
            <p:nvPicPr>
              <p:cNvPr id="18" name="그림 17">
                <a:extLst>
                  <a:ext uri="{FF2B5EF4-FFF2-40B4-BE49-F238E27FC236}">
                    <a16:creationId xmlns:a16="http://schemas.microsoft.com/office/drawing/2014/main" id="{8E6D5404-0DFF-0B1D-940C-9EA24958EAC6}"/>
                  </a:ext>
                </a:extLst>
              </p:cNvPr>
              <p:cNvPicPr>
                <a:picLocks noChangeAspect="1"/>
              </p:cNvPicPr>
              <p:nvPr/>
            </p:nvPicPr>
            <p:blipFill>
              <a:blip r:embed="rId6"/>
              <a:stretch>
                <a:fillRect/>
              </a:stretch>
            </p:blipFill>
            <p:spPr>
              <a:xfrm>
                <a:off x="6972801" y="3114331"/>
                <a:ext cx="4305300" cy="3289300"/>
              </a:xfrm>
              <a:prstGeom prst="rect">
                <a:avLst/>
              </a:prstGeom>
            </p:spPr>
          </p:pic>
          <p:pic>
            <p:nvPicPr>
              <p:cNvPr id="19" name="그림 18">
                <a:extLst>
                  <a:ext uri="{FF2B5EF4-FFF2-40B4-BE49-F238E27FC236}">
                    <a16:creationId xmlns:a16="http://schemas.microsoft.com/office/drawing/2014/main" id="{311FF863-CA63-9282-071B-B8CDD7E092A4}"/>
                  </a:ext>
                </a:extLst>
              </p:cNvPr>
              <p:cNvPicPr>
                <a:picLocks noChangeAspect="1"/>
              </p:cNvPicPr>
              <p:nvPr/>
            </p:nvPicPr>
            <p:blipFill>
              <a:blip r:embed="rId7"/>
              <a:stretch>
                <a:fillRect/>
              </a:stretch>
            </p:blipFill>
            <p:spPr>
              <a:xfrm>
                <a:off x="7815588" y="4873568"/>
                <a:ext cx="1004563" cy="915152"/>
              </a:xfrm>
              <a:prstGeom prst="rect">
                <a:avLst/>
              </a:prstGeom>
            </p:spPr>
          </p:pic>
        </p:grpSp>
        <p:sp>
          <p:nvSpPr>
            <p:cNvPr id="4" name="타원 3">
              <a:extLst>
                <a:ext uri="{FF2B5EF4-FFF2-40B4-BE49-F238E27FC236}">
                  <a16:creationId xmlns:a16="http://schemas.microsoft.com/office/drawing/2014/main" id="{C37089EA-BCB0-1AAD-E890-B2AD5A7AB785}"/>
                </a:ext>
              </a:extLst>
            </p:cNvPr>
            <p:cNvSpPr/>
            <p:nvPr/>
          </p:nvSpPr>
          <p:spPr>
            <a:xfrm>
              <a:off x="5065805" y="2997445"/>
              <a:ext cx="279400" cy="254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타원 19">
              <a:extLst>
                <a:ext uri="{FF2B5EF4-FFF2-40B4-BE49-F238E27FC236}">
                  <a16:creationId xmlns:a16="http://schemas.microsoft.com/office/drawing/2014/main" id="{6037FC95-24F8-57B4-7886-B79D0C1B57E1}"/>
                </a:ext>
              </a:extLst>
            </p:cNvPr>
            <p:cNvSpPr/>
            <p:nvPr/>
          </p:nvSpPr>
          <p:spPr>
            <a:xfrm>
              <a:off x="6586527" y="2997445"/>
              <a:ext cx="279400" cy="254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a:extLst>
                <a:ext uri="{FF2B5EF4-FFF2-40B4-BE49-F238E27FC236}">
                  <a16:creationId xmlns:a16="http://schemas.microsoft.com/office/drawing/2014/main" id="{0BF248B4-5D91-1A37-208C-61293387949E}"/>
                </a:ext>
              </a:extLst>
            </p:cNvPr>
            <p:cNvSpPr/>
            <p:nvPr/>
          </p:nvSpPr>
          <p:spPr>
            <a:xfrm>
              <a:off x="8160376" y="2595767"/>
              <a:ext cx="279400" cy="254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a:extLst>
              <a:ext uri="{FF2B5EF4-FFF2-40B4-BE49-F238E27FC236}">
                <a16:creationId xmlns:a16="http://schemas.microsoft.com/office/drawing/2014/main" id="{BF8F27FC-A5FF-ACFD-DE17-98504A57160E}"/>
              </a:ext>
            </a:extLst>
          </p:cNvPr>
          <p:cNvSpPr txBox="1"/>
          <p:nvPr/>
        </p:nvSpPr>
        <p:spPr>
          <a:xfrm>
            <a:off x="3541805" y="1469692"/>
            <a:ext cx="3048000" cy="338554"/>
          </a:xfrm>
          <a:prstGeom prst="rect">
            <a:avLst/>
          </a:prstGeom>
          <a:noFill/>
        </p:spPr>
        <p:txBody>
          <a:bodyPr wrap="square" rtlCol="0">
            <a:spAutoFit/>
          </a:bodyPr>
          <a:lstStyle/>
          <a:p>
            <a:r>
              <a:rPr lang="en-US" altLang="ko-KR" sz="1600"/>
              <a:t>: X, Y-pol</a:t>
            </a:r>
            <a:r>
              <a:rPr lang="ko-KR" altLang="en-US" sz="1600"/>
              <a:t>이 더 크게 감소</a:t>
            </a:r>
          </a:p>
        </p:txBody>
      </p:sp>
      <p:grpSp>
        <p:nvGrpSpPr>
          <p:cNvPr id="207" name="그룹 206">
            <a:extLst>
              <a:ext uri="{FF2B5EF4-FFF2-40B4-BE49-F238E27FC236}">
                <a16:creationId xmlns:a16="http://schemas.microsoft.com/office/drawing/2014/main" id="{72F50588-1D3F-39D5-A199-A0F9D0BCB014}"/>
              </a:ext>
            </a:extLst>
          </p:cNvPr>
          <p:cNvGrpSpPr/>
          <p:nvPr/>
        </p:nvGrpSpPr>
        <p:grpSpPr>
          <a:xfrm>
            <a:off x="7021686" y="4075780"/>
            <a:ext cx="2050762" cy="2685301"/>
            <a:chOff x="7700423" y="3429000"/>
            <a:chExt cx="2050762" cy="2685301"/>
          </a:xfrm>
        </p:grpSpPr>
        <p:grpSp>
          <p:nvGrpSpPr>
            <p:cNvPr id="133" name="그룹 132">
              <a:extLst>
                <a:ext uri="{FF2B5EF4-FFF2-40B4-BE49-F238E27FC236}">
                  <a16:creationId xmlns:a16="http://schemas.microsoft.com/office/drawing/2014/main" id="{2A3F4DEC-731D-B907-CFFB-B8326CB39E7A}"/>
                </a:ext>
              </a:extLst>
            </p:cNvPr>
            <p:cNvGrpSpPr>
              <a:grpSpLocks noChangeAspect="1"/>
            </p:cNvGrpSpPr>
            <p:nvPr/>
          </p:nvGrpSpPr>
          <p:grpSpPr>
            <a:xfrm>
              <a:off x="7700423" y="4200891"/>
              <a:ext cx="2050762" cy="1913410"/>
              <a:chOff x="5254470" y="2241993"/>
              <a:chExt cx="1315997" cy="1227857"/>
            </a:xfrm>
          </p:grpSpPr>
          <p:sp>
            <p:nvSpPr>
              <p:cNvPr id="134" name="직사각형 133">
                <a:extLst>
                  <a:ext uri="{FF2B5EF4-FFF2-40B4-BE49-F238E27FC236}">
                    <a16:creationId xmlns:a16="http://schemas.microsoft.com/office/drawing/2014/main" id="{57878C0D-C907-43F1-697F-93A73F6B694C}"/>
                  </a:ext>
                </a:extLst>
              </p:cNvPr>
              <p:cNvSpPr/>
              <p:nvPr/>
            </p:nvSpPr>
            <p:spPr>
              <a:xfrm rot="18875302">
                <a:off x="5195108" y="2595482"/>
                <a:ext cx="918115" cy="211137"/>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5" name="직사각형 134">
                <a:extLst>
                  <a:ext uri="{FF2B5EF4-FFF2-40B4-BE49-F238E27FC236}">
                    <a16:creationId xmlns:a16="http://schemas.microsoft.com/office/drawing/2014/main" id="{0ABF59AD-48D9-1730-A99C-D6746154D16A}"/>
                  </a:ext>
                </a:extLst>
              </p:cNvPr>
              <p:cNvSpPr/>
              <p:nvPr/>
            </p:nvSpPr>
            <p:spPr>
              <a:xfrm rot="20630999">
                <a:off x="5303816" y="2897340"/>
                <a:ext cx="369366" cy="391025"/>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6" name="직사각형 135">
                <a:extLst>
                  <a:ext uri="{FF2B5EF4-FFF2-40B4-BE49-F238E27FC236}">
                    <a16:creationId xmlns:a16="http://schemas.microsoft.com/office/drawing/2014/main" id="{CB0178CB-0FC0-E2B3-372D-B47898056338}"/>
                  </a:ext>
                </a:extLst>
              </p:cNvPr>
              <p:cNvSpPr/>
              <p:nvPr/>
            </p:nvSpPr>
            <p:spPr>
              <a:xfrm rot="18895211">
                <a:off x="6140984" y="2389436"/>
                <a:ext cx="114449" cy="572398"/>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7" name="직사각형 136">
                <a:extLst>
                  <a:ext uri="{FF2B5EF4-FFF2-40B4-BE49-F238E27FC236}">
                    <a16:creationId xmlns:a16="http://schemas.microsoft.com/office/drawing/2014/main" id="{3E605DEC-2042-D416-94CE-231D6E474902}"/>
                  </a:ext>
                </a:extLst>
              </p:cNvPr>
              <p:cNvSpPr/>
              <p:nvPr/>
            </p:nvSpPr>
            <p:spPr>
              <a:xfrm rot="15096091">
                <a:off x="6164018" y="2926810"/>
                <a:ext cx="399871" cy="293356"/>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38" name="직선 연결선 137">
                <a:extLst>
                  <a:ext uri="{FF2B5EF4-FFF2-40B4-BE49-F238E27FC236}">
                    <a16:creationId xmlns:a16="http://schemas.microsoft.com/office/drawing/2014/main" id="{21B784C2-BFF2-AF57-140D-2048FDAED101}"/>
                  </a:ext>
                </a:extLst>
              </p:cNvPr>
              <p:cNvCxnSpPr>
                <a:cxnSpLocks/>
              </p:cNvCxnSpPr>
              <p:nvPr/>
            </p:nvCxnSpPr>
            <p:spPr>
              <a:xfrm>
                <a:off x="5365089" y="3332163"/>
                <a:ext cx="654711" cy="1365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461FC4AB-C772-AC93-32E2-1DD481BC4A64}"/>
                  </a:ext>
                </a:extLst>
              </p:cNvPr>
              <p:cNvCxnSpPr>
                <a:cxnSpLocks/>
              </p:cNvCxnSpPr>
              <p:nvPr/>
            </p:nvCxnSpPr>
            <p:spPr>
              <a:xfrm>
                <a:off x="5254470" y="2954338"/>
                <a:ext cx="110619" cy="3778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9CF93886-92C3-C88C-8B2C-57679D915BBB}"/>
                  </a:ext>
                </a:extLst>
              </p:cNvPr>
              <p:cNvCxnSpPr>
                <a:cxnSpLocks/>
              </p:cNvCxnSpPr>
              <p:nvPr/>
            </p:nvCxnSpPr>
            <p:spPr>
              <a:xfrm flipV="1">
                <a:off x="5254470" y="2295316"/>
                <a:ext cx="643869" cy="6590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2009300F-E079-773C-E6F7-A6F809C72072}"/>
                  </a:ext>
                </a:extLst>
              </p:cNvPr>
              <p:cNvCxnSpPr>
                <a:cxnSpLocks/>
              </p:cNvCxnSpPr>
              <p:nvPr/>
            </p:nvCxnSpPr>
            <p:spPr>
              <a:xfrm flipH="1" flipV="1">
                <a:off x="5904986" y="2301175"/>
                <a:ext cx="541860" cy="5295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직선 연결선 141">
                <a:extLst>
                  <a:ext uri="{FF2B5EF4-FFF2-40B4-BE49-F238E27FC236}">
                    <a16:creationId xmlns:a16="http://schemas.microsoft.com/office/drawing/2014/main" id="{A4FEB260-F58A-ABA5-0BA8-D57CA64D7E01}"/>
                  </a:ext>
                </a:extLst>
              </p:cNvPr>
              <p:cNvCxnSpPr>
                <a:cxnSpLocks/>
              </p:cNvCxnSpPr>
              <p:nvPr/>
            </p:nvCxnSpPr>
            <p:spPr>
              <a:xfrm flipH="1" flipV="1">
                <a:off x="6439757" y="2825295"/>
                <a:ext cx="130710" cy="4024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3" name="이등변 삼각형 142">
                <a:extLst>
                  <a:ext uri="{FF2B5EF4-FFF2-40B4-BE49-F238E27FC236}">
                    <a16:creationId xmlns:a16="http://schemas.microsoft.com/office/drawing/2014/main" id="{19686E49-23A3-6FEB-5A81-E26986D2637C}"/>
                  </a:ext>
                </a:extLst>
              </p:cNvPr>
              <p:cNvSpPr/>
              <p:nvPr/>
            </p:nvSpPr>
            <p:spPr>
              <a:xfrm rot="709677">
                <a:off x="5475175" y="2322644"/>
                <a:ext cx="660025" cy="1077657"/>
              </a:xfrm>
              <a:prstGeom prst="triangle">
                <a:avLst>
                  <a:gd name="adj" fmla="val 46715"/>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4" name="이등변 삼각형 143">
                <a:extLst>
                  <a:ext uri="{FF2B5EF4-FFF2-40B4-BE49-F238E27FC236}">
                    <a16:creationId xmlns:a16="http://schemas.microsoft.com/office/drawing/2014/main" id="{B3040629-5886-8A9B-EF52-6E378443CEB9}"/>
                  </a:ext>
                </a:extLst>
              </p:cNvPr>
              <p:cNvSpPr/>
              <p:nvPr/>
            </p:nvSpPr>
            <p:spPr>
              <a:xfrm rot="20179020">
                <a:off x="5780482" y="2306726"/>
                <a:ext cx="594777" cy="1075619"/>
              </a:xfrm>
              <a:prstGeom prst="triangle">
                <a:avLst>
                  <a:gd name="adj" fmla="val 58323"/>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7" name="직선 연결선 146">
                <a:extLst>
                  <a:ext uri="{FF2B5EF4-FFF2-40B4-BE49-F238E27FC236}">
                    <a16:creationId xmlns:a16="http://schemas.microsoft.com/office/drawing/2014/main" id="{2A920318-E119-9E75-C126-094F68E06186}"/>
                  </a:ext>
                </a:extLst>
              </p:cNvPr>
              <p:cNvCxnSpPr>
                <a:cxnSpLocks/>
              </p:cNvCxnSpPr>
              <p:nvPr/>
            </p:nvCxnSpPr>
            <p:spPr>
              <a:xfrm flipH="1">
                <a:off x="6016949" y="3221038"/>
                <a:ext cx="549290" cy="2488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8" name="그룹 147">
              <a:extLst>
                <a:ext uri="{FF2B5EF4-FFF2-40B4-BE49-F238E27FC236}">
                  <a16:creationId xmlns:a16="http://schemas.microsoft.com/office/drawing/2014/main" id="{C161C510-C94E-718A-EC90-0DF74C404D3A}"/>
                </a:ext>
              </a:extLst>
            </p:cNvPr>
            <p:cNvGrpSpPr/>
            <p:nvPr/>
          </p:nvGrpSpPr>
          <p:grpSpPr>
            <a:xfrm>
              <a:off x="7732261" y="3429000"/>
              <a:ext cx="1972954" cy="1892916"/>
              <a:chOff x="2980643" y="1456301"/>
              <a:chExt cx="1972954" cy="1892916"/>
            </a:xfrm>
          </p:grpSpPr>
          <p:sp>
            <p:nvSpPr>
              <p:cNvPr id="149" name="타원 148">
                <a:extLst>
                  <a:ext uri="{FF2B5EF4-FFF2-40B4-BE49-F238E27FC236}">
                    <a16:creationId xmlns:a16="http://schemas.microsoft.com/office/drawing/2014/main" id="{90EC4B5B-45FF-6095-2B8F-7179B9B9D6FF}"/>
                  </a:ext>
                </a:extLst>
              </p:cNvPr>
              <p:cNvSpPr/>
              <p:nvPr/>
            </p:nvSpPr>
            <p:spPr>
              <a:xfrm>
                <a:off x="3400298" y="1898164"/>
                <a:ext cx="1109007" cy="1027604"/>
              </a:xfrm>
              <a:prstGeom prst="ellipse">
                <a:avLst/>
              </a:prstGeom>
              <a:noFill/>
              <a:ln w="38100">
                <a:solidFill>
                  <a:schemeClr val="accent6">
                    <a:lumMod val="75000"/>
                  </a:schemeClr>
                </a:solidFill>
              </a:ln>
              <a:effectLst/>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0" name="타원 149">
                <a:extLst>
                  <a:ext uri="{FF2B5EF4-FFF2-40B4-BE49-F238E27FC236}">
                    <a16:creationId xmlns:a16="http://schemas.microsoft.com/office/drawing/2014/main" id="{633B47A9-F9AE-CC31-5452-32246B395FA2}"/>
                  </a:ext>
                </a:extLst>
              </p:cNvPr>
              <p:cNvSpPr/>
              <p:nvPr/>
            </p:nvSpPr>
            <p:spPr>
              <a:xfrm>
                <a:off x="3156929" y="1754722"/>
                <a:ext cx="1595744" cy="1314487"/>
              </a:xfrm>
              <a:prstGeom prst="ellipse">
                <a:avLst/>
              </a:prstGeom>
              <a:noFill/>
              <a:ln w="38100">
                <a:solidFill>
                  <a:schemeClr val="accent6">
                    <a:lumMod val="75000"/>
                  </a:schemeClr>
                </a:solidFill>
              </a:ln>
              <a:effectLst/>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1" name="타원 150">
                <a:extLst>
                  <a:ext uri="{FF2B5EF4-FFF2-40B4-BE49-F238E27FC236}">
                    <a16:creationId xmlns:a16="http://schemas.microsoft.com/office/drawing/2014/main" id="{A3F8495D-3272-B5BB-0908-086A4E5AAB99}"/>
                  </a:ext>
                </a:extLst>
              </p:cNvPr>
              <p:cNvSpPr/>
              <p:nvPr/>
            </p:nvSpPr>
            <p:spPr>
              <a:xfrm>
                <a:off x="2980643" y="1565816"/>
                <a:ext cx="1972954" cy="1661020"/>
              </a:xfrm>
              <a:prstGeom prst="ellipse">
                <a:avLst/>
              </a:prstGeom>
              <a:noFill/>
              <a:ln w="38100">
                <a:solidFill>
                  <a:schemeClr val="accent6">
                    <a:lumMod val="75000"/>
                  </a:schemeClr>
                </a:solidFill>
              </a:ln>
              <a:effectLst/>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2" name="타원 151">
                <a:extLst>
                  <a:ext uri="{FF2B5EF4-FFF2-40B4-BE49-F238E27FC236}">
                    <a16:creationId xmlns:a16="http://schemas.microsoft.com/office/drawing/2014/main" id="{41EC418B-4549-4F95-E629-F2774CE61F1A}"/>
                  </a:ext>
                </a:extLst>
              </p:cNvPr>
              <p:cNvSpPr/>
              <p:nvPr/>
            </p:nvSpPr>
            <p:spPr>
              <a:xfrm>
                <a:off x="3572408" y="2051343"/>
                <a:ext cx="764785" cy="753801"/>
              </a:xfrm>
              <a:prstGeom prst="ellipse">
                <a:avLst/>
              </a:prstGeom>
              <a:noFill/>
              <a:ln w="38100">
                <a:solidFill>
                  <a:schemeClr val="accent6">
                    <a:lumMod val="75000"/>
                  </a:schemeClr>
                </a:solidFill>
              </a:ln>
              <a:effectLst/>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53" name="직선 화살표 연결선 152">
                <a:extLst>
                  <a:ext uri="{FF2B5EF4-FFF2-40B4-BE49-F238E27FC236}">
                    <a16:creationId xmlns:a16="http://schemas.microsoft.com/office/drawing/2014/main" id="{B0BAF2D2-9AAC-4C1A-13F8-F0D62BBBAF75}"/>
                  </a:ext>
                </a:extLst>
              </p:cNvPr>
              <p:cNvCxnSpPr>
                <a:cxnSpLocks/>
              </p:cNvCxnSpPr>
              <p:nvPr/>
            </p:nvCxnSpPr>
            <p:spPr>
              <a:xfrm>
                <a:off x="3952168" y="1456301"/>
                <a:ext cx="21842" cy="1892916"/>
              </a:xfrm>
              <a:prstGeom prst="straightConnector1">
                <a:avLst/>
              </a:prstGeom>
              <a:ln w="38100">
                <a:solidFill>
                  <a:schemeClr val="accent6">
                    <a:lumMod val="75000"/>
                  </a:schemeClr>
                </a:solidFill>
                <a:headEnd type="triangle"/>
                <a:tailEnd type="triangle"/>
              </a:ln>
              <a:effectLst>
                <a:outerShdw blurRad="50800" dist="50800" dir="5400000" algn="ctr" rotWithShape="0">
                  <a:schemeClr val="bg1"/>
                </a:outerShdw>
              </a:effectLst>
              <a:scene3d>
                <a:camera prst="isometricOffAxis2Left"/>
                <a:lightRig rig="threePt" dir="t"/>
              </a:scene3d>
            </p:spPr>
            <p:style>
              <a:lnRef idx="1">
                <a:schemeClr val="accent1"/>
              </a:lnRef>
              <a:fillRef idx="0">
                <a:schemeClr val="accent1"/>
              </a:fillRef>
              <a:effectRef idx="0">
                <a:schemeClr val="accent1"/>
              </a:effectRef>
              <a:fontRef idx="minor">
                <a:schemeClr val="tx1"/>
              </a:fontRef>
            </p:style>
          </p:cxnSp>
        </p:grpSp>
      </p:grpSp>
      <p:grpSp>
        <p:nvGrpSpPr>
          <p:cNvPr id="204" name="그룹 203">
            <a:extLst>
              <a:ext uri="{FF2B5EF4-FFF2-40B4-BE49-F238E27FC236}">
                <a16:creationId xmlns:a16="http://schemas.microsoft.com/office/drawing/2014/main" id="{1F8D8650-8B83-8B6E-6FC1-F89E25049C8E}"/>
              </a:ext>
            </a:extLst>
          </p:cNvPr>
          <p:cNvGrpSpPr/>
          <p:nvPr/>
        </p:nvGrpSpPr>
        <p:grpSpPr>
          <a:xfrm>
            <a:off x="1411975" y="4362317"/>
            <a:ext cx="2402377" cy="2421536"/>
            <a:chOff x="4544677" y="3824603"/>
            <a:chExt cx="2402377" cy="2421536"/>
          </a:xfrm>
        </p:grpSpPr>
        <p:grpSp>
          <p:nvGrpSpPr>
            <p:cNvPr id="154" name="그룹 153">
              <a:extLst>
                <a:ext uri="{FF2B5EF4-FFF2-40B4-BE49-F238E27FC236}">
                  <a16:creationId xmlns:a16="http://schemas.microsoft.com/office/drawing/2014/main" id="{3AE58A6C-CCB6-E91A-6547-6599424FA66C}"/>
                </a:ext>
              </a:extLst>
            </p:cNvPr>
            <p:cNvGrpSpPr>
              <a:grpSpLocks noChangeAspect="1"/>
            </p:cNvGrpSpPr>
            <p:nvPr/>
          </p:nvGrpSpPr>
          <p:grpSpPr>
            <a:xfrm>
              <a:off x="4732145" y="4332729"/>
              <a:ext cx="2050762" cy="1913410"/>
              <a:chOff x="5254470" y="2241993"/>
              <a:chExt cx="1315997" cy="1227857"/>
            </a:xfrm>
          </p:grpSpPr>
          <p:sp>
            <p:nvSpPr>
              <p:cNvPr id="155" name="직사각형 154">
                <a:extLst>
                  <a:ext uri="{FF2B5EF4-FFF2-40B4-BE49-F238E27FC236}">
                    <a16:creationId xmlns:a16="http://schemas.microsoft.com/office/drawing/2014/main" id="{4A8EFEE9-2C7E-71D2-727A-F6C5AE694586}"/>
                  </a:ext>
                </a:extLst>
              </p:cNvPr>
              <p:cNvSpPr/>
              <p:nvPr/>
            </p:nvSpPr>
            <p:spPr>
              <a:xfrm rot="18875302">
                <a:off x="5195108" y="2595482"/>
                <a:ext cx="918115" cy="211137"/>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6" name="직사각형 155">
                <a:extLst>
                  <a:ext uri="{FF2B5EF4-FFF2-40B4-BE49-F238E27FC236}">
                    <a16:creationId xmlns:a16="http://schemas.microsoft.com/office/drawing/2014/main" id="{05B97616-8F9E-AF8F-B396-5919FB7A41AF}"/>
                  </a:ext>
                </a:extLst>
              </p:cNvPr>
              <p:cNvSpPr/>
              <p:nvPr/>
            </p:nvSpPr>
            <p:spPr>
              <a:xfrm rot="20630999">
                <a:off x="5303816" y="2897340"/>
                <a:ext cx="369366" cy="391025"/>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7" name="직사각형 156">
                <a:extLst>
                  <a:ext uri="{FF2B5EF4-FFF2-40B4-BE49-F238E27FC236}">
                    <a16:creationId xmlns:a16="http://schemas.microsoft.com/office/drawing/2014/main" id="{D47D7A3D-10C2-5988-427B-E765EB3A9129}"/>
                  </a:ext>
                </a:extLst>
              </p:cNvPr>
              <p:cNvSpPr/>
              <p:nvPr/>
            </p:nvSpPr>
            <p:spPr>
              <a:xfrm rot="18895211">
                <a:off x="6140984" y="2389436"/>
                <a:ext cx="114449" cy="572398"/>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8" name="직사각형 157">
                <a:extLst>
                  <a:ext uri="{FF2B5EF4-FFF2-40B4-BE49-F238E27FC236}">
                    <a16:creationId xmlns:a16="http://schemas.microsoft.com/office/drawing/2014/main" id="{F3477194-F239-4632-C8AD-9473C134FD4E}"/>
                  </a:ext>
                </a:extLst>
              </p:cNvPr>
              <p:cNvSpPr/>
              <p:nvPr/>
            </p:nvSpPr>
            <p:spPr>
              <a:xfrm rot="15096091">
                <a:off x="6164018" y="2926810"/>
                <a:ext cx="399871" cy="293356"/>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59" name="직선 연결선 158">
                <a:extLst>
                  <a:ext uri="{FF2B5EF4-FFF2-40B4-BE49-F238E27FC236}">
                    <a16:creationId xmlns:a16="http://schemas.microsoft.com/office/drawing/2014/main" id="{EAA4351E-7777-1E96-DC2C-8B9CDA6D5F1A}"/>
                  </a:ext>
                </a:extLst>
              </p:cNvPr>
              <p:cNvCxnSpPr>
                <a:cxnSpLocks/>
              </p:cNvCxnSpPr>
              <p:nvPr/>
            </p:nvCxnSpPr>
            <p:spPr>
              <a:xfrm>
                <a:off x="5365089" y="3332163"/>
                <a:ext cx="654711" cy="1365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직선 연결선 159">
                <a:extLst>
                  <a:ext uri="{FF2B5EF4-FFF2-40B4-BE49-F238E27FC236}">
                    <a16:creationId xmlns:a16="http://schemas.microsoft.com/office/drawing/2014/main" id="{015F2329-8885-E352-08C0-B28384FAA268}"/>
                  </a:ext>
                </a:extLst>
              </p:cNvPr>
              <p:cNvCxnSpPr>
                <a:cxnSpLocks/>
              </p:cNvCxnSpPr>
              <p:nvPr/>
            </p:nvCxnSpPr>
            <p:spPr>
              <a:xfrm>
                <a:off x="5254470" y="2954338"/>
                <a:ext cx="110619" cy="3778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직선 연결선 160">
                <a:extLst>
                  <a:ext uri="{FF2B5EF4-FFF2-40B4-BE49-F238E27FC236}">
                    <a16:creationId xmlns:a16="http://schemas.microsoft.com/office/drawing/2014/main" id="{3C02F320-67B3-2CCF-C674-9666EF394FD7}"/>
                  </a:ext>
                </a:extLst>
              </p:cNvPr>
              <p:cNvCxnSpPr>
                <a:cxnSpLocks/>
              </p:cNvCxnSpPr>
              <p:nvPr/>
            </p:nvCxnSpPr>
            <p:spPr>
              <a:xfrm flipV="1">
                <a:off x="5254470" y="2295316"/>
                <a:ext cx="643869" cy="6590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직선 연결선 161">
                <a:extLst>
                  <a:ext uri="{FF2B5EF4-FFF2-40B4-BE49-F238E27FC236}">
                    <a16:creationId xmlns:a16="http://schemas.microsoft.com/office/drawing/2014/main" id="{B43AA03B-FC4A-4B0F-1070-A8E170089217}"/>
                  </a:ext>
                </a:extLst>
              </p:cNvPr>
              <p:cNvCxnSpPr>
                <a:cxnSpLocks/>
              </p:cNvCxnSpPr>
              <p:nvPr/>
            </p:nvCxnSpPr>
            <p:spPr>
              <a:xfrm flipH="1" flipV="1">
                <a:off x="5904986" y="2301175"/>
                <a:ext cx="541860" cy="5295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직선 연결선 162">
                <a:extLst>
                  <a:ext uri="{FF2B5EF4-FFF2-40B4-BE49-F238E27FC236}">
                    <a16:creationId xmlns:a16="http://schemas.microsoft.com/office/drawing/2014/main" id="{F83C3ACF-A1A1-51A0-A12B-773EE91605B1}"/>
                  </a:ext>
                </a:extLst>
              </p:cNvPr>
              <p:cNvCxnSpPr>
                <a:cxnSpLocks/>
              </p:cNvCxnSpPr>
              <p:nvPr/>
            </p:nvCxnSpPr>
            <p:spPr>
              <a:xfrm flipH="1" flipV="1">
                <a:off x="6439757" y="2825295"/>
                <a:ext cx="130710" cy="4024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4" name="이등변 삼각형 163">
                <a:extLst>
                  <a:ext uri="{FF2B5EF4-FFF2-40B4-BE49-F238E27FC236}">
                    <a16:creationId xmlns:a16="http://schemas.microsoft.com/office/drawing/2014/main" id="{EC1A7694-31DE-CF81-5E96-C23088481462}"/>
                  </a:ext>
                </a:extLst>
              </p:cNvPr>
              <p:cNvSpPr/>
              <p:nvPr/>
            </p:nvSpPr>
            <p:spPr>
              <a:xfrm rot="709677">
                <a:off x="5475175" y="2322644"/>
                <a:ext cx="660025" cy="1077657"/>
              </a:xfrm>
              <a:prstGeom prst="triangle">
                <a:avLst>
                  <a:gd name="adj" fmla="val 46715"/>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5" name="이등변 삼각형 164">
                <a:extLst>
                  <a:ext uri="{FF2B5EF4-FFF2-40B4-BE49-F238E27FC236}">
                    <a16:creationId xmlns:a16="http://schemas.microsoft.com/office/drawing/2014/main" id="{87E1E661-E548-C60C-7D8C-1E130CD66588}"/>
                  </a:ext>
                </a:extLst>
              </p:cNvPr>
              <p:cNvSpPr/>
              <p:nvPr/>
            </p:nvSpPr>
            <p:spPr>
              <a:xfrm rot="20179020">
                <a:off x="5780482" y="2306726"/>
                <a:ext cx="594777" cy="1075619"/>
              </a:xfrm>
              <a:prstGeom prst="triangle">
                <a:avLst>
                  <a:gd name="adj" fmla="val 58323"/>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6" name="직선 연결선 165">
                <a:extLst>
                  <a:ext uri="{FF2B5EF4-FFF2-40B4-BE49-F238E27FC236}">
                    <a16:creationId xmlns:a16="http://schemas.microsoft.com/office/drawing/2014/main" id="{9AA495B6-BB79-B426-AF7A-B6BF4B8FB18F}"/>
                  </a:ext>
                </a:extLst>
              </p:cNvPr>
              <p:cNvCxnSpPr>
                <a:cxnSpLocks/>
              </p:cNvCxnSpPr>
              <p:nvPr/>
            </p:nvCxnSpPr>
            <p:spPr>
              <a:xfrm flipH="1">
                <a:off x="6016949" y="3221038"/>
                <a:ext cx="549290" cy="2488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7" name="그룹 166">
              <a:extLst>
                <a:ext uri="{FF2B5EF4-FFF2-40B4-BE49-F238E27FC236}">
                  <a16:creationId xmlns:a16="http://schemas.microsoft.com/office/drawing/2014/main" id="{7810C6CE-26F4-889A-9FE8-DD9BECFA4AD6}"/>
                </a:ext>
              </a:extLst>
            </p:cNvPr>
            <p:cNvGrpSpPr/>
            <p:nvPr/>
          </p:nvGrpSpPr>
          <p:grpSpPr>
            <a:xfrm>
              <a:off x="4544677" y="3824603"/>
              <a:ext cx="2402377" cy="1752304"/>
              <a:chOff x="7514665" y="1478457"/>
              <a:chExt cx="2402377" cy="1752304"/>
            </a:xfrm>
          </p:grpSpPr>
          <p:cxnSp>
            <p:nvCxnSpPr>
              <p:cNvPr id="168" name="직선 화살표 연결선 167">
                <a:extLst>
                  <a:ext uri="{FF2B5EF4-FFF2-40B4-BE49-F238E27FC236}">
                    <a16:creationId xmlns:a16="http://schemas.microsoft.com/office/drawing/2014/main" id="{A556B8C0-A53C-3F23-914A-66D8E14EC3BC}"/>
                  </a:ext>
                </a:extLst>
              </p:cNvPr>
              <p:cNvCxnSpPr>
                <a:cxnSpLocks/>
              </p:cNvCxnSpPr>
              <p:nvPr/>
            </p:nvCxnSpPr>
            <p:spPr>
              <a:xfrm flipH="1">
                <a:off x="7514665" y="1478457"/>
                <a:ext cx="2402377" cy="1752304"/>
              </a:xfrm>
              <a:prstGeom prst="straightConnector1">
                <a:avLst/>
              </a:prstGeom>
              <a:ln w="38100">
                <a:solidFill>
                  <a:schemeClr val="accent2">
                    <a:lumMod val="75000"/>
                  </a:schemeClr>
                </a:solidFill>
                <a:headEnd type="triangle"/>
                <a:tailEnd type="triangle"/>
              </a:ln>
              <a:effectLst>
                <a:outerShdw blurRad="50800" dist="50800" dir="5400000" algn="ctr" rotWithShape="0">
                  <a:schemeClr val="bg1"/>
                </a:outerShdw>
              </a:effectLst>
            </p:spPr>
            <p:style>
              <a:lnRef idx="1">
                <a:schemeClr val="accent1"/>
              </a:lnRef>
              <a:fillRef idx="0">
                <a:schemeClr val="accent1"/>
              </a:fillRef>
              <a:effectRef idx="0">
                <a:schemeClr val="accent1"/>
              </a:effectRef>
              <a:fontRef idx="minor">
                <a:schemeClr val="tx1"/>
              </a:fontRef>
            </p:style>
          </p:cxnSp>
          <p:sp>
            <p:nvSpPr>
              <p:cNvPr id="169" name="타원 168">
                <a:extLst>
                  <a:ext uri="{FF2B5EF4-FFF2-40B4-BE49-F238E27FC236}">
                    <a16:creationId xmlns:a16="http://schemas.microsoft.com/office/drawing/2014/main" id="{B42069B6-69E6-12AF-A30F-3B9F05FA4629}"/>
                  </a:ext>
                </a:extLst>
              </p:cNvPr>
              <p:cNvSpPr/>
              <p:nvPr/>
            </p:nvSpPr>
            <p:spPr>
              <a:xfrm>
                <a:off x="8120374" y="1855179"/>
                <a:ext cx="1109007" cy="1027604"/>
              </a:xfrm>
              <a:prstGeom prst="ellipse">
                <a:avLst/>
              </a:prstGeom>
              <a:noFill/>
              <a:ln w="38100">
                <a:solidFill>
                  <a:schemeClr val="accent2">
                    <a:lumMod val="60000"/>
                    <a:lumOff val="40000"/>
                  </a:schemeClr>
                </a:solidFill>
              </a:ln>
              <a:scene3d>
                <a:camera prst="perspectiveContrasting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0" name="타원 169">
                <a:extLst>
                  <a:ext uri="{FF2B5EF4-FFF2-40B4-BE49-F238E27FC236}">
                    <a16:creationId xmlns:a16="http://schemas.microsoft.com/office/drawing/2014/main" id="{E7D54407-407E-0BA0-764D-C211018E0800}"/>
                  </a:ext>
                </a:extLst>
              </p:cNvPr>
              <p:cNvSpPr/>
              <p:nvPr/>
            </p:nvSpPr>
            <p:spPr>
              <a:xfrm>
                <a:off x="7877005" y="1711737"/>
                <a:ext cx="1595744" cy="1314487"/>
              </a:xfrm>
              <a:prstGeom prst="ellipse">
                <a:avLst/>
              </a:prstGeom>
              <a:noFill/>
              <a:ln w="38100">
                <a:solidFill>
                  <a:schemeClr val="accent2">
                    <a:lumMod val="60000"/>
                    <a:lumOff val="40000"/>
                  </a:schemeClr>
                </a:solidFill>
              </a:ln>
              <a:effectLst>
                <a:outerShdw blurRad="76200" dir="18900000" sy="23000" kx="-1200000" algn="bl" rotWithShape="0">
                  <a:prstClr val="black">
                    <a:alpha val="20000"/>
                  </a:prstClr>
                </a:outerShdw>
              </a:effectLst>
              <a:scene3d>
                <a:camera prst="perspectiveContrasting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1" name="타원 170">
                <a:extLst>
                  <a:ext uri="{FF2B5EF4-FFF2-40B4-BE49-F238E27FC236}">
                    <a16:creationId xmlns:a16="http://schemas.microsoft.com/office/drawing/2014/main" id="{80A57D18-9DFA-D08A-0E6F-BA699DE9AFFD}"/>
                  </a:ext>
                </a:extLst>
              </p:cNvPr>
              <p:cNvSpPr/>
              <p:nvPr/>
            </p:nvSpPr>
            <p:spPr>
              <a:xfrm>
                <a:off x="7700719" y="1522831"/>
                <a:ext cx="1972954" cy="1661020"/>
              </a:xfrm>
              <a:prstGeom prst="ellipse">
                <a:avLst/>
              </a:prstGeom>
              <a:noFill/>
              <a:ln w="38100">
                <a:solidFill>
                  <a:schemeClr val="accent2">
                    <a:lumMod val="60000"/>
                    <a:lumOff val="40000"/>
                  </a:schemeClr>
                </a:solidFill>
              </a:ln>
              <a:effectLst>
                <a:outerShdw blurRad="76200" dir="18900000" sy="23000" kx="-1200000" algn="bl" rotWithShape="0">
                  <a:prstClr val="black">
                    <a:alpha val="20000"/>
                  </a:prstClr>
                </a:outerShdw>
              </a:effectLst>
              <a:scene3d>
                <a:camera prst="perspectiveContrasting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2" name="타원 171">
                <a:extLst>
                  <a:ext uri="{FF2B5EF4-FFF2-40B4-BE49-F238E27FC236}">
                    <a16:creationId xmlns:a16="http://schemas.microsoft.com/office/drawing/2014/main" id="{5EEFDF7B-A9E3-F792-B2FC-2C5CAE2B6558}"/>
                  </a:ext>
                </a:extLst>
              </p:cNvPr>
              <p:cNvSpPr/>
              <p:nvPr/>
            </p:nvSpPr>
            <p:spPr>
              <a:xfrm>
                <a:off x="8292484" y="2008358"/>
                <a:ext cx="764785" cy="753801"/>
              </a:xfrm>
              <a:prstGeom prst="ellipse">
                <a:avLst/>
              </a:prstGeom>
              <a:noFill/>
              <a:ln w="38100">
                <a:solidFill>
                  <a:schemeClr val="accent2">
                    <a:lumMod val="60000"/>
                    <a:lumOff val="40000"/>
                  </a:schemeClr>
                </a:solidFill>
              </a:ln>
              <a:scene3d>
                <a:camera prst="perspectiveContrasting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00" name="TextBox 199">
            <a:extLst>
              <a:ext uri="{FF2B5EF4-FFF2-40B4-BE49-F238E27FC236}">
                <a16:creationId xmlns:a16="http://schemas.microsoft.com/office/drawing/2014/main" id="{90AAAA87-9207-A468-307A-0530632F63AC}"/>
              </a:ext>
            </a:extLst>
          </p:cNvPr>
          <p:cNvSpPr txBox="1"/>
          <p:nvPr/>
        </p:nvSpPr>
        <p:spPr>
          <a:xfrm>
            <a:off x="3761455" y="6093029"/>
            <a:ext cx="1020258" cy="338554"/>
          </a:xfrm>
          <a:prstGeom prst="rect">
            <a:avLst/>
          </a:prstGeom>
          <a:solidFill>
            <a:schemeClr val="bg1">
              <a:lumMod val="85000"/>
            </a:schemeClr>
          </a:solidFill>
        </p:spPr>
        <p:txBody>
          <a:bodyPr wrap="square" rtlCol="0">
            <a:spAutoFit/>
          </a:bodyPr>
          <a:lstStyle/>
          <a:p>
            <a:pPr algn="ctr"/>
            <a:r>
              <a:rPr lang="en-US" altLang="ko-KR" sz="1600" b="1"/>
              <a:t>Y-pol</a:t>
            </a:r>
          </a:p>
        </p:txBody>
      </p:sp>
      <p:sp>
        <p:nvSpPr>
          <p:cNvPr id="201" name="TextBox 200">
            <a:extLst>
              <a:ext uri="{FF2B5EF4-FFF2-40B4-BE49-F238E27FC236}">
                <a16:creationId xmlns:a16="http://schemas.microsoft.com/office/drawing/2014/main" id="{DFF9B490-A3E0-77E4-DBEE-A36BF12A7080}"/>
              </a:ext>
            </a:extLst>
          </p:cNvPr>
          <p:cNvSpPr txBox="1"/>
          <p:nvPr/>
        </p:nvSpPr>
        <p:spPr>
          <a:xfrm>
            <a:off x="9293792" y="6139048"/>
            <a:ext cx="1007328" cy="338554"/>
          </a:xfrm>
          <a:prstGeom prst="rect">
            <a:avLst/>
          </a:prstGeom>
          <a:solidFill>
            <a:schemeClr val="bg1">
              <a:lumMod val="85000"/>
            </a:schemeClr>
          </a:solidFill>
        </p:spPr>
        <p:txBody>
          <a:bodyPr wrap="square" rtlCol="0">
            <a:spAutoFit/>
          </a:bodyPr>
          <a:lstStyle/>
          <a:p>
            <a:pPr algn="ctr"/>
            <a:r>
              <a:rPr lang="en-US" altLang="ko-KR" sz="1600" b="1"/>
              <a:t>Z-pol</a:t>
            </a:r>
          </a:p>
        </p:txBody>
      </p:sp>
      <p:sp>
        <p:nvSpPr>
          <p:cNvPr id="5" name="TextBox 4">
            <a:extLst>
              <a:ext uri="{FF2B5EF4-FFF2-40B4-BE49-F238E27FC236}">
                <a16:creationId xmlns:a16="http://schemas.microsoft.com/office/drawing/2014/main" id="{D326388B-F62C-8747-7C88-4ACD3D6A7B21}"/>
              </a:ext>
            </a:extLst>
          </p:cNvPr>
          <p:cNvSpPr txBox="1"/>
          <p:nvPr/>
        </p:nvSpPr>
        <p:spPr>
          <a:xfrm>
            <a:off x="3881033" y="4935452"/>
            <a:ext cx="1127436" cy="369332"/>
          </a:xfrm>
          <a:prstGeom prst="rect">
            <a:avLst/>
          </a:prstGeom>
          <a:solidFill>
            <a:schemeClr val="accent5">
              <a:lumMod val="40000"/>
              <a:lumOff val="60000"/>
            </a:schemeClr>
          </a:solidFill>
        </p:spPr>
        <p:txBody>
          <a:bodyPr wrap="square" rtlCol="0">
            <a:spAutoFit/>
          </a:bodyPr>
          <a:lstStyle/>
          <a:p>
            <a:pPr algn="ctr"/>
            <a:r>
              <a:rPr lang="en-US" altLang="ko-KR" b="1"/>
              <a:t>= (0~1)</a:t>
            </a:r>
            <a:endParaRPr lang="ko-KR" altLang="en-US" b="1"/>
          </a:p>
        </p:txBody>
      </p:sp>
      <p:sp>
        <p:nvSpPr>
          <p:cNvPr id="88" name="TextBox 87">
            <a:extLst>
              <a:ext uri="{FF2B5EF4-FFF2-40B4-BE49-F238E27FC236}">
                <a16:creationId xmlns:a16="http://schemas.microsoft.com/office/drawing/2014/main" id="{BC07F6E5-0FEB-6EB1-D904-B9108ACF39FA}"/>
              </a:ext>
            </a:extLst>
          </p:cNvPr>
          <p:cNvSpPr txBox="1"/>
          <p:nvPr/>
        </p:nvSpPr>
        <p:spPr>
          <a:xfrm>
            <a:off x="10362754" y="4867020"/>
            <a:ext cx="1127436" cy="369332"/>
          </a:xfrm>
          <a:prstGeom prst="rect">
            <a:avLst/>
          </a:prstGeom>
          <a:solidFill>
            <a:schemeClr val="accent2">
              <a:lumMod val="40000"/>
              <a:lumOff val="60000"/>
            </a:schemeClr>
          </a:solidFill>
        </p:spPr>
        <p:txBody>
          <a:bodyPr wrap="square" rtlCol="0">
            <a:spAutoFit/>
          </a:bodyPr>
          <a:lstStyle/>
          <a:p>
            <a:pPr algn="ctr"/>
            <a:r>
              <a:rPr lang="en-US" altLang="ko-KR" b="1"/>
              <a:t>= (0~2)</a:t>
            </a:r>
            <a:endParaRPr lang="ko-KR" altLang="en-US" b="1"/>
          </a:p>
        </p:txBody>
      </p:sp>
      <p:sp>
        <p:nvSpPr>
          <p:cNvPr id="7" name="TextBox 6">
            <a:extLst>
              <a:ext uri="{FF2B5EF4-FFF2-40B4-BE49-F238E27FC236}">
                <a16:creationId xmlns:a16="http://schemas.microsoft.com/office/drawing/2014/main" id="{50E8633E-99C1-E08C-1153-BE8D79A208DA}"/>
              </a:ext>
            </a:extLst>
          </p:cNvPr>
          <p:cNvSpPr txBox="1"/>
          <p:nvPr/>
        </p:nvSpPr>
        <p:spPr>
          <a:xfrm>
            <a:off x="5914095" y="4883750"/>
            <a:ext cx="595141" cy="523220"/>
          </a:xfrm>
          <a:prstGeom prst="rect">
            <a:avLst/>
          </a:prstGeom>
          <a:noFill/>
          <a:ln w="38100">
            <a:solidFill>
              <a:srgbClr val="7030A0"/>
            </a:solidFill>
          </a:ln>
        </p:spPr>
        <p:txBody>
          <a:bodyPr wrap="square" rtlCol="0">
            <a:spAutoFit/>
          </a:bodyPr>
          <a:lstStyle/>
          <a:p>
            <a:pPr algn="ctr"/>
            <a:r>
              <a:rPr lang="en-US" altLang="ko-KR" sz="2800" b="1"/>
              <a:t>&lt;</a:t>
            </a:r>
            <a:endParaRPr lang="ko-KR" altLang="en-US" sz="2800" b="1"/>
          </a:p>
        </p:txBody>
      </p:sp>
    </p:spTree>
    <p:extLst>
      <p:ext uri="{BB962C8B-B14F-4D97-AF65-F5344CB8AC3E}">
        <p14:creationId xmlns:p14="http://schemas.microsoft.com/office/powerpoint/2010/main" val="21583161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4" name="화살표: 위쪽 83">
            <a:extLst>
              <a:ext uri="{FF2B5EF4-FFF2-40B4-BE49-F238E27FC236}">
                <a16:creationId xmlns:a16="http://schemas.microsoft.com/office/drawing/2014/main" id="{D19A6B2A-0C5B-7207-6AA8-08CD56C9A606}"/>
              </a:ext>
            </a:extLst>
          </p:cNvPr>
          <p:cNvSpPr/>
          <p:nvPr/>
        </p:nvSpPr>
        <p:spPr>
          <a:xfrm rot="13064226" flipV="1">
            <a:off x="8292105" y="3886720"/>
            <a:ext cx="995458" cy="721879"/>
          </a:xfrm>
          <a:prstGeom prst="up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a:t>1/2</a:t>
            </a:r>
            <a:endParaRPr lang="ko-KR" altLang="en-US" sz="1600" b="1"/>
          </a:p>
        </p:txBody>
      </p:sp>
      <p:sp>
        <p:nvSpPr>
          <p:cNvPr id="86" name="화살표: 위쪽 85">
            <a:extLst>
              <a:ext uri="{FF2B5EF4-FFF2-40B4-BE49-F238E27FC236}">
                <a16:creationId xmlns:a16="http://schemas.microsoft.com/office/drawing/2014/main" id="{82FA40F2-5FA0-FE9D-1DBD-6AFE0AD40D44}"/>
              </a:ext>
            </a:extLst>
          </p:cNvPr>
          <p:cNvSpPr/>
          <p:nvPr/>
        </p:nvSpPr>
        <p:spPr>
          <a:xfrm rot="5946712" flipV="1">
            <a:off x="1141180" y="4648805"/>
            <a:ext cx="1010142" cy="765244"/>
          </a:xfrm>
          <a:prstGeom prst="up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b="1"/>
              <a:t>1/4</a:t>
            </a:r>
            <a:endParaRPr lang="ko-KR" altLang="en-US" b="1"/>
          </a:p>
        </p:txBody>
      </p:sp>
      <p:sp>
        <p:nvSpPr>
          <p:cNvPr id="209" name="화살표: 위쪽 208">
            <a:extLst>
              <a:ext uri="{FF2B5EF4-FFF2-40B4-BE49-F238E27FC236}">
                <a16:creationId xmlns:a16="http://schemas.microsoft.com/office/drawing/2014/main" id="{179C4C60-A4F7-793C-BB76-264A2773E42C}"/>
              </a:ext>
            </a:extLst>
          </p:cNvPr>
          <p:cNvSpPr/>
          <p:nvPr/>
        </p:nvSpPr>
        <p:spPr>
          <a:xfrm rot="10800000" flipV="1">
            <a:off x="7808521" y="3703095"/>
            <a:ext cx="433056" cy="575028"/>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t>0</a:t>
            </a:r>
            <a:endParaRPr lang="ko-KR" altLang="en-US" b="1"/>
          </a:p>
        </p:txBody>
      </p:sp>
      <p:sp>
        <p:nvSpPr>
          <p:cNvPr id="208" name="화살표: 위쪽 207">
            <a:extLst>
              <a:ext uri="{FF2B5EF4-FFF2-40B4-BE49-F238E27FC236}">
                <a16:creationId xmlns:a16="http://schemas.microsoft.com/office/drawing/2014/main" id="{82B1E711-CBF8-ACFA-7641-BD20A556819E}"/>
              </a:ext>
            </a:extLst>
          </p:cNvPr>
          <p:cNvSpPr/>
          <p:nvPr/>
        </p:nvSpPr>
        <p:spPr>
          <a:xfrm>
            <a:off x="1994120" y="3709908"/>
            <a:ext cx="1072303" cy="803666"/>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ko-KR" b="1"/>
              <a:t>2/4</a:t>
            </a:r>
            <a:endParaRPr lang="ko-KR" altLang="en-US" b="1"/>
          </a:p>
        </p:txBody>
      </p:sp>
      <p:sp>
        <p:nvSpPr>
          <p:cNvPr id="2" name="제목 1">
            <a:extLst>
              <a:ext uri="{FF2B5EF4-FFF2-40B4-BE49-F238E27FC236}">
                <a16:creationId xmlns:a16="http://schemas.microsoft.com/office/drawing/2014/main" id="{C5D06646-C7A8-4225-B778-8FE4F45A412A}"/>
              </a:ext>
            </a:extLst>
          </p:cNvPr>
          <p:cNvSpPr>
            <a:spLocks noGrp="1"/>
          </p:cNvSpPr>
          <p:nvPr>
            <p:ph type="title"/>
          </p:nvPr>
        </p:nvSpPr>
        <p:spPr/>
        <p:txBody>
          <a:bodyPr>
            <a:normAutofit/>
          </a:bodyPr>
          <a:lstStyle/>
          <a:p>
            <a:r>
              <a:rPr lang="ko-KR" altLang="en-US" sz="3600" b="1">
                <a:latin typeface="새굴림" panose="02030600000101010101" pitchFamily="18" charset="-127"/>
                <a:ea typeface="새굴림" panose="02030600000101010101" pitchFamily="18" charset="-127"/>
              </a:rPr>
              <a:t>결과 원인 분석</a:t>
            </a:r>
          </a:p>
        </p:txBody>
      </p:sp>
      <p:sp>
        <p:nvSpPr>
          <p:cNvPr id="3" name="슬라이드 번호 개체 틀 2">
            <a:extLst>
              <a:ext uri="{FF2B5EF4-FFF2-40B4-BE49-F238E27FC236}">
                <a16:creationId xmlns:a16="http://schemas.microsoft.com/office/drawing/2014/main" id="{78AD702C-2D22-4A11-9254-B47FEF7F4B62}"/>
              </a:ext>
            </a:extLst>
          </p:cNvPr>
          <p:cNvSpPr>
            <a:spLocks noGrp="1"/>
          </p:cNvSpPr>
          <p:nvPr>
            <p:ph type="sldNum" sz="quarter" idx="12"/>
          </p:nvPr>
        </p:nvSpPr>
        <p:spPr/>
        <p:txBody>
          <a:bodyPr/>
          <a:lstStyle/>
          <a:p>
            <a:fld id="{C842FD61-56B5-4934-9505-8134CC6E5DF4}" type="slidenum">
              <a:rPr lang="ko-KR" altLang="en-US" smtClean="0"/>
              <a:t>84</a:t>
            </a:fld>
            <a:endParaRPr lang="ko-KR" altLang="en-US"/>
          </a:p>
        </p:txBody>
      </p:sp>
      <p:sp>
        <p:nvSpPr>
          <p:cNvPr id="14" name="TextBox 13">
            <a:extLst>
              <a:ext uri="{FF2B5EF4-FFF2-40B4-BE49-F238E27FC236}">
                <a16:creationId xmlns:a16="http://schemas.microsoft.com/office/drawing/2014/main" id="{82C0A559-E786-49CA-A8BB-B26808E72A4D}"/>
              </a:ext>
            </a:extLst>
          </p:cNvPr>
          <p:cNvSpPr txBox="1"/>
          <p:nvPr/>
        </p:nvSpPr>
        <p:spPr>
          <a:xfrm>
            <a:off x="1043871" y="1473138"/>
            <a:ext cx="2429579" cy="338554"/>
          </a:xfrm>
          <a:prstGeom prst="rect">
            <a:avLst/>
          </a:prstGeom>
          <a:noFill/>
          <a:ln w="38100">
            <a:solidFill>
              <a:schemeClr val="bg1">
                <a:lumMod val="50000"/>
              </a:schemeClr>
            </a:solidFill>
          </a:ln>
        </p:spPr>
        <p:txBody>
          <a:bodyPr wrap="square" rtlCol="0">
            <a:spAutoFit/>
          </a:bodyPr>
          <a:lstStyle/>
          <a:p>
            <a:pPr algn="ctr"/>
            <a:r>
              <a:rPr lang="en-US" altLang="ko-KR" sz="1600" b="1"/>
              <a:t>(4) pyramid: Z</a:t>
            </a:r>
            <a:r>
              <a:rPr lang="ko-KR" altLang="en-US" sz="1600" b="1"/>
              <a:t>변화</a:t>
            </a:r>
            <a:r>
              <a:rPr lang="en-US" altLang="ko-KR" sz="1600" b="1"/>
              <a:t>  </a:t>
            </a:r>
            <a:endParaRPr lang="ko-KR" altLang="en-US" sz="1600" b="1"/>
          </a:p>
        </p:txBody>
      </p:sp>
      <p:sp>
        <p:nvSpPr>
          <p:cNvPr id="23" name="TextBox 22">
            <a:extLst>
              <a:ext uri="{FF2B5EF4-FFF2-40B4-BE49-F238E27FC236}">
                <a16:creationId xmlns:a16="http://schemas.microsoft.com/office/drawing/2014/main" id="{FFEE4A1C-6C13-C41E-76FE-73C850AE900D}"/>
              </a:ext>
            </a:extLst>
          </p:cNvPr>
          <p:cNvSpPr txBox="1"/>
          <p:nvPr/>
        </p:nvSpPr>
        <p:spPr>
          <a:xfrm>
            <a:off x="6511909" y="2326261"/>
            <a:ext cx="3544038" cy="786818"/>
          </a:xfrm>
          <a:prstGeom prst="rect">
            <a:avLst/>
          </a:prstGeom>
          <a:noFill/>
        </p:spPr>
        <p:txBody>
          <a:bodyPr wrap="square" rtlCol="0">
            <a:spAutoFit/>
          </a:bodyPr>
          <a:lstStyle/>
          <a:p>
            <a:pPr>
              <a:lnSpc>
                <a:spcPct val="150000"/>
              </a:lnSpc>
            </a:pPr>
            <a:r>
              <a:rPr lang="en-US" altLang="ko-KR" sz="1600" b="1"/>
              <a:t>1. X, Y-pol: </a:t>
            </a:r>
            <a:r>
              <a:rPr lang="ko-KR" altLang="en-US" sz="1600"/>
              <a:t>특정 측면으로 강한 방출</a:t>
            </a:r>
            <a:endParaRPr lang="en-US" altLang="ko-KR" sz="1600"/>
          </a:p>
          <a:p>
            <a:pPr>
              <a:lnSpc>
                <a:spcPct val="150000"/>
              </a:lnSpc>
            </a:pPr>
            <a:r>
              <a:rPr lang="en-US" altLang="ko-KR" sz="1600" b="1"/>
              <a:t>2. Z-pol: </a:t>
            </a:r>
            <a:r>
              <a:rPr lang="ko-KR" altLang="en-US" sz="1600"/>
              <a:t>모든 측면으로 강한 방출</a:t>
            </a:r>
            <a:r>
              <a:rPr lang="en-US" altLang="ko-KR" sz="1600"/>
              <a:t> </a:t>
            </a:r>
            <a:endParaRPr lang="ko-KR" altLang="en-US" sz="1600"/>
          </a:p>
        </p:txBody>
      </p:sp>
      <p:grpSp>
        <p:nvGrpSpPr>
          <p:cNvPr id="8" name="그룹 7">
            <a:extLst>
              <a:ext uri="{FF2B5EF4-FFF2-40B4-BE49-F238E27FC236}">
                <a16:creationId xmlns:a16="http://schemas.microsoft.com/office/drawing/2014/main" id="{B64C1880-80E2-046D-A8F5-8B977AD6D92A}"/>
              </a:ext>
            </a:extLst>
          </p:cNvPr>
          <p:cNvGrpSpPr/>
          <p:nvPr/>
        </p:nvGrpSpPr>
        <p:grpSpPr>
          <a:xfrm>
            <a:off x="1025462" y="1920348"/>
            <a:ext cx="5368410" cy="1737241"/>
            <a:chOff x="3409097" y="1920627"/>
            <a:chExt cx="5368410" cy="1737241"/>
          </a:xfrm>
        </p:grpSpPr>
        <p:grpSp>
          <p:nvGrpSpPr>
            <p:cNvPr id="13" name="그룹 12">
              <a:extLst>
                <a:ext uri="{FF2B5EF4-FFF2-40B4-BE49-F238E27FC236}">
                  <a16:creationId xmlns:a16="http://schemas.microsoft.com/office/drawing/2014/main" id="{FAB42DFA-3310-C67A-A2B7-3ADC89B8AE7E}"/>
                </a:ext>
              </a:extLst>
            </p:cNvPr>
            <p:cNvGrpSpPr>
              <a:grpSpLocks noChangeAspect="1"/>
            </p:cNvGrpSpPr>
            <p:nvPr/>
          </p:nvGrpSpPr>
          <p:grpSpPr>
            <a:xfrm>
              <a:off x="3409097" y="1920627"/>
              <a:ext cx="5368410" cy="1737241"/>
              <a:chOff x="1113523" y="3114331"/>
              <a:chExt cx="10164578" cy="3289300"/>
            </a:xfrm>
          </p:grpSpPr>
          <p:pic>
            <p:nvPicPr>
              <p:cNvPr id="16" name="그림 15">
                <a:extLst>
                  <a:ext uri="{FF2B5EF4-FFF2-40B4-BE49-F238E27FC236}">
                    <a16:creationId xmlns:a16="http://schemas.microsoft.com/office/drawing/2014/main" id="{5388EEA8-F747-6249-8019-31C29B2B6556}"/>
                  </a:ext>
                </a:extLst>
              </p:cNvPr>
              <p:cNvPicPr>
                <a:picLocks noChangeAspect="1"/>
              </p:cNvPicPr>
              <p:nvPr/>
            </p:nvPicPr>
            <p:blipFill>
              <a:blip r:embed="rId3"/>
              <a:stretch>
                <a:fillRect/>
              </a:stretch>
            </p:blipFill>
            <p:spPr>
              <a:xfrm>
                <a:off x="1113523" y="3114331"/>
                <a:ext cx="4305300" cy="3289300"/>
              </a:xfrm>
              <a:prstGeom prst="rect">
                <a:avLst/>
              </a:prstGeom>
            </p:spPr>
          </p:pic>
          <p:pic>
            <p:nvPicPr>
              <p:cNvPr id="17" name="그림 16">
                <a:extLst>
                  <a:ext uri="{FF2B5EF4-FFF2-40B4-BE49-F238E27FC236}">
                    <a16:creationId xmlns:a16="http://schemas.microsoft.com/office/drawing/2014/main" id="{8599F925-2889-06B2-D077-AE5AFDE099D0}"/>
                  </a:ext>
                </a:extLst>
              </p:cNvPr>
              <p:cNvPicPr>
                <a:picLocks noChangeAspect="1"/>
              </p:cNvPicPr>
              <p:nvPr/>
            </p:nvPicPr>
            <p:blipFill>
              <a:blip r:embed="rId4"/>
              <a:stretch>
                <a:fillRect/>
              </a:stretch>
            </p:blipFill>
            <p:spPr>
              <a:xfrm>
                <a:off x="4043162" y="3114331"/>
                <a:ext cx="4305300" cy="3289300"/>
              </a:xfrm>
              <a:prstGeom prst="rect">
                <a:avLst/>
              </a:prstGeom>
            </p:spPr>
          </p:pic>
          <p:pic>
            <p:nvPicPr>
              <p:cNvPr id="18" name="그림 17">
                <a:extLst>
                  <a:ext uri="{FF2B5EF4-FFF2-40B4-BE49-F238E27FC236}">
                    <a16:creationId xmlns:a16="http://schemas.microsoft.com/office/drawing/2014/main" id="{8E6D5404-0DFF-0B1D-940C-9EA24958EAC6}"/>
                  </a:ext>
                </a:extLst>
              </p:cNvPr>
              <p:cNvPicPr>
                <a:picLocks noChangeAspect="1"/>
              </p:cNvPicPr>
              <p:nvPr/>
            </p:nvPicPr>
            <p:blipFill>
              <a:blip r:embed="rId5"/>
              <a:stretch>
                <a:fillRect/>
              </a:stretch>
            </p:blipFill>
            <p:spPr>
              <a:xfrm>
                <a:off x="6972801" y="3114331"/>
                <a:ext cx="4305300" cy="3289300"/>
              </a:xfrm>
              <a:prstGeom prst="rect">
                <a:avLst/>
              </a:prstGeom>
            </p:spPr>
          </p:pic>
          <p:pic>
            <p:nvPicPr>
              <p:cNvPr id="19" name="그림 18">
                <a:extLst>
                  <a:ext uri="{FF2B5EF4-FFF2-40B4-BE49-F238E27FC236}">
                    <a16:creationId xmlns:a16="http://schemas.microsoft.com/office/drawing/2014/main" id="{311FF863-CA63-9282-071B-B8CDD7E092A4}"/>
                  </a:ext>
                </a:extLst>
              </p:cNvPr>
              <p:cNvPicPr>
                <a:picLocks noChangeAspect="1"/>
              </p:cNvPicPr>
              <p:nvPr/>
            </p:nvPicPr>
            <p:blipFill>
              <a:blip r:embed="rId6"/>
              <a:stretch>
                <a:fillRect/>
              </a:stretch>
            </p:blipFill>
            <p:spPr>
              <a:xfrm>
                <a:off x="7815588" y="4873568"/>
                <a:ext cx="1004563" cy="915152"/>
              </a:xfrm>
              <a:prstGeom prst="rect">
                <a:avLst/>
              </a:prstGeom>
            </p:spPr>
          </p:pic>
        </p:grpSp>
        <p:sp>
          <p:nvSpPr>
            <p:cNvPr id="4" name="타원 3">
              <a:extLst>
                <a:ext uri="{FF2B5EF4-FFF2-40B4-BE49-F238E27FC236}">
                  <a16:creationId xmlns:a16="http://schemas.microsoft.com/office/drawing/2014/main" id="{C37089EA-BCB0-1AAD-E890-B2AD5A7AB785}"/>
                </a:ext>
              </a:extLst>
            </p:cNvPr>
            <p:cNvSpPr/>
            <p:nvPr/>
          </p:nvSpPr>
          <p:spPr>
            <a:xfrm>
              <a:off x="5065805" y="2997445"/>
              <a:ext cx="279400" cy="254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타원 19">
              <a:extLst>
                <a:ext uri="{FF2B5EF4-FFF2-40B4-BE49-F238E27FC236}">
                  <a16:creationId xmlns:a16="http://schemas.microsoft.com/office/drawing/2014/main" id="{6037FC95-24F8-57B4-7886-B79D0C1B57E1}"/>
                </a:ext>
              </a:extLst>
            </p:cNvPr>
            <p:cNvSpPr/>
            <p:nvPr/>
          </p:nvSpPr>
          <p:spPr>
            <a:xfrm>
              <a:off x="6586527" y="2997445"/>
              <a:ext cx="279400" cy="254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a:extLst>
                <a:ext uri="{FF2B5EF4-FFF2-40B4-BE49-F238E27FC236}">
                  <a16:creationId xmlns:a16="http://schemas.microsoft.com/office/drawing/2014/main" id="{0BF248B4-5D91-1A37-208C-61293387949E}"/>
                </a:ext>
              </a:extLst>
            </p:cNvPr>
            <p:cNvSpPr/>
            <p:nvPr/>
          </p:nvSpPr>
          <p:spPr>
            <a:xfrm>
              <a:off x="8160376" y="2595767"/>
              <a:ext cx="279400" cy="254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a:extLst>
              <a:ext uri="{FF2B5EF4-FFF2-40B4-BE49-F238E27FC236}">
                <a16:creationId xmlns:a16="http://schemas.microsoft.com/office/drawing/2014/main" id="{BF8F27FC-A5FF-ACFD-DE17-98504A57160E}"/>
              </a:ext>
            </a:extLst>
          </p:cNvPr>
          <p:cNvSpPr txBox="1"/>
          <p:nvPr/>
        </p:nvSpPr>
        <p:spPr>
          <a:xfrm>
            <a:off x="3541805" y="1469692"/>
            <a:ext cx="3048000" cy="338554"/>
          </a:xfrm>
          <a:prstGeom prst="rect">
            <a:avLst/>
          </a:prstGeom>
          <a:noFill/>
        </p:spPr>
        <p:txBody>
          <a:bodyPr wrap="square" rtlCol="0">
            <a:spAutoFit/>
          </a:bodyPr>
          <a:lstStyle/>
          <a:p>
            <a:r>
              <a:rPr lang="en-US" altLang="ko-KR" sz="1600"/>
              <a:t>: X, Y-pol</a:t>
            </a:r>
            <a:r>
              <a:rPr lang="ko-KR" altLang="en-US" sz="1600"/>
              <a:t>이 더 크게 감소</a:t>
            </a:r>
          </a:p>
        </p:txBody>
      </p:sp>
      <p:grpSp>
        <p:nvGrpSpPr>
          <p:cNvPr id="207" name="그룹 206">
            <a:extLst>
              <a:ext uri="{FF2B5EF4-FFF2-40B4-BE49-F238E27FC236}">
                <a16:creationId xmlns:a16="http://schemas.microsoft.com/office/drawing/2014/main" id="{72F50588-1D3F-39D5-A199-A0F9D0BCB014}"/>
              </a:ext>
            </a:extLst>
          </p:cNvPr>
          <p:cNvGrpSpPr/>
          <p:nvPr/>
        </p:nvGrpSpPr>
        <p:grpSpPr>
          <a:xfrm>
            <a:off x="7021686" y="4075780"/>
            <a:ext cx="2050762" cy="2685301"/>
            <a:chOff x="7700423" y="3429000"/>
            <a:chExt cx="2050762" cy="2685301"/>
          </a:xfrm>
        </p:grpSpPr>
        <p:grpSp>
          <p:nvGrpSpPr>
            <p:cNvPr id="133" name="그룹 132">
              <a:extLst>
                <a:ext uri="{FF2B5EF4-FFF2-40B4-BE49-F238E27FC236}">
                  <a16:creationId xmlns:a16="http://schemas.microsoft.com/office/drawing/2014/main" id="{2A3F4DEC-731D-B907-CFFB-B8326CB39E7A}"/>
                </a:ext>
              </a:extLst>
            </p:cNvPr>
            <p:cNvGrpSpPr>
              <a:grpSpLocks noChangeAspect="1"/>
            </p:cNvGrpSpPr>
            <p:nvPr/>
          </p:nvGrpSpPr>
          <p:grpSpPr>
            <a:xfrm>
              <a:off x="7700423" y="4200891"/>
              <a:ext cx="2050762" cy="1913410"/>
              <a:chOff x="5254470" y="2241993"/>
              <a:chExt cx="1315997" cy="1227857"/>
            </a:xfrm>
          </p:grpSpPr>
          <p:sp>
            <p:nvSpPr>
              <p:cNvPr id="134" name="직사각형 133">
                <a:extLst>
                  <a:ext uri="{FF2B5EF4-FFF2-40B4-BE49-F238E27FC236}">
                    <a16:creationId xmlns:a16="http://schemas.microsoft.com/office/drawing/2014/main" id="{57878C0D-C907-43F1-697F-93A73F6B694C}"/>
                  </a:ext>
                </a:extLst>
              </p:cNvPr>
              <p:cNvSpPr/>
              <p:nvPr/>
            </p:nvSpPr>
            <p:spPr>
              <a:xfrm rot="18875302">
                <a:off x="5195108" y="2595482"/>
                <a:ext cx="918115" cy="211137"/>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5" name="직사각형 134">
                <a:extLst>
                  <a:ext uri="{FF2B5EF4-FFF2-40B4-BE49-F238E27FC236}">
                    <a16:creationId xmlns:a16="http://schemas.microsoft.com/office/drawing/2014/main" id="{0ABF59AD-48D9-1730-A99C-D6746154D16A}"/>
                  </a:ext>
                </a:extLst>
              </p:cNvPr>
              <p:cNvSpPr/>
              <p:nvPr/>
            </p:nvSpPr>
            <p:spPr>
              <a:xfrm rot="20630999">
                <a:off x="5303816" y="2897340"/>
                <a:ext cx="369366" cy="391025"/>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6" name="직사각형 135">
                <a:extLst>
                  <a:ext uri="{FF2B5EF4-FFF2-40B4-BE49-F238E27FC236}">
                    <a16:creationId xmlns:a16="http://schemas.microsoft.com/office/drawing/2014/main" id="{CB0178CB-0FC0-E2B3-372D-B47898056338}"/>
                  </a:ext>
                </a:extLst>
              </p:cNvPr>
              <p:cNvSpPr/>
              <p:nvPr/>
            </p:nvSpPr>
            <p:spPr>
              <a:xfrm rot="18895211">
                <a:off x="6140984" y="2389436"/>
                <a:ext cx="114449" cy="572398"/>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7" name="직사각형 136">
                <a:extLst>
                  <a:ext uri="{FF2B5EF4-FFF2-40B4-BE49-F238E27FC236}">
                    <a16:creationId xmlns:a16="http://schemas.microsoft.com/office/drawing/2014/main" id="{3E605DEC-2042-D416-94CE-231D6E474902}"/>
                  </a:ext>
                </a:extLst>
              </p:cNvPr>
              <p:cNvSpPr/>
              <p:nvPr/>
            </p:nvSpPr>
            <p:spPr>
              <a:xfrm rot="15096091">
                <a:off x="6164018" y="2926810"/>
                <a:ext cx="399871" cy="293356"/>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38" name="직선 연결선 137">
                <a:extLst>
                  <a:ext uri="{FF2B5EF4-FFF2-40B4-BE49-F238E27FC236}">
                    <a16:creationId xmlns:a16="http://schemas.microsoft.com/office/drawing/2014/main" id="{21B784C2-BFF2-AF57-140D-2048FDAED101}"/>
                  </a:ext>
                </a:extLst>
              </p:cNvPr>
              <p:cNvCxnSpPr>
                <a:cxnSpLocks/>
              </p:cNvCxnSpPr>
              <p:nvPr/>
            </p:nvCxnSpPr>
            <p:spPr>
              <a:xfrm>
                <a:off x="5365089" y="3332163"/>
                <a:ext cx="654711" cy="1365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461FC4AB-C772-AC93-32E2-1DD481BC4A64}"/>
                  </a:ext>
                </a:extLst>
              </p:cNvPr>
              <p:cNvCxnSpPr>
                <a:cxnSpLocks/>
              </p:cNvCxnSpPr>
              <p:nvPr/>
            </p:nvCxnSpPr>
            <p:spPr>
              <a:xfrm>
                <a:off x="5254470" y="2954338"/>
                <a:ext cx="110619" cy="3778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9CF93886-92C3-C88C-8B2C-57679D915BBB}"/>
                  </a:ext>
                </a:extLst>
              </p:cNvPr>
              <p:cNvCxnSpPr>
                <a:cxnSpLocks/>
              </p:cNvCxnSpPr>
              <p:nvPr/>
            </p:nvCxnSpPr>
            <p:spPr>
              <a:xfrm flipV="1">
                <a:off x="5254470" y="2295316"/>
                <a:ext cx="643869" cy="6590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2009300F-E079-773C-E6F7-A6F809C72072}"/>
                  </a:ext>
                </a:extLst>
              </p:cNvPr>
              <p:cNvCxnSpPr>
                <a:cxnSpLocks/>
              </p:cNvCxnSpPr>
              <p:nvPr/>
            </p:nvCxnSpPr>
            <p:spPr>
              <a:xfrm flipH="1" flipV="1">
                <a:off x="5904986" y="2301175"/>
                <a:ext cx="541860" cy="5295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직선 연결선 141">
                <a:extLst>
                  <a:ext uri="{FF2B5EF4-FFF2-40B4-BE49-F238E27FC236}">
                    <a16:creationId xmlns:a16="http://schemas.microsoft.com/office/drawing/2014/main" id="{A4FEB260-F58A-ABA5-0BA8-D57CA64D7E01}"/>
                  </a:ext>
                </a:extLst>
              </p:cNvPr>
              <p:cNvCxnSpPr>
                <a:cxnSpLocks/>
              </p:cNvCxnSpPr>
              <p:nvPr/>
            </p:nvCxnSpPr>
            <p:spPr>
              <a:xfrm flipH="1" flipV="1">
                <a:off x="6439757" y="2825295"/>
                <a:ext cx="130710" cy="4024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3" name="이등변 삼각형 142">
                <a:extLst>
                  <a:ext uri="{FF2B5EF4-FFF2-40B4-BE49-F238E27FC236}">
                    <a16:creationId xmlns:a16="http://schemas.microsoft.com/office/drawing/2014/main" id="{19686E49-23A3-6FEB-5A81-E26986D2637C}"/>
                  </a:ext>
                </a:extLst>
              </p:cNvPr>
              <p:cNvSpPr/>
              <p:nvPr/>
            </p:nvSpPr>
            <p:spPr>
              <a:xfrm rot="709677">
                <a:off x="5475175" y="2322644"/>
                <a:ext cx="660025" cy="1077657"/>
              </a:xfrm>
              <a:prstGeom prst="triangle">
                <a:avLst>
                  <a:gd name="adj" fmla="val 46715"/>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4" name="이등변 삼각형 143">
                <a:extLst>
                  <a:ext uri="{FF2B5EF4-FFF2-40B4-BE49-F238E27FC236}">
                    <a16:creationId xmlns:a16="http://schemas.microsoft.com/office/drawing/2014/main" id="{B3040629-5886-8A9B-EF52-6E378443CEB9}"/>
                  </a:ext>
                </a:extLst>
              </p:cNvPr>
              <p:cNvSpPr/>
              <p:nvPr/>
            </p:nvSpPr>
            <p:spPr>
              <a:xfrm rot="20179020">
                <a:off x="5780482" y="2306726"/>
                <a:ext cx="594777" cy="1075619"/>
              </a:xfrm>
              <a:prstGeom prst="triangle">
                <a:avLst>
                  <a:gd name="adj" fmla="val 58323"/>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7" name="직선 연결선 146">
                <a:extLst>
                  <a:ext uri="{FF2B5EF4-FFF2-40B4-BE49-F238E27FC236}">
                    <a16:creationId xmlns:a16="http://schemas.microsoft.com/office/drawing/2014/main" id="{2A920318-E119-9E75-C126-094F68E06186}"/>
                  </a:ext>
                </a:extLst>
              </p:cNvPr>
              <p:cNvCxnSpPr>
                <a:cxnSpLocks/>
              </p:cNvCxnSpPr>
              <p:nvPr/>
            </p:nvCxnSpPr>
            <p:spPr>
              <a:xfrm flipH="1">
                <a:off x="6016949" y="3221038"/>
                <a:ext cx="549290" cy="2488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8" name="그룹 147">
              <a:extLst>
                <a:ext uri="{FF2B5EF4-FFF2-40B4-BE49-F238E27FC236}">
                  <a16:creationId xmlns:a16="http://schemas.microsoft.com/office/drawing/2014/main" id="{C161C510-C94E-718A-EC90-0DF74C404D3A}"/>
                </a:ext>
              </a:extLst>
            </p:cNvPr>
            <p:cNvGrpSpPr/>
            <p:nvPr/>
          </p:nvGrpSpPr>
          <p:grpSpPr>
            <a:xfrm>
              <a:off x="7732261" y="3429000"/>
              <a:ext cx="1972954" cy="1892916"/>
              <a:chOff x="2980643" y="1456301"/>
              <a:chExt cx="1972954" cy="1892916"/>
            </a:xfrm>
          </p:grpSpPr>
          <p:sp>
            <p:nvSpPr>
              <p:cNvPr id="149" name="타원 148">
                <a:extLst>
                  <a:ext uri="{FF2B5EF4-FFF2-40B4-BE49-F238E27FC236}">
                    <a16:creationId xmlns:a16="http://schemas.microsoft.com/office/drawing/2014/main" id="{90EC4B5B-45FF-6095-2B8F-7179B9B9D6FF}"/>
                  </a:ext>
                </a:extLst>
              </p:cNvPr>
              <p:cNvSpPr/>
              <p:nvPr/>
            </p:nvSpPr>
            <p:spPr>
              <a:xfrm>
                <a:off x="3400298" y="1898164"/>
                <a:ext cx="1109007" cy="1027604"/>
              </a:xfrm>
              <a:prstGeom prst="ellipse">
                <a:avLst/>
              </a:prstGeom>
              <a:noFill/>
              <a:ln w="38100">
                <a:solidFill>
                  <a:schemeClr val="accent6">
                    <a:lumMod val="75000"/>
                  </a:schemeClr>
                </a:solidFill>
              </a:ln>
              <a:effectLst/>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0" name="타원 149">
                <a:extLst>
                  <a:ext uri="{FF2B5EF4-FFF2-40B4-BE49-F238E27FC236}">
                    <a16:creationId xmlns:a16="http://schemas.microsoft.com/office/drawing/2014/main" id="{633B47A9-F9AE-CC31-5452-32246B395FA2}"/>
                  </a:ext>
                </a:extLst>
              </p:cNvPr>
              <p:cNvSpPr/>
              <p:nvPr/>
            </p:nvSpPr>
            <p:spPr>
              <a:xfrm>
                <a:off x="3156929" y="1754722"/>
                <a:ext cx="1595744" cy="1314487"/>
              </a:xfrm>
              <a:prstGeom prst="ellipse">
                <a:avLst/>
              </a:prstGeom>
              <a:noFill/>
              <a:ln w="38100">
                <a:solidFill>
                  <a:schemeClr val="accent6">
                    <a:lumMod val="75000"/>
                  </a:schemeClr>
                </a:solidFill>
              </a:ln>
              <a:effectLst/>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1" name="타원 150">
                <a:extLst>
                  <a:ext uri="{FF2B5EF4-FFF2-40B4-BE49-F238E27FC236}">
                    <a16:creationId xmlns:a16="http://schemas.microsoft.com/office/drawing/2014/main" id="{A3F8495D-3272-B5BB-0908-086A4E5AAB99}"/>
                  </a:ext>
                </a:extLst>
              </p:cNvPr>
              <p:cNvSpPr/>
              <p:nvPr/>
            </p:nvSpPr>
            <p:spPr>
              <a:xfrm>
                <a:off x="2980643" y="1565816"/>
                <a:ext cx="1972954" cy="1661020"/>
              </a:xfrm>
              <a:prstGeom prst="ellipse">
                <a:avLst/>
              </a:prstGeom>
              <a:noFill/>
              <a:ln w="38100">
                <a:solidFill>
                  <a:schemeClr val="accent6">
                    <a:lumMod val="75000"/>
                  </a:schemeClr>
                </a:solidFill>
              </a:ln>
              <a:effectLst/>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2" name="타원 151">
                <a:extLst>
                  <a:ext uri="{FF2B5EF4-FFF2-40B4-BE49-F238E27FC236}">
                    <a16:creationId xmlns:a16="http://schemas.microsoft.com/office/drawing/2014/main" id="{41EC418B-4549-4F95-E629-F2774CE61F1A}"/>
                  </a:ext>
                </a:extLst>
              </p:cNvPr>
              <p:cNvSpPr/>
              <p:nvPr/>
            </p:nvSpPr>
            <p:spPr>
              <a:xfrm>
                <a:off x="3572408" y="2051343"/>
                <a:ext cx="764785" cy="753801"/>
              </a:xfrm>
              <a:prstGeom prst="ellipse">
                <a:avLst/>
              </a:prstGeom>
              <a:noFill/>
              <a:ln w="38100">
                <a:solidFill>
                  <a:schemeClr val="accent6">
                    <a:lumMod val="75000"/>
                  </a:schemeClr>
                </a:solidFill>
              </a:ln>
              <a:effectLst/>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53" name="직선 화살표 연결선 152">
                <a:extLst>
                  <a:ext uri="{FF2B5EF4-FFF2-40B4-BE49-F238E27FC236}">
                    <a16:creationId xmlns:a16="http://schemas.microsoft.com/office/drawing/2014/main" id="{B0BAF2D2-9AAC-4C1A-13F8-F0D62BBBAF75}"/>
                  </a:ext>
                </a:extLst>
              </p:cNvPr>
              <p:cNvCxnSpPr>
                <a:cxnSpLocks/>
              </p:cNvCxnSpPr>
              <p:nvPr/>
            </p:nvCxnSpPr>
            <p:spPr>
              <a:xfrm>
                <a:off x="3952168" y="1456301"/>
                <a:ext cx="21842" cy="1892916"/>
              </a:xfrm>
              <a:prstGeom prst="straightConnector1">
                <a:avLst/>
              </a:prstGeom>
              <a:ln w="38100">
                <a:solidFill>
                  <a:schemeClr val="accent6">
                    <a:lumMod val="75000"/>
                  </a:schemeClr>
                </a:solidFill>
                <a:headEnd type="triangle"/>
                <a:tailEnd type="triangle"/>
              </a:ln>
              <a:effectLst>
                <a:outerShdw blurRad="50800" dist="50800" dir="5400000" algn="ctr" rotWithShape="0">
                  <a:schemeClr val="bg1"/>
                </a:outerShdw>
              </a:effectLst>
              <a:scene3d>
                <a:camera prst="isometricOffAxis2Left"/>
                <a:lightRig rig="threePt" dir="t"/>
              </a:scene3d>
            </p:spPr>
            <p:style>
              <a:lnRef idx="1">
                <a:schemeClr val="accent1"/>
              </a:lnRef>
              <a:fillRef idx="0">
                <a:schemeClr val="accent1"/>
              </a:fillRef>
              <a:effectRef idx="0">
                <a:schemeClr val="accent1"/>
              </a:effectRef>
              <a:fontRef idx="minor">
                <a:schemeClr val="tx1"/>
              </a:fontRef>
            </p:style>
          </p:cxnSp>
        </p:grpSp>
      </p:grpSp>
      <p:grpSp>
        <p:nvGrpSpPr>
          <p:cNvPr id="204" name="그룹 203">
            <a:extLst>
              <a:ext uri="{FF2B5EF4-FFF2-40B4-BE49-F238E27FC236}">
                <a16:creationId xmlns:a16="http://schemas.microsoft.com/office/drawing/2014/main" id="{1F8D8650-8B83-8B6E-6FC1-F89E25049C8E}"/>
              </a:ext>
            </a:extLst>
          </p:cNvPr>
          <p:cNvGrpSpPr/>
          <p:nvPr/>
        </p:nvGrpSpPr>
        <p:grpSpPr>
          <a:xfrm>
            <a:off x="1411975" y="4362317"/>
            <a:ext cx="2402377" cy="2421536"/>
            <a:chOff x="4544677" y="3824603"/>
            <a:chExt cx="2402377" cy="2421536"/>
          </a:xfrm>
        </p:grpSpPr>
        <p:grpSp>
          <p:nvGrpSpPr>
            <p:cNvPr id="154" name="그룹 153">
              <a:extLst>
                <a:ext uri="{FF2B5EF4-FFF2-40B4-BE49-F238E27FC236}">
                  <a16:creationId xmlns:a16="http://schemas.microsoft.com/office/drawing/2014/main" id="{3AE58A6C-CCB6-E91A-6547-6599424FA66C}"/>
                </a:ext>
              </a:extLst>
            </p:cNvPr>
            <p:cNvGrpSpPr>
              <a:grpSpLocks noChangeAspect="1"/>
            </p:cNvGrpSpPr>
            <p:nvPr/>
          </p:nvGrpSpPr>
          <p:grpSpPr>
            <a:xfrm>
              <a:off x="4732145" y="4332729"/>
              <a:ext cx="2050762" cy="1913410"/>
              <a:chOff x="5254470" y="2241993"/>
              <a:chExt cx="1315997" cy="1227857"/>
            </a:xfrm>
          </p:grpSpPr>
          <p:sp>
            <p:nvSpPr>
              <p:cNvPr id="155" name="직사각형 154">
                <a:extLst>
                  <a:ext uri="{FF2B5EF4-FFF2-40B4-BE49-F238E27FC236}">
                    <a16:creationId xmlns:a16="http://schemas.microsoft.com/office/drawing/2014/main" id="{4A8EFEE9-2C7E-71D2-727A-F6C5AE694586}"/>
                  </a:ext>
                </a:extLst>
              </p:cNvPr>
              <p:cNvSpPr/>
              <p:nvPr/>
            </p:nvSpPr>
            <p:spPr>
              <a:xfrm rot="18875302">
                <a:off x="5195108" y="2595482"/>
                <a:ext cx="918115" cy="211137"/>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6" name="직사각형 155">
                <a:extLst>
                  <a:ext uri="{FF2B5EF4-FFF2-40B4-BE49-F238E27FC236}">
                    <a16:creationId xmlns:a16="http://schemas.microsoft.com/office/drawing/2014/main" id="{05B97616-8F9E-AF8F-B396-5919FB7A41AF}"/>
                  </a:ext>
                </a:extLst>
              </p:cNvPr>
              <p:cNvSpPr/>
              <p:nvPr/>
            </p:nvSpPr>
            <p:spPr>
              <a:xfrm rot="20630999">
                <a:off x="5303816" y="2897340"/>
                <a:ext cx="369366" cy="391025"/>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7" name="직사각형 156">
                <a:extLst>
                  <a:ext uri="{FF2B5EF4-FFF2-40B4-BE49-F238E27FC236}">
                    <a16:creationId xmlns:a16="http://schemas.microsoft.com/office/drawing/2014/main" id="{D47D7A3D-10C2-5988-427B-E765EB3A9129}"/>
                  </a:ext>
                </a:extLst>
              </p:cNvPr>
              <p:cNvSpPr/>
              <p:nvPr/>
            </p:nvSpPr>
            <p:spPr>
              <a:xfrm rot="18895211">
                <a:off x="6140984" y="2389436"/>
                <a:ext cx="114449" cy="572398"/>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8" name="직사각형 157">
                <a:extLst>
                  <a:ext uri="{FF2B5EF4-FFF2-40B4-BE49-F238E27FC236}">
                    <a16:creationId xmlns:a16="http://schemas.microsoft.com/office/drawing/2014/main" id="{F3477194-F239-4632-C8AD-9473C134FD4E}"/>
                  </a:ext>
                </a:extLst>
              </p:cNvPr>
              <p:cNvSpPr/>
              <p:nvPr/>
            </p:nvSpPr>
            <p:spPr>
              <a:xfrm rot="15096091">
                <a:off x="6164018" y="2926810"/>
                <a:ext cx="399871" cy="293356"/>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59" name="직선 연결선 158">
                <a:extLst>
                  <a:ext uri="{FF2B5EF4-FFF2-40B4-BE49-F238E27FC236}">
                    <a16:creationId xmlns:a16="http://schemas.microsoft.com/office/drawing/2014/main" id="{EAA4351E-7777-1E96-DC2C-8B9CDA6D5F1A}"/>
                  </a:ext>
                </a:extLst>
              </p:cNvPr>
              <p:cNvCxnSpPr>
                <a:cxnSpLocks/>
              </p:cNvCxnSpPr>
              <p:nvPr/>
            </p:nvCxnSpPr>
            <p:spPr>
              <a:xfrm>
                <a:off x="5365089" y="3332163"/>
                <a:ext cx="654711" cy="1365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직선 연결선 159">
                <a:extLst>
                  <a:ext uri="{FF2B5EF4-FFF2-40B4-BE49-F238E27FC236}">
                    <a16:creationId xmlns:a16="http://schemas.microsoft.com/office/drawing/2014/main" id="{015F2329-8885-E352-08C0-B28384FAA268}"/>
                  </a:ext>
                </a:extLst>
              </p:cNvPr>
              <p:cNvCxnSpPr>
                <a:cxnSpLocks/>
              </p:cNvCxnSpPr>
              <p:nvPr/>
            </p:nvCxnSpPr>
            <p:spPr>
              <a:xfrm>
                <a:off x="5254470" y="2954338"/>
                <a:ext cx="110619" cy="3778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직선 연결선 160">
                <a:extLst>
                  <a:ext uri="{FF2B5EF4-FFF2-40B4-BE49-F238E27FC236}">
                    <a16:creationId xmlns:a16="http://schemas.microsoft.com/office/drawing/2014/main" id="{3C02F320-67B3-2CCF-C674-9666EF394FD7}"/>
                  </a:ext>
                </a:extLst>
              </p:cNvPr>
              <p:cNvCxnSpPr>
                <a:cxnSpLocks/>
              </p:cNvCxnSpPr>
              <p:nvPr/>
            </p:nvCxnSpPr>
            <p:spPr>
              <a:xfrm flipV="1">
                <a:off x="5254470" y="2295316"/>
                <a:ext cx="643869" cy="6590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직선 연결선 161">
                <a:extLst>
                  <a:ext uri="{FF2B5EF4-FFF2-40B4-BE49-F238E27FC236}">
                    <a16:creationId xmlns:a16="http://schemas.microsoft.com/office/drawing/2014/main" id="{B43AA03B-FC4A-4B0F-1070-A8E170089217}"/>
                  </a:ext>
                </a:extLst>
              </p:cNvPr>
              <p:cNvCxnSpPr>
                <a:cxnSpLocks/>
              </p:cNvCxnSpPr>
              <p:nvPr/>
            </p:nvCxnSpPr>
            <p:spPr>
              <a:xfrm flipH="1" flipV="1">
                <a:off x="5904986" y="2301175"/>
                <a:ext cx="541860" cy="5295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직선 연결선 162">
                <a:extLst>
                  <a:ext uri="{FF2B5EF4-FFF2-40B4-BE49-F238E27FC236}">
                    <a16:creationId xmlns:a16="http://schemas.microsoft.com/office/drawing/2014/main" id="{F83C3ACF-A1A1-51A0-A12B-773EE91605B1}"/>
                  </a:ext>
                </a:extLst>
              </p:cNvPr>
              <p:cNvCxnSpPr>
                <a:cxnSpLocks/>
              </p:cNvCxnSpPr>
              <p:nvPr/>
            </p:nvCxnSpPr>
            <p:spPr>
              <a:xfrm flipH="1" flipV="1">
                <a:off x="6439757" y="2825295"/>
                <a:ext cx="130710" cy="4024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4" name="이등변 삼각형 163">
                <a:extLst>
                  <a:ext uri="{FF2B5EF4-FFF2-40B4-BE49-F238E27FC236}">
                    <a16:creationId xmlns:a16="http://schemas.microsoft.com/office/drawing/2014/main" id="{EC1A7694-31DE-CF81-5E96-C23088481462}"/>
                  </a:ext>
                </a:extLst>
              </p:cNvPr>
              <p:cNvSpPr/>
              <p:nvPr/>
            </p:nvSpPr>
            <p:spPr>
              <a:xfrm rot="709677">
                <a:off x="5475175" y="2322644"/>
                <a:ext cx="660025" cy="1077657"/>
              </a:xfrm>
              <a:prstGeom prst="triangle">
                <a:avLst>
                  <a:gd name="adj" fmla="val 46715"/>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5" name="이등변 삼각형 164">
                <a:extLst>
                  <a:ext uri="{FF2B5EF4-FFF2-40B4-BE49-F238E27FC236}">
                    <a16:creationId xmlns:a16="http://schemas.microsoft.com/office/drawing/2014/main" id="{87E1E661-E548-C60C-7D8C-1E130CD66588}"/>
                  </a:ext>
                </a:extLst>
              </p:cNvPr>
              <p:cNvSpPr/>
              <p:nvPr/>
            </p:nvSpPr>
            <p:spPr>
              <a:xfrm rot="20179020">
                <a:off x="5780482" y="2306726"/>
                <a:ext cx="594777" cy="1075619"/>
              </a:xfrm>
              <a:prstGeom prst="triangle">
                <a:avLst>
                  <a:gd name="adj" fmla="val 58323"/>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6" name="직선 연결선 165">
                <a:extLst>
                  <a:ext uri="{FF2B5EF4-FFF2-40B4-BE49-F238E27FC236}">
                    <a16:creationId xmlns:a16="http://schemas.microsoft.com/office/drawing/2014/main" id="{9AA495B6-BB79-B426-AF7A-B6BF4B8FB18F}"/>
                  </a:ext>
                </a:extLst>
              </p:cNvPr>
              <p:cNvCxnSpPr>
                <a:cxnSpLocks/>
              </p:cNvCxnSpPr>
              <p:nvPr/>
            </p:nvCxnSpPr>
            <p:spPr>
              <a:xfrm flipH="1">
                <a:off x="6016949" y="3221038"/>
                <a:ext cx="549290" cy="2488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7" name="그룹 166">
              <a:extLst>
                <a:ext uri="{FF2B5EF4-FFF2-40B4-BE49-F238E27FC236}">
                  <a16:creationId xmlns:a16="http://schemas.microsoft.com/office/drawing/2014/main" id="{7810C6CE-26F4-889A-9FE8-DD9BECFA4AD6}"/>
                </a:ext>
              </a:extLst>
            </p:cNvPr>
            <p:cNvGrpSpPr/>
            <p:nvPr/>
          </p:nvGrpSpPr>
          <p:grpSpPr>
            <a:xfrm>
              <a:off x="4544677" y="3824603"/>
              <a:ext cx="2402377" cy="1752304"/>
              <a:chOff x="7514665" y="1478457"/>
              <a:chExt cx="2402377" cy="1752304"/>
            </a:xfrm>
          </p:grpSpPr>
          <p:cxnSp>
            <p:nvCxnSpPr>
              <p:cNvPr id="168" name="직선 화살표 연결선 167">
                <a:extLst>
                  <a:ext uri="{FF2B5EF4-FFF2-40B4-BE49-F238E27FC236}">
                    <a16:creationId xmlns:a16="http://schemas.microsoft.com/office/drawing/2014/main" id="{A556B8C0-A53C-3F23-914A-66D8E14EC3BC}"/>
                  </a:ext>
                </a:extLst>
              </p:cNvPr>
              <p:cNvCxnSpPr>
                <a:cxnSpLocks/>
              </p:cNvCxnSpPr>
              <p:nvPr/>
            </p:nvCxnSpPr>
            <p:spPr>
              <a:xfrm flipH="1">
                <a:off x="7514665" y="1478457"/>
                <a:ext cx="2402377" cy="1752304"/>
              </a:xfrm>
              <a:prstGeom prst="straightConnector1">
                <a:avLst/>
              </a:prstGeom>
              <a:ln w="38100">
                <a:solidFill>
                  <a:schemeClr val="accent2">
                    <a:lumMod val="75000"/>
                  </a:schemeClr>
                </a:solidFill>
                <a:headEnd type="triangle"/>
                <a:tailEnd type="triangle"/>
              </a:ln>
              <a:effectLst>
                <a:outerShdw blurRad="50800" dist="50800" dir="5400000" algn="ctr" rotWithShape="0">
                  <a:schemeClr val="bg1"/>
                </a:outerShdw>
              </a:effectLst>
            </p:spPr>
            <p:style>
              <a:lnRef idx="1">
                <a:schemeClr val="accent1"/>
              </a:lnRef>
              <a:fillRef idx="0">
                <a:schemeClr val="accent1"/>
              </a:fillRef>
              <a:effectRef idx="0">
                <a:schemeClr val="accent1"/>
              </a:effectRef>
              <a:fontRef idx="minor">
                <a:schemeClr val="tx1"/>
              </a:fontRef>
            </p:style>
          </p:cxnSp>
          <p:sp>
            <p:nvSpPr>
              <p:cNvPr id="169" name="타원 168">
                <a:extLst>
                  <a:ext uri="{FF2B5EF4-FFF2-40B4-BE49-F238E27FC236}">
                    <a16:creationId xmlns:a16="http://schemas.microsoft.com/office/drawing/2014/main" id="{B42069B6-69E6-12AF-A30F-3B9F05FA4629}"/>
                  </a:ext>
                </a:extLst>
              </p:cNvPr>
              <p:cNvSpPr/>
              <p:nvPr/>
            </p:nvSpPr>
            <p:spPr>
              <a:xfrm>
                <a:off x="8120374" y="1855179"/>
                <a:ext cx="1109007" cy="1027604"/>
              </a:xfrm>
              <a:prstGeom prst="ellipse">
                <a:avLst/>
              </a:prstGeom>
              <a:noFill/>
              <a:ln w="38100">
                <a:solidFill>
                  <a:schemeClr val="accent2">
                    <a:lumMod val="60000"/>
                    <a:lumOff val="40000"/>
                  </a:schemeClr>
                </a:solidFill>
              </a:ln>
              <a:scene3d>
                <a:camera prst="perspectiveContrasting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0" name="타원 169">
                <a:extLst>
                  <a:ext uri="{FF2B5EF4-FFF2-40B4-BE49-F238E27FC236}">
                    <a16:creationId xmlns:a16="http://schemas.microsoft.com/office/drawing/2014/main" id="{E7D54407-407E-0BA0-764D-C211018E0800}"/>
                  </a:ext>
                </a:extLst>
              </p:cNvPr>
              <p:cNvSpPr/>
              <p:nvPr/>
            </p:nvSpPr>
            <p:spPr>
              <a:xfrm>
                <a:off x="7877005" y="1711737"/>
                <a:ext cx="1595744" cy="1314487"/>
              </a:xfrm>
              <a:prstGeom prst="ellipse">
                <a:avLst/>
              </a:prstGeom>
              <a:noFill/>
              <a:ln w="38100">
                <a:solidFill>
                  <a:schemeClr val="accent2">
                    <a:lumMod val="60000"/>
                    <a:lumOff val="40000"/>
                  </a:schemeClr>
                </a:solidFill>
              </a:ln>
              <a:effectLst>
                <a:outerShdw blurRad="76200" dir="18900000" sy="23000" kx="-1200000" algn="bl" rotWithShape="0">
                  <a:prstClr val="black">
                    <a:alpha val="20000"/>
                  </a:prstClr>
                </a:outerShdw>
              </a:effectLst>
              <a:scene3d>
                <a:camera prst="perspectiveContrasting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1" name="타원 170">
                <a:extLst>
                  <a:ext uri="{FF2B5EF4-FFF2-40B4-BE49-F238E27FC236}">
                    <a16:creationId xmlns:a16="http://schemas.microsoft.com/office/drawing/2014/main" id="{80A57D18-9DFA-D08A-0E6F-BA699DE9AFFD}"/>
                  </a:ext>
                </a:extLst>
              </p:cNvPr>
              <p:cNvSpPr/>
              <p:nvPr/>
            </p:nvSpPr>
            <p:spPr>
              <a:xfrm>
                <a:off x="7700719" y="1522831"/>
                <a:ext cx="1972954" cy="1661020"/>
              </a:xfrm>
              <a:prstGeom prst="ellipse">
                <a:avLst/>
              </a:prstGeom>
              <a:noFill/>
              <a:ln w="38100">
                <a:solidFill>
                  <a:schemeClr val="accent2">
                    <a:lumMod val="60000"/>
                    <a:lumOff val="40000"/>
                  </a:schemeClr>
                </a:solidFill>
              </a:ln>
              <a:effectLst>
                <a:outerShdw blurRad="76200" dir="18900000" sy="23000" kx="-1200000" algn="bl" rotWithShape="0">
                  <a:prstClr val="black">
                    <a:alpha val="20000"/>
                  </a:prstClr>
                </a:outerShdw>
              </a:effectLst>
              <a:scene3d>
                <a:camera prst="perspectiveContrasting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2" name="타원 171">
                <a:extLst>
                  <a:ext uri="{FF2B5EF4-FFF2-40B4-BE49-F238E27FC236}">
                    <a16:creationId xmlns:a16="http://schemas.microsoft.com/office/drawing/2014/main" id="{5EEFDF7B-A9E3-F792-B2FC-2C5CAE2B6558}"/>
                  </a:ext>
                </a:extLst>
              </p:cNvPr>
              <p:cNvSpPr/>
              <p:nvPr/>
            </p:nvSpPr>
            <p:spPr>
              <a:xfrm>
                <a:off x="8292484" y="2008358"/>
                <a:ext cx="764785" cy="753801"/>
              </a:xfrm>
              <a:prstGeom prst="ellipse">
                <a:avLst/>
              </a:prstGeom>
              <a:noFill/>
              <a:ln w="38100">
                <a:solidFill>
                  <a:schemeClr val="accent2">
                    <a:lumMod val="60000"/>
                    <a:lumOff val="40000"/>
                  </a:schemeClr>
                </a:solidFill>
              </a:ln>
              <a:scene3d>
                <a:camera prst="perspectiveContrasting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00" name="TextBox 199">
            <a:extLst>
              <a:ext uri="{FF2B5EF4-FFF2-40B4-BE49-F238E27FC236}">
                <a16:creationId xmlns:a16="http://schemas.microsoft.com/office/drawing/2014/main" id="{90AAAA87-9207-A468-307A-0530632F63AC}"/>
              </a:ext>
            </a:extLst>
          </p:cNvPr>
          <p:cNvSpPr txBox="1"/>
          <p:nvPr/>
        </p:nvSpPr>
        <p:spPr>
          <a:xfrm>
            <a:off x="3761455" y="6093029"/>
            <a:ext cx="1020258" cy="338554"/>
          </a:xfrm>
          <a:prstGeom prst="rect">
            <a:avLst/>
          </a:prstGeom>
          <a:solidFill>
            <a:schemeClr val="bg1">
              <a:lumMod val="85000"/>
            </a:schemeClr>
          </a:solidFill>
        </p:spPr>
        <p:txBody>
          <a:bodyPr wrap="square" rtlCol="0">
            <a:spAutoFit/>
          </a:bodyPr>
          <a:lstStyle/>
          <a:p>
            <a:pPr algn="ctr"/>
            <a:r>
              <a:rPr lang="en-US" altLang="ko-KR" sz="1600" b="1"/>
              <a:t>Y-pol</a:t>
            </a:r>
          </a:p>
        </p:txBody>
      </p:sp>
      <p:sp>
        <p:nvSpPr>
          <p:cNvPr id="201" name="TextBox 200">
            <a:extLst>
              <a:ext uri="{FF2B5EF4-FFF2-40B4-BE49-F238E27FC236}">
                <a16:creationId xmlns:a16="http://schemas.microsoft.com/office/drawing/2014/main" id="{DFF9B490-A3E0-77E4-DBEE-A36BF12A7080}"/>
              </a:ext>
            </a:extLst>
          </p:cNvPr>
          <p:cNvSpPr txBox="1"/>
          <p:nvPr/>
        </p:nvSpPr>
        <p:spPr>
          <a:xfrm>
            <a:off x="9293792" y="6139048"/>
            <a:ext cx="1007328" cy="338554"/>
          </a:xfrm>
          <a:prstGeom prst="rect">
            <a:avLst/>
          </a:prstGeom>
          <a:solidFill>
            <a:schemeClr val="bg1">
              <a:lumMod val="85000"/>
            </a:schemeClr>
          </a:solidFill>
        </p:spPr>
        <p:txBody>
          <a:bodyPr wrap="square" rtlCol="0">
            <a:spAutoFit/>
          </a:bodyPr>
          <a:lstStyle/>
          <a:p>
            <a:pPr algn="ctr"/>
            <a:r>
              <a:rPr lang="en-US" altLang="ko-KR" sz="1600" b="1"/>
              <a:t>Z-pol</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326388B-F62C-8747-7C88-4ACD3D6A7B21}"/>
                  </a:ext>
                </a:extLst>
              </p:cNvPr>
              <p:cNvSpPr txBox="1"/>
              <p:nvPr/>
            </p:nvSpPr>
            <p:spPr>
              <a:xfrm>
                <a:off x="3881033" y="4935452"/>
                <a:ext cx="1127436" cy="491096"/>
              </a:xfrm>
              <a:prstGeom prst="rect">
                <a:avLst/>
              </a:prstGeom>
              <a:solidFill>
                <a:schemeClr val="accent5">
                  <a:lumMod val="40000"/>
                  <a:lumOff val="60000"/>
                </a:schemeClr>
              </a:solidFill>
            </p:spPr>
            <p:txBody>
              <a:bodyPr wrap="square" rtlCol="0">
                <a:spAutoFit/>
              </a:bodyPr>
              <a:lstStyle/>
              <a:p>
                <a:pPr algn="ctr"/>
                <a:r>
                  <a:rPr lang="en-US" altLang="ko-KR" b="1"/>
                  <a:t>= (</a:t>
                </a:r>
                <a14:m>
                  <m:oMath xmlns:m="http://schemas.openxmlformats.org/officeDocument/2006/math">
                    <m:f>
                      <m:fPr>
                        <m:ctrlPr>
                          <a:rPr lang="en-US" altLang="ko-KR" b="1" i="1" smtClean="0">
                            <a:latin typeface="Cambria Math" panose="02040503050406030204" pitchFamily="18" charset="0"/>
                          </a:rPr>
                        </m:ctrlPr>
                      </m:fPr>
                      <m:num>
                        <m:r>
                          <a:rPr lang="en-US" altLang="ko-KR" b="1" i="1" smtClean="0">
                            <a:latin typeface="Cambria Math" panose="02040503050406030204" pitchFamily="18" charset="0"/>
                          </a:rPr>
                          <m:t>𝟏</m:t>
                        </m:r>
                      </m:num>
                      <m:den>
                        <m:r>
                          <a:rPr lang="en-US" altLang="ko-KR" b="1" i="1" smtClean="0">
                            <a:latin typeface="Cambria Math" panose="02040503050406030204" pitchFamily="18" charset="0"/>
                          </a:rPr>
                          <m:t>𝟒</m:t>
                        </m:r>
                      </m:den>
                    </m:f>
                  </m:oMath>
                </a14:m>
                <a:r>
                  <a:rPr lang="en-US" altLang="ko-KR" b="1"/>
                  <a:t> ~ </a:t>
                </a:r>
                <a14:m>
                  <m:oMath xmlns:m="http://schemas.openxmlformats.org/officeDocument/2006/math">
                    <m:f>
                      <m:fPr>
                        <m:ctrlPr>
                          <a:rPr lang="en-US" altLang="ko-KR" b="1" i="1" dirty="0" smtClean="0">
                            <a:latin typeface="Cambria Math" panose="02040503050406030204" pitchFamily="18" charset="0"/>
                          </a:rPr>
                        </m:ctrlPr>
                      </m:fPr>
                      <m:num>
                        <m:r>
                          <a:rPr lang="en-US" altLang="ko-KR" b="1" i="1" dirty="0" smtClean="0">
                            <a:latin typeface="Cambria Math" panose="02040503050406030204" pitchFamily="18" charset="0"/>
                          </a:rPr>
                          <m:t>𝟐</m:t>
                        </m:r>
                      </m:num>
                      <m:den>
                        <m:r>
                          <a:rPr lang="en-US" altLang="ko-KR" b="1" i="1" dirty="0" smtClean="0">
                            <a:latin typeface="Cambria Math" panose="02040503050406030204" pitchFamily="18" charset="0"/>
                          </a:rPr>
                          <m:t>𝟒</m:t>
                        </m:r>
                      </m:den>
                    </m:f>
                  </m:oMath>
                </a14:m>
                <a:r>
                  <a:rPr lang="en-US" altLang="ko-KR" b="1"/>
                  <a:t>)</a:t>
                </a:r>
                <a:endParaRPr lang="ko-KR" altLang="en-US" b="1"/>
              </a:p>
            </p:txBody>
          </p:sp>
        </mc:Choice>
        <mc:Fallback xmlns="">
          <p:sp>
            <p:nvSpPr>
              <p:cNvPr id="5" name="TextBox 4">
                <a:extLst>
                  <a:ext uri="{FF2B5EF4-FFF2-40B4-BE49-F238E27FC236}">
                    <a16:creationId xmlns:a16="http://schemas.microsoft.com/office/drawing/2014/main" id="{D326388B-F62C-8747-7C88-4ACD3D6A7B21}"/>
                  </a:ext>
                </a:extLst>
              </p:cNvPr>
              <p:cNvSpPr txBox="1">
                <a:spLocks noRot="1" noChangeAspect="1" noMove="1" noResize="1" noEditPoints="1" noAdjustHandles="1" noChangeArrowheads="1" noChangeShapeType="1" noTextEdit="1"/>
              </p:cNvSpPr>
              <p:nvPr/>
            </p:nvSpPr>
            <p:spPr>
              <a:xfrm>
                <a:off x="3881033" y="4935452"/>
                <a:ext cx="1127436" cy="491096"/>
              </a:xfrm>
              <a:prstGeom prst="rect">
                <a:avLst/>
              </a:prstGeom>
              <a:blipFill>
                <a:blip r:embed="rId7"/>
                <a:stretch>
                  <a:fillRect l="-4865" r="-3784"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BC07F6E5-0FEB-6EB1-D904-B9108ACF39FA}"/>
                  </a:ext>
                </a:extLst>
              </p:cNvPr>
              <p:cNvSpPr txBox="1"/>
              <p:nvPr/>
            </p:nvSpPr>
            <p:spPr>
              <a:xfrm>
                <a:off x="10362754" y="4867020"/>
                <a:ext cx="1127436" cy="508537"/>
              </a:xfrm>
              <a:prstGeom prst="rect">
                <a:avLst/>
              </a:prstGeom>
              <a:solidFill>
                <a:schemeClr val="accent2">
                  <a:lumMod val="40000"/>
                  <a:lumOff val="60000"/>
                </a:schemeClr>
              </a:solidFill>
            </p:spPr>
            <p:txBody>
              <a:bodyPr wrap="square" rtlCol="0">
                <a:spAutoFit/>
              </a:bodyPr>
              <a:lstStyle/>
              <a:p>
                <a:pPr algn="ctr"/>
                <a:r>
                  <a:rPr lang="en-US" altLang="ko-KR" b="1"/>
                  <a:t>= (</a:t>
                </a:r>
                <a:r>
                  <a:rPr lang="en-US" altLang="ko-KR"/>
                  <a:t>0</a:t>
                </a:r>
                <a:r>
                  <a:rPr lang="en-US" altLang="ko-KR" b="1"/>
                  <a:t> ~ </a:t>
                </a:r>
                <a14:m>
                  <m:oMath xmlns:m="http://schemas.openxmlformats.org/officeDocument/2006/math">
                    <m:f>
                      <m:fPr>
                        <m:ctrlPr>
                          <a:rPr lang="en-US" altLang="ko-KR" b="1" i="1" smtClean="0">
                            <a:latin typeface="Cambria Math" panose="02040503050406030204" pitchFamily="18" charset="0"/>
                          </a:rPr>
                        </m:ctrlPr>
                      </m:fPr>
                      <m:num>
                        <m:r>
                          <a:rPr lang="en-US" altLang="ko-KR" b="1" i="1" smtClean="0">
                            <a:latin typeface="Cambria Math" panose="02040503050406030204" pitchFamily="18" charset="0"/>
                          </a:rPr>
                          <m:t>𝟐</m:t>
                        </m:r>
                      </m:num>
                      <m:den>
                        <m:r>
                          <a:rPr lang="en-US" altLang="ko-KR" b="1" i="1" smtClean="0">
                            <a:latin typeface="Cambria Math" panose="02040503050406030204" pitchFamily="18" charset="0"/>
                          </a:rPr>
                          <m:t>𝟒</m:t>
                        </m:r>
                      </m:den>
                    </m:f>
                  </m:oMath>
                </a14:m>
                <a:r>
                  <a:rPr lang="en-US" altLang="ko-KR" b="1"/>
                  <a:t>)</a:t>
                </a:r>
                <a:endParaRPr lang="ko-KR" altLang="en-US" b="1"/>
              </a:p>
            </p:txBody>
          </p:sp>
        </mc:Choice>
        <mc:Fallback xmlns="">
          <p:sp>
            <p:nvSpPr>
              <p:cNvPr id="88" name="TextBox 87">
                <a:extLst>
                  <a:ext uri="{FF2B5EF4-FFF2-40B4-BE49-F238E27FC236}">
                    <a16:creationId xmlns:a16="http://schemas.microsoft.com/office/drawing/2014/main" id="{BC07F6E5-0FEB-6EB1-D904-B9108ACF39FA}"/>
                  </a:ext>
                </a:extLst>
              </p:cNvPr>
              <p:cNvSpPr txBox="1">
                <a:spLocks noRot="1" noChangeAspect="1" noMove="1" noResize="1" noEditPoints="1" noAdjustHandles="1" noChangeArrowheads="1" noChangeShapeType="1" noTextEdit="1"/>
              </p:cNvSpPr>
              <p:nvPr/>
            </p:nvSpPr>
            <p:spPr>
              <a:xfrm>
                <a:off x="10362754" y="4867020"/>
                <a:ext cx="1127436" cy="508537"/>
              </a:xfrm>
              <a:prstGeom prst="rect">
                <a:avLst/>
              </a:prstGeom>
              <a:blipFill>
                <a:blip r:embed="rId8"/>
                <a:stretch>
                  <a:fillRect l="-8108" r="-8649" b="-119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50E8633E-99C1-E08C-1153-BE8D79A208DA}"/>
              </a:ext>
            </a:extLst>
          </p:cNvPr>
          <p:cNvSpPr txBox="1"/>
          <p:nvPr/>
        </p:nvSpPr>
        <p:spPr>
          <a:xfrm>
            <a:off x="5914095" y="4883750"/>
            <a:ext cx="595141" cy="523220"/>
          </a:xfrm>
          <a:prstGeom prst="rect">
            <a:avLst/>
          </a:prstGeom>
          <a:noFill/>
          <a:ln w="38100">
            <a:solidFill>
              <a:srgbClr val="7030A0"/>
            </a:solidFill>
          </a:ln>
        </p:spPr>
        <p:txBody>
          <a:bodyPr wrap="square" rtlCol="0">
            <a:spAutoFit/>
          </a:bodyPr>
          <a:lstStyle/>
          <a:p>
            <a:pPr algn="ctr"/>
            <a:r>
              <a:rPr lang="en-US" altLang="ko-KR" sz="2800" b="1"/>
              <a:t>&lt;</a:t>
            </a:r>
            <a:endParaRPr lang="ko-KR" altLang="en-US" sz="2800" b="1"/>
          </a:p>
        </p:txBody>
      </p:sp>
      <p:pic>
        <p:nvPicPr>
          <p:cNvPr id="10" name="그림 9">
            <a:extLst>
              <a:ext uri="{FF2B5EF4-FFF2-40B4-BE49-F238E27FC236}">
                <a16:creationId xmlns:a16="http://schemas.microsoft.com/office/drawing/2014/main" id="{C7B27A7D-A0FA-E20D-0844-80D93F5A588C}"/>
              </a:ext>
            </a:extLst>
          </p:cNvPr>
          <p:cNvPicPr>
            <a:picLocks noChangeAspect="1"/>
          </p:cNvPicPr>
          <p:nvPr/>
        </p:nvPicPr>
        <p:blipFill rotWithShape="1">
          <a:blip r:embed="rId9"/>
          <a:srcRect l="32911" t="15127" r="34030" b="62798"/>
          <a:stretch/>
        </p:blipFill>
        <p:spPr>
          <a:xfrm>
            <a:off x="10055947" y="1780486"/>
            <a:ext cx="1602757" cy="1513925"/>
          </a:xfrm>
          <a:prstGeom prst="rect">
            <a:avLst/>
          </a:prstGeom>
        </p:spPr>
      </p:pic>
    </p:spTree>
    <p:extLst>
      <p:ext uri="{BB962C8B-B14F-4D97-AF65-F5344CB8AC3E}">
        <p14:creationId xmlns:p14="http://schemas.microsoft.com/office/powerpoint/2010/main" val="23275647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표 4">
                <a:extLst>
                  <a:ext uri="{FF2B5EF4-FFF2-40B4-BE49-F238E27FC236}">
                    <a16:creationId xmlns:a16="http://schemas.microsoft.com/office/drawing/2014/main" id="{40D77194-950A-4D95-94B5-C98D329B4F57}"/>
                  </a:ext>
                </a:extLst>
              </p:cNvPr>
              <p:cNvGraphicFramePr>
                <a:graphicFrameLocks noGrp="1"/>
              </p:cNvGraphicFramePr>
              <p:nvPr/>
            </p:nvGraphicFramePr>
            <p:xfrm>
              <a:off x="788458" y="642487"/>
              <a:ext cx="10865064" cy="2595880"/>
            </p:xfrm>
            <a:graphic>
              <a:graphicData uri="http://schemas.openxmlformats.org/drawingml/2006/table">
                <a:tbl>
                  <a:tblPr firstRow="1" bandRow="1">
                    <a:tableStyleId>{F5AB1C69-6EDB-4FF4-983F-18BD219EF322}</a:tableStyleId>
                  </a:tblPr>
                  <a:tblGrid>
                    <a:gridCol w="1358133">
                      <a:extLst>
                        <a:ext uri="{9D8B030D-6E8A-4147-A177-3AD203B41FA5}">
                          <a16:colId xmlns:a16="http://schemas.microsoft.com/office/drawing/2014/main" val="4151475804"/>
                        </a:ext>
                      </a:extLst>
                    </a:gridCol>
                    <a:gridCol w="1358133">
                      <a:extLst>
                        <a:ext uri="{9D8B030D-6E8A-4147-A177-3AD203B41FA5}">
                          <a16:colId xmlns:a16="http://schemas.microsoft.com/office/drawing/2014/main" val="613578333"/>
                        </a:ext>
                      </a:extLst>
                    </a:gridCol>
                    <a:gridCol w="1358133">
                      <a:extLst>
                        <a:ext uri="{9D8B030D-6E8A-4147-A177-3AD203B41FA5}">
                          <a16:colId xmlns:a16="http://schemas.microsoft.com/office/drawing/2014/main" val="308210558"/>
                        </a:ext>
                      </a:extLst>
                    </a:gridCol>
                    <a:gridCol w="1358133">
                      <a:extLst>
                        <a:ext uri="{9D8B030D-6E8A-4147-A177-3AD203B41FA5}">
                          <a16:colId xmlns:a16="http://schemas.microsoft.com/office/drawing/2014/main" val="2909198296"/>
                        </a:ext>
                      </a:extLst>
                    </a:gridCol>
                    <a:gridCol w="1358133">
                      <a:extLst>
                        <a:ext uri="{9D8B030D-6E8A-4147-A177-3AD203B41FA5}">
                          <a16:colId xmlns:a16="http://schemas.microsoft.com/office/drawing/2014/main" val="2405784903"/>
                        </a:ext>
                      </a:extLst>
                    </a:gridCol>
                    <a:gridCol w="1358133">
                      <a:extLst>
                        <a:ext uri="{9D8B030D-6E8A-4147-A177-3AD203B41FA5}">
                          <a16:colId xmlns:a16="http://schemas.microsoft.com/office/drawing/2014/main" val="256208680"/>
                        </a:ext>
                      </a:extLst>
                    </a:gridCol>
                    <a:gridCol w="1358133">
                      <a:extLst>
                        <a:ext uri="{9D8B030D-6E8A-4147-A177-3AD203B41FA5}">
                          <a16:colId xmlns:a16="http://schemas.microsoft.com/office/drawing/2014/main" val="1954387069"/>
                        </a:ext>
                      </a:extLst>
                    </a:gridCol>
                    <a:gridCol w="1358133">
                      <a:extLst>
                        <a:ext uri="{9D8B030D-6E8A-4147-A177-3AD203B41FA5}">
                          <a16:colId xmlns:a16="http://schemas.microsoft.com/office/drawing/2014/main" val="2335825520"/>
                        </a:ext>
                      </a:extLst>
                    </a:gridCol>
                  </a:tblGrid>
                  <a:tr h="370840">
                    <a:tc>
                      <a:txBody>
                        <a:bodyPr/>
                        <a:lstStyle/>
                        <a:p>
                          <a:pPr latinLnBrk="1"/>
                          <a:endParaRPr lang="ko-KR" altLang="en-US" sz="1600"/>
                        </a:p>
                      </a:txBody>
                      <a:tcPr/>
                    </a:tc>
                    <a:tc>
                      <a:txBody>
                        <a:bodyPr/>
                        <a:lstStyle/>
                        <a:p>
                          <a:pPr latinLnBrk="1"/>
                          <a:r>
                            <a:rPr lang="ko-KR" altLang="en-US" sz="1600"/>
                            <a:t>반지름</a:t>
                          </a:r>
                        </a:p>
                      </a:txBody>
                      <a:tcPr/>
                    </a:tc>
                    <a:tc>
                      <a:txBody>
                        <a:bodyPr/>
                        <a:lstStyle/>
                        <a:p>
                          <a:pPr latinLnBrk="1"/>
                          <a:r>
                            <a:rPr lang="ko-KR" altLang="en-US" sz="1600"/>
                            <a:t>직경</a:t>
                          </a:r>
                        </a:p>
                      </a:txBody>
                      <a:tcPr/>
                    </a:tc>
                    <a:tc>
                      <a:txBody>
                        <a:bodyPr/>
                        <a:lstStyle/>
                        <a:p>
                          <a:pPr latinLnBrk="1"/>
                          <a:r>
                            <a:rPr lang="ko-KR" altLang="en-US" sz="1600"/>
                            <a:t>높이</a:t>
                          </a:r>
                        </a:p>
                      </a:txBody>
                      <a:tcPr/>
                    </a:tc>
                    <a:tc>
                      <a:txBody>
                        <a:bodyPr/>
                        <a:lstStyle/>
                        <a:p>
                          <a:pPr latinLnBrk="1"/>
                          <a:r>
                            <a:rPr lang="en-US" altLang="ko-KR" sz="1600"/>
                            <a:t>n-</a:t>
                          </a:r>
                          <a:r>
                            <a:rPr lang="en-US" altLang="ko-KR" sz="1600" err="1"/>
                            <a:t>GaN</a:t>
                          </a:r>
                          <a:endParaRPr lang="ko-KR" altLang="en-US" sz="1600"/>
                        </a:p>
                      </a:txBody>
                      <a:tcPr/>
                    </a:tc>
                    <a:tc>
                      <a:txBody>
                        <a:bodyPr/>
                        <a:lstStyle/>
                        <a:p>
                          <a:pPr latinLnBrk="1"/>
                          <a:r>
                            <a:rPr lang="en-US" altLang="ko-KR" sz="1600"/>
                            <a:t>MQW</a:t>
                          </a:r>
                          <a:endParaRPr lang="ko-KR" altLang="en-US" sz="1600"/>
                        </a:p>
                      </a:txBody>
                      <a:tcPr/>
                    </a:tc>
                    <a:tc>
                      <a:txBody>
                        <a:bodyPr/>
                        <a:lstStyle/>
                        <a:p>
                          <a:pPr latinLnBrk="1"/>
                          <a:r>
                            <a:rPr lang="en-US" altLang="ko-KR" sz="1600"/>
                            <a:t>p-</a:t>
                          </a:r>
                          <a:r>
                            <a:rPr lang="en-US" altLang="ko-KR" sz="1600" err="1"/>
                            <a:t>GaN</a:t>
                          </a:r>
                          <a:endParaRPr lang="ko-KR" altLang="en-US" sz="1600"/>
                        </a:p>
                      </a:txBody>
                      <a:tcPr/>
                    </a:tc>
                    <a:tc>
                      <a:txBody>
                        <a:bodyPr/>
                        <a:lstStyle/>
                        <a:p>
                          <a:pPr latinLnBrk="1"/>
                          <a:r>
                            <a:rPr lang="ko-KR" altLang="en-US" sz="1600"/>
                            <a:t>각도</a:t>
                          </a:r>
                        </a:p>
                      </a:txBody>
                      <a:tcPr/>
                    </a:tc>
                    <a:extLst>
                      <a:ext uri="{0D108BD9-81ED-4DB2-BD59-A6C34878D82A}">
                        <a16:rowId xmlns:a16="http://schemas.microsoft.com/office/drawing/2014/main" val="2592964360"/>
                      </a:ext>
                    </a:extLst>
                  </a:tr>
                  <a:tr h="370840">
                    <a:tc>
                      <a:txBody>
                        <a:bodyPr/>
                        <a:lstStyle/>
                        <a:p>
                          <a:pPr latinLnBrk="1"/>
                          <a:r>
                            <a:rPr lang="en-US" altLang="ko-KR" sz="1600" strike="noStrike"/>
                            <a:t>EX</a:t>
                          </a:r>
                          <a:endParaRPr lang="ko-KR" altLang="en-US" sz="1600" strike="noStrike"/>
                        </a:p>
                      </a:txBody>
                      <a:tcPr/>
                    </a:tc>
                    <a:tc>
                      <a:txBody>
                        <a:bodyPr/>
                        <a:lstStyle/>
                        <a:p>
                          <a:pPr latinLnBrk="1"/>
                          <a:r>
                            <a:rPr lang="en-US" altLang="ko-KR" sz="1600" strike="noStrike"/>
                            <a:t>200nm</a:t>
                          </a:r>
                          <a:endParaRPr lang="ko-KR" altLang="en-US" sz="1600" strike="noStrike"/>
                        </a:p>
                      </a:txBody>
                      <a:tcPr/>
                    </a:tc>
                    <a:tc>
                      <a:txBody>
                        <a:bodyPr/>
                        <a:lstStyle/>
                        <a:p>
                          <a:pPr latinLnBrk="1"/>
                          <a:r>
                            <a:rPr lang="en-US" altLang="ko-KR" sz="1600" strike="noStrike"/>
                            <a:t>400nm</a:t>
                          </a:r>
                          <a:endParaRPr lang="ko-KR" altLang="en-US" sz="1600" strike="noStrike"/>
                        </a:p>
                      </a:txBody>
                      <a:tcPr/>
                    </a:tc>
                    <a:tc>
                      <a:txBody>
                        <a:bodyPr/>
                        <a:lstStyle/>
                        <a:p>
                          <a:pPr latinLnBrk="1"/>
                          <a:r>
                            <a:rPr lang="en-US" altLang="ko-KR" sz="1600" strike="noStrike"/>
                            <a:t>800nm</a:t>
                          </a:r>
                          <a:endParaRPr lang="ko-KR" altLang="en-US" sz="1600" strike="noStrike"/>
                        </a:p>
                      </a:txBody>
                      <a:tcPr/>
                    </a:tc>
                    <a:tc>
                      <a:txBody>
                        <a:bodyPr/>
                        <a:lstStyle/>
                        <a:p>
                          <a:pPr latinLnBrk="1"/>
                          <a:r>
                            <a:rPr lang="en-US" altLang="ko-KR" sz="1600" strike="noStrike"/>
                            <a:t>170nm</a:t>
                          </a:r>
                          <a:endParaRPr lang="ko-KR" altLang="en-US" sz="1600" strike="noStrike"/>
                        </a:p>
                      </a:txBody>
                      <a:tcPr/>
                    </a:tc>
                    <a:tc>
                      <a:txBody>
                        <a:bodyPr/>
                        <a:lstStyle/>
                        <a:p>
                          <a:pPr latinLnBrk="1"/>
                          <a:r>
                            <a:rPr lang="en-US" altLang="ko-KR" sz="1600" strike="noStrike"/>
                            <a:t>10nm</a:t>
                          </a:r>
                          <a:endParaRPr lang="ko-KR" altLang="en-US" sz="1600" strike="noStrike"/>
                        </a:p>
                      </a:txBody>
                      <a:tcPr/>
                    </a:tc>
                    <a:tc>
                      <a:txBody>
                        <a:bodyPr/>
                        <a:lstStyle/>
                        <a:p>
                          <a:pPr latinLnBrk="1"/>
                          <a:r>
                            <a:rPr lang="en-US" altLang="ko-KR" sz="1600" strike="noStrike"/>
                            <a:t>20nm</a:t>
                          </a:r>
                          <a:endParaRPr lang="ko-KR" altLang="en-US" sz="1600" strike="noStrike"/>
                        </a:p>
                      </a:txBody>
                      <a:tcPr/>
                    </a:tc>
                    <a:tc>
                      <a:txBody>
                        <a:bodyPr/>
                        <a:lstStyle/>
                        <a:p>
                          <a:pPr latinLnBrk="1"/>
                          <a:r>
                            <a:rPr lang="en-US" altLang="ko-KR" sz="1600" strike="noStrike"/>
                            <a:t>45</a:t>
                          </a:r>
                          <a:r>
                            <a:rPr lang="ko-KR" altLang="en-US" sz="1600" strike="noStrike"/>
                            <a:t>도</a:t>
                          </a:r>
                        </a:p>
                      </a:txBody>
                      <a:tcPr/>
                    </a:tc>
                    <a:extLst>
                      <a:ext uri="{0D108BD9-81ED-4DB2-BD59-A6C34878D82A}">
                        <a16:rowId xmlns:a16="http://schemas.microsoft.com/office/drawing/2014/main" val="3963450794"/>
                      </a:ext>
                    </a:extLst>
                  </a:tr>
                  <a:tr h="370840">
                    <a:tc>
                      <a:txBody>
                        <a:bodyPr/>
                        <a:lstStyle/>
                        <a:p>
                          <a:pPr latinLnBrk="1"/>
                          <a:r>
                            <a:rPr lang="ko-KR" altLang="en-US" sz="1600" b="1">
                              <a:solidFill>
                                <a:srgbClr val="FF0000"/>
                              </a:solidFill>
                            </a:rPr>
                            <a:t>논문</a:t>
                          </a:r>
                          <a:r>
                            <a:rPr lang="en-US" altLang="ko-KR" sz="1600" b="1">
                              <a:solidFill>
                                <a:srgbClr val="FF0000"/>
                              </a:solidFill>
                            </a:rPr>
                            <a:t>7</a:t>
                          </a:r>
                          <a:endParaRPr lang="ko-KR" altLang="en-US" sz="1600" b="1">
                            <a:solidFill>
                              <a:srgbClr val="FF0000"/>
                            </a:solidFill>
                          </a:endParaRPr>
                        </a:p>
                      </a:txBody>
                      <a:tcPr/>
                    </a:tc>
                    <a:tc>
                      <a:txBody>
                        <a:bodyPr/>
                        <a:lstStyle/>
                        <a:p>
                          <a:pPr latinLnBrk="1"/>
                          <a:r>
                            <a:rPr lang="en-US" altLang="ko-KR" sz="1600"/>
                            <a:t>250nm</a:t>
                          </a:r>
                          <a:endParaRPr lang="ko-KR" altLang="en-US" sz="1600"/>
                        </a:p>
                      </a:txBody>
                      <a:tcPr/>
                    </a:tc>
                    <a:tc>
                      <a:txBody>
                        <a:bodyPr/>
                        <a:lstStyle/>
                        <a:p>
                          <a:pPr latinLnBrk="1"/>
                          <a:r>
                            <a:rPr lang="en-US" altLang="ko-KR" sz="1600"/>
                            <a:t>500nm</a:t>
                          </a:r>
                          <a:endParaRPr lang="ko-KR" altLang="en-US" sz="1600"/>
                        </a:p>
                      </a:txBody>
                      <a:tcPr/>
                    </a:tc>
                    <a:tc>
                      <a:txBody>
                        <a:bodyPr/>
                        <a:lstStyle/>
                        <a:p>
                          <a:pPr latinLnBrk="1"/>
                          <a:r>
                            <a:rPr lang="en-US" altLang="ko-KR" sz="1600"/>
                            <a:t>1,900nm</a:t>
                          </a:r>
                          <a:endParaRPr lang="ko-KR" altLang="en-US" sz="1600"/>
                        </a:p>
                      </a:txBody>
                      <a:tcPr/>
                    </a:tc>
                    <a:tc>
                      <a:txBody>
                        <a:bodyPr/>
                        <a:lstStyle/>
                        <a:p>
                          <a:pPr latinLnBrk="1"/>
                          <a:r>
                            <a:rPr lang="en-US" altLang="ko-KR" sz="1600"/>
                            <a:t>170nm</a:t>
                          </a:r>
                          <a:endParaRPr lang="ko-KR" altLang="en-US" sz="1600"/>
                        </a:p>
                      </a:txBody>
                      <a:tcPr/>
                    </a:tc>
                    <a:tc>
                      <a:txBody>
                        <a:bodyPr/>
                        <a:lstStyle/>
                        <a:p>
                          <a:pPr latinLnBrk="1"/>
                          <a:r>
                            <a:rPr lang="en-US" altLang="ko-KR" sz="1600"/>
                            <a:t>-</a:t>
                          </a:r>
                          <a:endParaRPr lang="ko-KR" altLang="en-US" sz="1600"/>
                        </a:p>
                      </a:txBody>
                      <a:tcPr/>
                    </a:tc>
                    <a:tc>
                      <a:txBody>
                        <a:bodyPr/>
                        <a:lstStyle/>
                        <a:p>
                          <a:pPr latinLnBrk="1"/>
                          <a:r>
                            <a:rPr lang="en-US" altLang="ko-KR" sz="1600"/>
                            <a:t>80nm</a:t>
                          </a:r>
                          <a:endParaRPr lang="ko-KR" altLang="en-US" sz="1600"/>
                        </a:p>
                      </a:txBody>
                      <a:tcPr/>
                    </a:tc>
                    <a:tc>
                      <a:txBody>
                        <a:bodyPr/>
                        <a:lstStyle/>
                        <a:p>
                          <a:pPr latinLnBrk="1"/>
                          <a:r>
                            <a:rPr lang="en-US" altLang="ko-KR" sz="1600"/>
                            <a:t>62</a:t>
                          </a:r>
                          <a:r>
                            <a:rPr lang="ko-KR" altLang="en-US" sz="1600"/>
                            <a:t>도</a:t>
                          </a:r>
                        </a:p>
                      </a:txBody>
                      <a:tcPr/>
                    </a:tc>
                    <a:extLst>
                      <a:ext uri="{0D108BD9-81ED-4DB2-BD59-A6C34878D82A}">
                        <a16:rowId xmlns:a16="http://schemas.microsoft.com/office/drawing/2014/main" val="944059780"/>
                      </a:ext>
                    </a:extLst>
                  </a:tr>
                  <a:tr h="370840">
                    <a:tc>
                      <a:txBody>
                        <a:bodyPr/>
                        <a:lstStyle/>
                        <a:p>
                          <a:pPr latinLnBrk="1"/>
                          <a:endParaRPr lang="ko-KR" altLang="en-US" sz="1600">
                            <a:solidFill>
                              <a:srgbClr val="FF0000"/>
                            </a:solidFill>
                          </a:endParaRPr>
                        </a:p>
                      </a:txBody>
                      <a:tcPr/>
                    </a:tc>
                    <a:tc>
                      <a:txBody>
                        <a:bodyPr/>
                        <a:lstStyle/>
                        <a:p>
                          <a:pPr latinLnBrk="1"/>
                          <a:r>
                            <a:rPr lang="en-US" altLang="ko-KR" sz="1600">
                              <a:solidFill>
                                <a:srgbClr val="FF0000"/>
                              </a:solidFill>
                            </a:rPr>
                            <a:t>225nm</a:t>
                          </a:r>
                          <a:endParaRPr lang="ko-KR" altLang="en-US" sz="1600">
                            <a:solidFill>
                              <a:srgbClr val="FF0000"/>
                            </a:solidFill>
                          </a:endParaRPr>
                        </a:p>
                      </a:txBody>
                      <a:tcPr/>
                    </a:tc>
                    <a:tc>
                      <a:txBody>
                        <a:bodyPr/>
                        <a:lstStyle/>
                        <a:p>
                          <a:pPr latinLnBrk="1"/>
                          <a:r>
                            <a:rPr lang="en-US" altLang="ko-KR" sz="1600">
                              <a:solidFill>
                                <a:srgbClr val="FF0000"/>
                              </a:solidFill>
                            </a:rPr>
                            <a:t>450nm</a:t>
                          </a:r>
                          <a:endParaRPr lang="ko-KR" altLang="en-US" sz="1600">
                            <a:solidFill>
                              <a:srgbClr val="FF0000"/>
                            </a:solidFill>
                          </a:endParaRPr>
                        </a:p>
                      </a:txBody>
                      <a:tcPr/>
                    </a:tc>
                    <a:tc>
                      <a:txBody>
                        <a:bodyPr/>
                        <a:lstStyle/>
                        <a:p>
                          <a:pPr latinLnBrk="1"/>
                          <a:r>
                            <a:rPr lang="en-US" altLang="ko-KR" sz="1600">
                              <a:solidFill>
                                <a:srgbClr val="FF0000"/>
                              </a:solidFill>
                            </a:rPr>
                            <a:t>4,600nm</a:t>
                          </a:r>
                          <a:endParaRPr lang="ko-KR" altLang="en-US" sz="1600">
                            <a:solidFill>
                              <a:srgbClr val="FF0000"/>
                            </a:solidFill>
                          </a:endParaRPr>
                        </a:p>
                      </a:txBody>
                      <a:tcPr/>
                    </a:tc>
                    <a:tc>
                      <a:txBody>
                        <a:bodyPr/>
                        <a:lstStyle/>
                        <a:p>
                          <a:pPr latinLnBrk="1"/>
                          <a:r>
                            <a:rPr lang="en-US" altLang="ko-KR" sz="1600">
                              <a:solidFill>
                                <a:srgbClr val="FF0000"/>
                              </a:solidFill>
                            </a:rPr>
                            <a:t>145nm</a:t>
                          </a:r>
                          <a:endParaRPr lang="ko-KR" altLang="en-US" sz="1600">
                            <a:solidFill>
                              <a:srgbClr val="FF0000"/>
                            </a:solidFill>
                          </a:endParaRPr>
                        </a:p>
                      </a:txBody>
                      <a:tcPr/>
                    </a:tc>
                    <a:tc>
                      <a:txBody>
                        <a:bodyPr/>
                        <a:lstStyle/>
                        <a:p>
                          <a:pPr latinLnBrk="1"/>
                          <a:r>
                            <a:rPr lang="en-US" altLang="ko-KR" sz="1600">
                              <a:solidFill>
                                <a:srgbClr val="FF0000"/>
                              </a:solidFill>
                            </a:rPr>
                            <a:t>30nm</a:t>
                          </a:r>
                          <a:endParaRPr lang="ko-KR" altLang="en-US" sz="1600">
                            <a:solidFill>
                              <a:srgbClr val="FF0000"/>
                            </a:solidFill>
                          </a:endParaRPr>
                        </a:p>
                      </a:txBody>
                      <a:tcPr/>
                    </a:tc>
                    <a:tc>
                      <a:txBody>
                        <a:bodyPr/>
                        <a:lstStyle/>
                        <a:p>
                          <a:pPr latinLnBrk="1"/>
                          <a:r>
                            <a:rPr lang="en-US" altLang="ko-KR" sz="1600">
                              <a:solidFill>
                                <a:srgbClr val="FF0000"/>
                              </a:solidFill>
                            </a:rPr>
                            <a:t>50nm</a:t>
                          </a:r>
                          <a:endParaRPr lang="ko-KR" altLang="en-US" sz="1600">
                            <a:solidFill>
                              <a:srgbClr val="FF0000"/>
                            </a:solidFill>
                          </a:endParaRPr>
                        </a:p>
                      </a:txBody>
                      <a:tcPr/>
                    </a:tc>
                    <a:tc>
                      <a:txBody>
                        <a:bodyPr/>
                        <a:lstStyle/>
                        <a:p>
                          <a:pPr latinLnBrk="1"/>
                          <a:r>
                            <a:rPr lang="en-US" altLang="ko-KR" sz="1600">
                              <a:solidFill>
                                <a:srgbClr val="FF0000"/>
                              </a:solidFill>
                            </a:rPr>
                            <a:t>62</a:t>
                          </a:r>
                          <a:r>
                            <a:rPr lang="ko-KR" altLang="en-US" sz="1600">
                              <a:solidFill>
                                <a:srgbClr val="FF0000"/>
                              </a:solidFill>
                            </a:rPr>
                            <a:t>도</a:t>
                          </a:r>
                        </a:p>
                      </a:txBody>
                      <a:tcPr/>
                    </a:tc>
                    <a:extLst>
                      <a:ext uri="{0D108BD9-81ED-4DB2-BD59-A6C34878D82A}">
                        <a16:rowId xmlns:a16="http://schemas.microsoft.com/office/drawing/2014/main" val="3349581944"/>
                      </a:ext>
                    </a:extLst>
                  </a:tr>
                  <a:tr h="370840">
                    <a:tc>
                      <a:txBody>
                        <a:bodyPr/>
                        <a:lstStyle/>
                        <a:p>
                          <a:pPr latinLnBrk="1"/>
                          <a:r>
                            <a:rPr lang="ko-KR" altLang="en-US" sz="1600"/>
                            <a:t>논문</a:t>
                          </a:r>
                          <a:r>
                            <a:rPr lang="en-US" altLang="ko-KR" sz="1600"/>
                            <a:t>6</a:t>
                          </a:r>
                          <a:endParaRPr lang="ko-KR" altLang="en-US" sz="1600"/>
                        </a:p>
                      </a:txBody>
                      <a:tcPr/>
                    </a:tc>
                    <a:tc>
                      <a:txBody>
                        <a:bodyPr/>
                        <a:lstStyle/>
                        <a:p>
                          <a:pPr latinLnBrk="1"/>
                          <a:r>
                            <a:rPr lang="en-US" altLang="ko-KR" sz="1600"/>
                            <a:t>485nm</a:t>
                          </a:r>
                          <a:endParaRPr lang="ko-KR" altLang="en-US" sz="1600"/>
                        </a:p>
                      </a:txBody>
                      <a:tcPr/>
                    </a:tc>
                    <a:tc>
                      <a:txBody>
                        <a:bodyPr/>
                        <a:lstStyle/>
                        <a:p>
                          <a:pPr latinLnBrk="1"/>
                          <a:r>
                            <a:rPr lang="en-US" altLang="ko-KR" sz="1600"/>
                            <a:t>970nm</a:t>
                          </a:r>
                          <a:endParaRPr lang="ko-KR" altLang="en-US" sz="1600"/>
                        </a:p>
                      </a:txBody>
                      <a:tcPr/>
                    </a:tc>
                    <a:tc>
                      <a:txBody>
                        <a:bodyPr/>
                        <a:lstStyle/>
                        <a:p>
                          <a:pPr latinLnBrk="1"/>
                          <a:r>
                            <a:rPr lang="en-US" altLang="ko-KR" sz="1600"/>
                            <a:t>7,300nm</a:t>
                          </a:r>
                          <a:endParaRPr lang="ko-KR" altLang="en-US" sz="1600"/>
                        </a:p>
                      </a:txBody>
                      <a:tcPr/>
                    </a:tc>
                    <a:tc>
                      <a:txBody>
                        <a:bodyPr/>
                        <a:lstStyle/>
                        <a:p>
                          <a:pPr latinLnBrk="1"/>
                          <a:r>
                            <a:rPr lang="en-US" altLang="ko-KR" sz="1600"/>
                            <a:t>450nm</a:t>
                          </a:r>
                          <a:endParaRPr lang="ko-KR" altLang="en-US" sz="1600"/>
                        </a:p>
                      </a:txBody>
                      <a:tcPr/>
                    </a:tc>
                    <a:tc>
                      <a:txBody>
                        <a:bodyPr/>
                        <a:lstStyle/>
                        <a:p>
                          <a:pPr latinLnBrk="1"/>
                          <a:r>
                            <a:rPr lang="en-US" altLang="ko-KR" sz="1600"/>
                            <a:t>30nm</a:t>
                          </a:r>
                          <a:endParaRPr lang="ko-KR" altLang="en-US" sz="1600"/>
                        </a:p>
                      </a:txBody>
                      <a:tcPr/>
                    </a:tc>
                    <a:tc>
                      <a:txBody>
                        <a:bodyPr/>
                        <a:lstStyle/>
                        <a:p>
                          <a:pPr latinLnBrk="1"/>
                          <a:endParaRPr lang="ko-KR" altLang="en-US" sz="1600"/>
                        </a:p>
                      </a:txBody>
                      <a:tcPr/>
                    </a:tc>
                    <a:tc>
                      <a:txBody>
                        <a:bodyPr/>
                        <a:lstStyle/>
                        <a:p>
                          <a:pPr latinLnBrk="1"/>
                          <a:endParaRPr lang="ko-KR" altLang="en-US" sz="1600"/>
                        </a:p>
                      </a:txBody>
                      <a:tcPr/>
                    </a:tc>
                    <a:extLst>
                      <a:ext uri="{0D108BD9-81ED-4DB2-BD59-A6C34878D82A}">
                        <a16:rowId xmlns:a16="http://schemas.microsoft.com/office/drawing/2014/main" val="1378586382"/>
                      </a:ext>
                    </a:extLst>
                  </a:tr>
                  <a:tr h="370840">
                    <a:tc>
                      <a:txBody>
                        <a:bodyPr/>
                        <a:lstStyle/>
                        <a:p>
                          <a:pPr latinLnBrk="1"/>
                          <a:r>
                            <a:rPr lang="ko-KR" altLang="en-US" sz="1600"/>
                            <a:t>참고 논문</a:t>
                          </a:r>
                        </a:p>
                      </a:txBody>
                      <a:tcPr/>
                    </a:tc>
                    <a:tc>
                      <a:txBody>
                        <a:bodyPr/>
                        <a:lstStyle/>
                        <a:p>
                          <a:pPr latinLnBrk="1"/>
                          <a:r>
                            <a:rPr lang="en-US" altLang="ko-KR" sz="1600"/>
                            <a:t>285</a:t>
                          </a:r>
                          <a14:m>
                            <m:oMath xmlns:m="http://schemas.openxmlformats.org/officeDocument/2006/math">
                              <m:r>
                                <a:rPr lang="en-US" altLang="ko-KR" sz="1600" i="1" smtClean="0">
                                  <a:latin typeface="Cambria Math" panose="02040503050406030204" pitchFamily="18" charset="0"/>
                                  <a:ea typeface="Cambria Math" panose="02040503050406030204" pitchFamily="18" charset="0"/>
                                </a:rPr>
                                <m:t>±</m:t>
                              </m:r>
                            </m:oMath>
                          </a14:m>
                          <a:r>
                            <a:rPr lang="en-US" altLang="ko-KR" sz="1600"/>
                            <a:t>5nm</a:t>
                          </a:r>
                          <a:endParaRPr lang="ko-KR" altLang="en-US" sz="1600"/>
                        </a:p>
                      </a:txBody>
                      <a:tcPr/>
                    </a:tc>
                    <a:tc>
                      <a:txBody>
                        <a:bodyPr/>
                        <a:lstStyle/>
                        <a:p>
                          <a:pPr latinLnBrk="1"/>
                          <a:r>
                            <a:rPr lang="en-US" altLang="ko-KR" sz="1600"/>
                            <a:t>570</a:t>
                          </a:r>
                          <a14:m>
                            <m:oMath xmlns:m="http://schemas.openxmlformats.org/officeDocument/2006/math">
                              <m:r>
                                <a:rPr lang="en-US" altLang="ko-KR" sz="1600" i="1" smtClean="0">
                                  <a:latin typeface="Cambria Math" panose="02040503050406030204" pitchFamily="18" charset="0"/>
                                  <a:ea typeface="Cambria Math" panose="02040503050406030204" pitchFamily="18" charset="0"/>
                                </a:rPr>
                                <m:t>±</m:t>
                              </m:r>
                            </m:oMath>
                          </a14:m>
                          <a:r>
                            <a:rPr lang="en-US" altLang="ko-KR" sz="1600"/>
                            <a:t>10nm</a:t>
                          </a:r>
                          <a:endParaRPr lang="ko-KR" altLang="en-US" sz="1600"/>
                        </a:p>
                      </a:txBody>
                      <a:tcPr/>
                    </a:tc>
                    <a:tc>
                      <a:txBody>
                        <a:bodyPr/>
                        <a:lstStyle/>
                        <a:p>
                          <a:pPr latinLnBrk="1"/>
                          <a:r>
                            <a:rPr lang="en-US" altLang="ko-KR" sz="1600"/>
                            <a:t>1,500</a:t>
                          </a:r>
                          <a14:m>
                            <m:oMath xmlns:m="http://schemas.openxmlformats.org/officeDocument/2006/math">
                              <m:r>
                                <a:rPr lang="en-US" altLang="ko-KR" sz="1600" i="1" smtClean="0">
                                  <a:latin typeface="Cambria Math" panose="02040503050406030204" pitchFamily="18" charset="0"/>
                                  <a:ea typeface="Cambria Math" panose="02040503050406030204" pitchFamily="18" charset="0"/>
                                </a:rPr>
                                <m:t>±</m:t>
                              </m:r>
                            </m:oMath>
                          </a14:m>
                          <a:r>
                            <a:rPr lang="en-US" altLang="ko-KR" sz="1600"/>
                            <a:t>20nm</a:t>
                          </a:r>
                          <a:endParaRPr lang="ko-KR" altLang="en-US" sz="1600"/>
                        </a:p>
                      </a:txBody>
                      <a:tcPr/>
                    </a:tc>
                    <a:tc>
                      <a:txBody>
                        <a:bodyPr/>
                        <a:lstStyle/>
                        <a:p>
                          <a:pPr latinLnBrk="1"/>
                          <a:endParaRPr lang="ko-KR" altLang="en-US" sz="1600"/>
                        </a:p>
                      </a:txBody>
                      <a:tcPr/>
                    </a:tc>
                    <a:tc>
                      <a:txBody>
                        <a:bodyPr/>
                        <a:lstStyle/>
                        <a:p>
                          <a:pPr latinLnBrk="1"/>
                          <a:r>
                            <a:rPr lang="en-US" altLang="ko-KR" sz="1600"/>
                            <a:t>30nm</a:t>
                          </a:r>
                          <a:endParaRPr lang="ko-KR" altLang="en-US" sz="1600"/>
                        </a:p>
                      </a:txBody>
                      <a:tcPr/>
                    </a:tc>
                    <a:tc>
                      <a:txBody>
                        <a:bodyPr/>
                        <a:lstStyle/>
                        <a:p>
                          <a:pPr latinLnBrk="1"/>
                          <a:endParaRPr lang="ko-KR" altLang="en-US" sz="1600"/>
                        </a:p>
                      </a:txBody>
                      <a:tcPr/>
                    </a:tc>
                    <a:tc>
                      <a:txBody>
                        <a:bodyPr/>
                        <a:lstStyle/>
                        <a:p>
                          <a:pPr latinLnBrk="1"/>
                          <a:endParaRPr lang="ko-KR" altLang="en-US" sz="1600"/>
                        </a:p>
                      </a:txBody>
                      <a:tcPr/>
                    </a:tc>
                    <a:extLst>
                      <a:ext uri="{0D108BD9-81ED-4DB2-BD59-A6C34878D82A}">
                        <a16:rowId xmlns:a16="http://schemas.microsoft.com/office/drawing/2014/main" val="258743118"/>
                      </a:ext>
                    </a:extLst>
                  </a:tr>
                  <a:tr h="370840">
                    <a:tc>
                      <a:txBody>
                        <a:bodyPr/>
                        <a:lstStyle/>
                        <a:p>
                          <a:pPr latinLnBrk="1"/>
                          <a:endParaRPr lang="ko-KR" altLang="en-US" sz="1600"/>
                        </a:p>
                      </a:txBody>
                      <a:tcPr/>
                    </a:tc>
                    <a:tc>
                      <a:txBody>
                        <a:bodyPr/>
                        <a:lstStyle/>
                        <a:p>
                          <a:pPr latinLnBrk="1"/>
                          <a:endParaRPr lang="ko-KR" altLang="en-US" sz="1600"/>
                        </a:p>
                      </a:txBody>
                      <a:tcPr/>
                    </a:tc>
                    <a:tc>
                      <a:txBody>
                        <a:bodyPr/>
                        <a:lstStyle/>
                        <a:p>
                          <a:pPr latinLnBrk="1"/>
                          <a:endParaRPr lang="ko-KR" altLang="en-US" sz="1600"/>
                        </a:p>
                      </a:txBody>
                      <a:tcPr/>
                    </a:tc>
                    <a:tc>
                      <a:txBody>
                        <a:bodyPr/>
                        <a:lstStyle/>
                        <a:p>
                          <a:pPr latinLnBrk="1"/>
                          <a:endParaRPr lang="ko-KR" altLang="en-US" sz="1600"/>
                        </a:p>
                      </a:txBody>
                      <a:tcPr/>
                    </a:tc>
                    <a:tc>
                      <a:txBody>
                        <a:bodyPr/>
                        <a:lstStyle/>
                        <a:p>
                          <a:pPr latinLnBrk="1"/>
                          <a:endParaRPr lang="ko-KR" altLang="en-US" sz="1600"/>
                        </a:p>
                      </a:txBody>
                      <a:tcPr/>
                    </a:tc>
                    <a:tc>
                      <a:txBody>
                        <a:bodyPr/>
                        <a:lstStyle/>
                        <a:p>
                          <a:pPr latinLnBrk="1"/>
                          <a:endParaRPr lang="ko-KR" altLang="en-US" sz="1600"/>
                        </a:p>
                      </a:txBody>
                      <a:tcPr/>
                    </a:tc>
                    <a:tc>
                      <a:txBody>
                        <a:bodyPr/>
                        <a:lstStyle/>
                        <a:p>
                          <a:pPr latinLnBrk="1"/>
                          <a:endParaRPr lang="ko-KR" altLang="en-US" sz="1600"/>
                        </a:p>
                      </a:txBody>
                      <a:tcPr/>
                    </a:tc>
                    <a:tc>
                      <a:txBody>
                        <a:bodyPr/>
                        <a:lstStyle/>
                        <a:p>
                          <a:pPr latinLnBrk="1"/>
                          <a:endParaRPr lang="ko-KR" altLang="en-US" sz="1600"/>
                        </a:p>
                      </a:txBody>
                      <a:tcPr/>
                    </a:tc>
                    <a:extLst>
                      <a:ext uri="{0D108BD9-81ED-4DB2-BD59-A6C34878D82A}">
                        <a16:rowId xmlns:a16="http://schemas.microsoft.com/office/drawing/2014/main" val="1556575451"/>
                      </a:ext>
                    </a:extLst>
                  </a:tr>
                </a:tbl>
              </a:graphicData>
            </a:graphic>
          </p:graphicFrame>
        </mc:Choice>
        <mc:Fallback xmlns="">
          <p:graphicFrame>
            <p:nvGraphicFramePr>
              <p:cNvPr id="4" name="표 4">
                <a:extLst>
                  <a:ext uri="{FF2B5EF4-FFF2-40B4-BE49-F238E27FC236}">
                    <a16:creationId xmlns:a16="http://schemas.microsoft.com/office/drawing/2014/main" id="{40D77194-950A-4D95-94B5-C98D329B4F57}"/>
                  </a:ext>
                </a:extLst>
              </p:cNvPr>
              <p:cNvGraphicFramePr>
                <a:graphicFrameLocks noGrp="1"/>
              </p:cNvGraphicFramePr>
              <p:nvPr/>
            </p:nvGraphicFramePr>
            <p:xfrm>
              <a:off x="788458" y="642487"/>
              <a:ext cx="10865064" cy="2595880"/>
            </p:xfrm>
            <a:graphic>
              <a:graphicData uri="http://schemas.openxmlformats.org/drawingml/2006/table">
                <a:tbl>
                  <a:tblPr firstRow="1" bandRow="1">
                    <a:tableStyleId>{F5AB1C69-6EDB-4FF4-983F-18BD219EF322}</a:tableStyleId>
                  </a:tblPr>
                  <a:tblGrid>
                    <a:gridCol w="1358133">
                      <a:extLst>
                        <a:ext uri="{9D8B030D-6E8A-4147-A177-3AD203B41FA5}">
                          <a16:colId xmlns:a16="http://schemas.microsoft.com/office/drawing/2014/main" val="4151475804"/>
                        </a:ext>
                      </a:extLst>
                    </a:gridCol>
                    <a:gridCol w="1358133">
                      <a:extLst>
                        <a:ext uri="{9D8B030D-6E8A-4147-A177-3AD203B41FA5}">
                          <a16:colId xmlns:a16="http://schemas.microsoft.com/office/drawing/2014/main" val="613578333"/>
                        </a:ext>
                      </a:extLst>
                    </a:gridCol>
                    <a:gridCol w="1358133">
                      <a:extLst>
                        <a:ext uri="{9D8B030D-6E8A-4147-A177-3AD203B41FA5}">
                          <a16:colId xmlns:a16="http://schemas.microsoft.com/office/drawing/2014/main" val="308210558"/>
                        </a:ext>
                      </a:extLst>
                    </a:gridCol>
                    <a:gridCol w="1358133">
                      <a:extLst>
                        <a:ext uri="{9D8B030D-6E8A-4147-A177-3AD203B41FA5}">
                          <a16:colId xmlns:a16="http://schemas.microsoft.com/office/drawing/2014/main" val="2909198296"/>
                        </a:ext>
                      </a:extLst>
                    </a:gridCol>
                    <a:gridCol w="1358133">
                      <a:extLst>
                        <a:ext uri="{9D8B030D-6E8A-4147-A177-3AD203B41FA5}">
                          <a16:colId xmlns:a16="http://schemas.microsoft.com/office/drawing/2014/main" val="2405784903"/>
                        </a:ext>
                      </a:extLst>
                    </a:gridCol>
                    <a:gridCol w="1358133">
                      <a:extLst>
                        <a:ext uri="{9D8B030D-6E8A-4147-A177-3AD203B41FA5}">
                          <a16:colId xmlns:a16="http://schemas.microsoft.com/office/drawing/2014/main" val="256208680"/>
                        </a:ext>
                      </a:extLst>
                    </a:gridCol>
                    <a:gridCol w="1358133">
                      <a:extLst>
                        <a:ext uri="{9D8B030D-6E8A-4147-A177-3AD203B41FA5}">
                          <a16:colId xmlns:a16="http://schemas.microsoft.com/office/drawing/2014/main" val="1954387069"/>
                        </a:ext>
                      </a:extLst>
                    </a:gridCol>
                    <a:gridCol w="1358133">
                      <a:extLst>
                        <a:ext uri="{9D8B030D-6E8A-4147-A177-3AD203B41FA5}">
                          <a16:colId xmlns:a16="http://schemas.microsoft.com/office/drawing/2014/main" val="2335825520"/>
                        </a:ext>
                      </a:extLst>
                    </a:gridCol>
                  </a:tblGrid>
                  <a:tr h="370840">
                    <a:tc>
                      <a:txBody>
                        <a:bodyPr/>
                        <a:lstStyle/>
                        <a:p>
                          <a:pPr latinLnBrk="1"/>
                          <a:endParaRPr lang="ko-KR" altLang="en-US" sz="1600"/>
                        </a:p>
                      </a:txBody>
                      <a:tcPr/>
                    </a:tc>
                    <a:tc>
                      <a:txBody>
                        <a:bodyPr/>
                        <a:lstStyle/>
                        <a:p>
                          <a:pPr latinLnBrk="1"/>
                          <a:r>
                            <a:rPr lang="ko-KR" altLang="en-US" sz="1600"/>
                            <a:t>반지름</a:t>
                          </a:r>
                        </a:p>
                      </a:txBody>
                      <a:tcPr/>
                    </a:tc>
                    <a:tc>
                      <a:txBody>
                        <a:bodyPr/>
                        <a:lstStyle/>
                        <a:p>
                          <a:pPr latinLnBrk="1"/>
                          <a:r>
                            <a:rPr lang="ko-KR" altLang="en-US" sz="1600"/>
                            <a:t>직경</a:t>
                          </a:r>
                        </a:p>
                      </a:txBody>
                      <a:tcPr/>
                    </a:tc>
                    <a:tc>
                      <a:txBody>
                        <a:bodyPr/>
                        <a:lstStyle/>
                        <a:p>
                          <a:pPr latinLnBrk="1"/>
                          <a:r>
                            <a:rPr lang="ko-KR" altLang="en-US" sz="1600"/>
                            <a:t>높이</a:t>
                          </a:r>
                        </a:p>
                      </a:txBody>
                      <a:tcPr/>
                    </a:tc>
                    <a:tc>
                      <a:txBody>
                        <a:bodyPr/>
                        <a:lstStyle/>
                        <a:p>
                          <a:pPr latinLnBrk="1"/>
                          <a:r>
                            <a:rPr lang="en-US" altLang="ko-KR" sz="1600"/>
                            <a:t>n-</a:t>
                          </a:r>
                          <a:r>
                            <a:rPr lang="en-US" altLang="ko-KR" sz="1600" err="1"/>
                            <a:t>GaN</a:t>
                          </a:r>
                          <a:endParaRPr lang="ko-KR" altLang="en-US" sz="1600"/>
                        </a:p>
                      </a:txBody>
                      <a:tcPr/>
                    </a:tc>
                    <a:tc>
                      <a:txBody>
                        <a:bodyPr/>
                        <a:lstStyle/>
                        <a:p>
                          <a:pPr latinLnBrk="1"/>
                          <a:r>
                            <a:rPr lang="en-US" altLang="ko-KR" sz="1600"/>
                            <a:t>MQW</a:t>
                          </a:r>
                          <a:endParaRPr lang="ko-KR" altLang="en-US" sz="1600"/>
                        </a:p>
                      </a:txBody>
                      <a:tcPr/>
                    </a:tc>
                    <a:tc>
                      <a:txBody>
                        <a:bodyPr/>
                        <a:lstStyle/>
                        <a:p>
                          <a:pPr latinLnBrk="1"/>
                          <a:r>
                            <a:rPr lang="en-US" altLang="ko-KR" sz="1600"/>
                            <a:t>p-</a:t>
                          </a:r>
                          <a:r>
                            <a:rPr lang="en-US" altLang="ko-KR" sz="1600" err="1"/>
                            <a:t>GaN</a:t>
                          </a:r>
                          <a:endParaRPr lang="ko-KR" altLang="en-US" sz="1600"/>
                        </a:p>
                      </a:txBody>
                      <a:tcPr/>
                    </a:tc>
                    <a:tc>
                      <a:txBody>
                        <a:bodyPr/>
                        <a:lstStyle/>
                        <a:p>
                          <a:pPr latinLnBrk="1"/>
                          <a:r>
                            <a:rPr lang="ko-KR" altLang="en-US" sz="1600"/>
                            <a:t>각도</a:t>
                          </a:r>
                        </a:p>
                      </a:txBody>
                      <a:tcPr/>
                    </a:tc>
                    <a:extLst>
                      <a:ext uri="{0D108BD9-81ED-4DB2-BD59-A6C34878D82A}">
                        <a16:rowId xmlns:a16="http://schemas.microsoft.com/office/drawing/2014/main" val="2592964360"/>
                      </a:ext>
                    </a:extLst>
                  </a:tr>
                  <a:tr h="370840">
                    <a:tc>
                      <a:txBody>
                        <a:bodyPr/>
                        <a:lstStyle/>
                        <a:p>
                          <a:pPr latinLnBrk="1"/>
                          <a:r>
                            <a:rPr lang="en-US" altLang="ko-KR" sz="1600" strike="noStrike"/>
                            <a:t>EX</a:t>
                          </a:r>
                          <a:endParaRPr lang="ko-KR" altLang="en-US" sz="1600" strike="noStrike"/>
                        </a:p>
                      </a:txBody>
                      <a:tcPr/>
                    </a:tc>
                    <a:tc>
                      <a:txBody>
                        <a:bodyPr/>
                        <a:lstStyle/>
                        <a:p>
                          <a:pPr latinLnBrk="1"/>
                          <a:r>
                            <a:rPr lang="en-US" altLang="ko-KR" sz="1600" strike="noStrike"/>
                            <a:t>200nm</a:t>
                          </a:r>
                          <a:endParaRPr lang="ko-KR" altLang="en-US" sz="1600" strike="noStrike"/>
                        </a:p>
                      </a:txBody>
                      <a:tcPr/>
                    </a:tc>
                    <a:tc>
                      <a:txBody>
                        <a:bodyPr/>
                        <a:lstStyle/>
                        <a:p>
                          <a:pPr latinLnBrk="1"/>
                          <a:r>
                            <a:rPr lang="en-US" altLang="ko-KR" sz="1600" strike="noStrike"/>
                            <a:t>400nm</a:t>
                          </a:r>
                          <a:endParaRPr lang="ko-KR" altLang="en-US" sz="1600" strike="noStrike"/>
                        </a:p>
                      </a:txBody>
                      <a:tcPr/>
                    </a:tc>
                    <a:tc>
                      <a:txBody>
                        <a:bodyPr/>
                        <a:lstStyle/>
                        <a:p>
                          <a:pPr latinLnBrk="1"/>
                          <a:r>
                            <a:rPr lang="en-US" altLang="ko-KR" sz="1600" strike="noStrike"/>
                            <a:t>800nm</a:t>
                          </a:r>
                          <a:endParaRPr lang="ko-KR" altLang="en-US" sz="1600" strike="noStrike"/>
                        </a:p>
                      </a:txBody>
                      <a:tcPr/>
                    </a:tc>
                    <a:tc>
                      <a:txBody>
                        <a:bodyPr/>
                        <a:lstStyle/>
                        <a:p>
                          <a:pPr latinLnBrk="1"/>
                          <a:r>
                            <a:rPr lang="en-US" altLang="ko-KR" sz="1600" strike="noStrike"/>
                            <a:t>170nm</a:t>
                          </a:r>
                          <a:endParaRPr lang="ko-KR" altLang="en-US" sz="1600" strike="noStrike"/>
                        </a:p>
                      </a:txBody>
                      <a:tcPr/>
                    </a:tc>
                    <a:tc>
                      <a:txBody>
                        <a:bodyPr/>
                        <a:lstStyle/>
                        <a:p>
                          <a:pPr latinLnBrk="1"/>
                          <a:r>
                            <a:rPr lang="en-US" altLang="ko-KR" sz="1600" strike="noStrike"/>
                            <a:t>10nm</a:t>
                          </a:r>
                          <a:endParaRPr lang="ko-KR" altLang="en-US" sz="1600" strike="noStrike"/>
                        </a:p>
                      </a:txBody>
                      <a:tcPr/>
                    </a:tc>
                    <a:tc>
                      <a:txBody>
                        <a:bodyPr/>
                        <a:lstStyle/>
                        <a:p>
                          <a:pPr latinLnBrk="1"/>
                          <a:r>
                            <a:rPr lang="en-US" altLang="ko-KR" sz="1600" strike="noStrike"/>
                            <a:t>20nm</a:t>
                          </a:r>
                          <a:endParaRPr lang="ko-KR" altLang="en-US" sz="1600" strike="noStrike"/>
                        </a:p>
                      </a:txBody>
                      <a:tcPr/>
                    </a:tc>
                    <a:tc>
                      <a:txBody>
                        <a:bodyPr/>
                        <a:lstStyle/>
                        <a:p>
                          <a:pPr latinLnBrk="1"/>
                          <a:r>
                            <a:rPr lang="en-US" altLang="ko-KR" sz="1600" strike="noStrike"/>
                            <a:t>45</a:t>
                          </a:r>
                          <a:r>
                            <a:rPr lang="ko-KR" altLang="en-US" sz="1600" strike="noStrike"/>
                            <a:t>도</a:t>
                          </a:r>
                        </a:p>
                      </a:txBody>
                      <a:tcPr/>
                    </a:tc>
                    <a:extLst>
                      <a:ext uri="{0D108BD9-81ED-4DB2-BD59-A6C34878D82A}">
                        <a16:rowId xmlns:a16="http://schemas.microsoft.com/office/drawing/2014/main" val="3963450794"/>
                      </a:ext>
                    </a:extLst>
                  </a:tr>
                  <a:tr h="370840">
                    <a:tc>
                      <a:txBody>
                        <a:bodyPr/>
                        <a:lstStyle/>
                        <a:p>
                          <a:pPr latinLnBrk="1"/>
                          <a:r>
                            <a:rPr lang="ko-KR" altLang="en-US" sz="1600" b="1">
                              <a:solidFill>
                                <a:srgbClr val="FF0000"/>
                              </a:solidFill>
                            </a:rPr>
                            <a:t>논문</a:t>
                          </a:r>
                          <a:r>
                            <a:rPr lang="en-US" altLang="ko-KR" sz="1600" b="1">
                              <a:solidFill>
                                <a:srgbClr val="FF0000"/>
                              </a:solidFill>
                            </a:rPr>
                            <a:t>7</a:t>
                          </a:r>
                          <a:endParaRPr lang="ko-KR" altLang="en-US" sz="1600" b="1">
                            <a:solidFill>
                              <a:srgbClr val="FF0000"/>
                            </a:solidFill>
                          </a:endParaRPr>
                        </a:p>
                      </a:txBody>
                      <a:tcPr/>
                    </a:tc>
                    <a:tc>
                      <a:txBody>
                        <a:bodyPr/>
                        <a:lstStyle/>
                        <a:p>
                          <a:pPr latinLnBrk="1"/>
                          <a:r>
                            <a:rPr lang="en-US" altLang="ko-KR" sz="1600"/>
                            <a:t>250nm</a:t>
                          </a:r>
                          <a:endParaRPr lang="ko-KR" altLang="en-US" sz="1600"/>
                        </a:p>
                      </a:txBody>
                      <a:tcPr/>
                    </a:tc>
                    <a:tc>
                      <a:txBody>
                        <a:bodyPr/>
                        <a:lstStyle/>
                        <a:p>
                          <a:pPr latinLnBrk="1"/>
                          <a:r>
                            <a:rPr lang="en-US" altLang="ko-KR" sz="1600"/>
                            <a:t>500nm</a:t>
                          </a:r>
                          <a:endParaRPr lang="ko-KR" altLang="en-US" sz="1600"/>
                        </a:p>
                      </a:txBody>
                      <a:tcPr/>
                    </a:tc>
                    <a:tc>
                      <a:txBody>
                        <a:bodyPr/>
                        <a:lstStyle/>
                        <a:p>
                          <a:pPr latinLnBrk="1"/>
                          <a:r>
                            <a:rPr lang="en-US" altLang="ko-KR" sz="1600"/>
                            <a:t>1,900nm</a:t>
                          </a:r>
                          <a:endParaRPr lang="ko-KR" altLang="en-US" sz="1600"/>
                        </a:p>
                      </a:txBody>
                      <a:tcPr/>
                    </a:tc>
                    <a:tc>
                      <a:txBody>
                        <a:bodyPr/>
                        <a:lstStyle/>
                        <a:p>
                          <a:pPr latinLnBrk="1"/>
                          <a:r>
                            <a:rPr lang="en-US" altLang="ko-KR" sz="1600"/>
                            <a:t>170nm</a:t>
                          </a:r>
                          <a:endParaRPr lang="ko-KR" altLang="en-US" sz="1600"/>
                        </a:p>
                      </a:txBody>
                      <a:tcPr/>
                    </a:tc>
                    <a:tc>
                      <a:txBody>
                        <a:bodyPr/>
                        <a:lstStyle/>
                        <a:p>
                          <a:pPr latinLnBrk="1"/>
                          <a:r>
                            <a:rPr lang="en-US" altLang="ko-KR" sz="1600"/>
                            <a:t>-</a:t>
                          </a:r>
                          <a:endParaRPr lang="ko-KR" altLang="en-US" sz="1600"/>
                        </a:p>
                      </a:txBody>
                      <a:tcPr/>
                    </a:tc>
                    <a:tc>
                      <a:txBody>
                        <a:bodyPr/>
                        <a:lstStyle/>
                        <a:p>
                          <a:pPr latinLnBrk="1"/>
                          <a:r>
                            <a:rPr lang="en-US" altLang="ko-KR" sz="1600"/>
                            <a:t>80nm</a:t>
                          </a:r>
                          <a:endParaRPr lang="ko-KR" altLang="en-US" sz="1600"/>
                        </a:p>
                      </a:txBody>
                      <a:tcPr/>
                    </a:tc>
                    <a:tc>
                      <a:txBody>
                        <a:bodyPr/>
                        <a:lstStyle/>
                        <a:p>
                          <a:pPr latinLnBrk="1"/>
                          <a:r>
                            <a:rPr lang="en-US" altLang="ko-KR" sz="1600"/>
                            <a:t>62</a:t>
                          </a:r>
                          <a:r>
                            <a:rPr lang="ko-KR" altLang="en-US" sz="1600"/>
                            <a:t>도</a:t>
                          </a:r>
                        </a:p>
                      </a:txBody>
                      <a:tcPr/>
                    </a:tc>
                    <a:extLst>
                      <a:ext uri="{0D108BD9-81ED-4DB2-BD59-A6C34878D82A}">
                        <a16:rowId xmlns:a16="http://schemas.microsoft.com/office/drawing/2014/main" val="944059780"/>
                      </a:ext>
                    </a:extLst>
                  </a:tr>
                  <a:tr h="370840">
                    <a:tc>
                      <a:txBody>
                        <a:bodyPr/>
                        <a:lstStyle/>
                        <a:p>
                          <a:pPr latinLnBrk="1"/>
                          <a:endParaRPr lang="ko-KR" altLang="en-US" sz="1600">
                            <a:solidFill>
                              <a:srgbClr val="FF0000"/>
                            </a:solidFill>
                          </a:endParaRPr>
                        </a:p>
                      </a:txBody>
                      <a:tcPr/>
                    </a:tc>
                    <a:tc>
                      <a:txBody>
                        <a:bodyPr/>
                        <a:lstStyle/>
                        <a:p>
                          <a:pPr latinLnBrk="1"/>
                          <a:r>
                            <a:rPr lang="en-US" altLang="ko-KR" sz="1600">
                              <a:solidFill>
                                <a:srgbClr val="FF0000"/>
                              </a:solidFill>
                            </a:rPr>
                            <a:t>225nm</a:t>
                          </a:r>
                          <a:endParaRPr lang="ko-KR" altLang="en-US" sz="1600">
                            <a:solidFill>
                              <a:srgbClr val="FF0000"/>
                            </a:solidFill>
                          </a:endParaRPr>
                        </a:p>
                      </a:txBody>
                      <a:tcPr/>
                    </a:tc>
                    <a:tc>
                      <a:txBody>
                        <a:bodyPr/>
                        <a:lstStyle/>
                        <a:p>
                          <a:pPr latinLnBrk="1"/>
                          <a:r>
                            <a:rPr lang="en-US" altLang="ko-KR" sz="1600">
                              <a:solidFill>
                                <a:srgbClr val="FF0000"/>
                              </a:solidFill>
                            </a:rPr>
                            <a:t>450nm</a:t>
                          </a:r>
                          <a:endParaRPr lang="ko-KR" altLang="en-US" sz="1600">
                            <a:solidFill>
                              <a:srgbClr val="FF0000"/>
                            </a:solidFill>
                          </a:endParaRPr>
                        </a:p>
                      </a:txBody>
                      <a:tcPr/>
                    </a:tc>
                    <a:tc>
                      <a:txBody>
                        <a:bodyPr/>
                        <a:lstStyle/>
                        <a:p>
                          <a:pPr latinLnBrk="1"/>
                          <a:r>
                            <a:rPr lang="en-US" altLang="ko-KR" sz="1600">
                              <a:solidFill>
                                <a:srgbClr val="FF0000"/>
                              </a:solidFill>
                            </a:rPr>
                            <a:t>4,600nm</a:t>
                          </a:r>
                          <a:endParaRPr lang="ko-KR" altLang="en-US" sz="1600">
                            <a:solidFill>
                              <a:srgbClr val="FF0000"/>
                            </a:solidFill>
                          </a:endParaRPr>
                        </a:p>
                      </a:txBody>
                      <a:tcPr/>
                    </a:tc>
                    <a:tc>
                      <a:txBody>
                        <a:bodyPr/>
                        <a:lstStyle/>
                        <a:p>
                          <a:pPr latinLnBrk="1"/>
                          <a:r>
                            <a:rPr lang="en-US" altLang="ko-KR" sz="1600">
                              <a:solidFill>
                                <a:srgbClr val="FF0000"/>
                              </a:solidFill>
                            </a:rPr>
                            <a:t>145nm</a:t>
                          </a:r>
                          <a:endParaRPr lang="ko-KR" altLang="en-US" sz="1600">
                            <a:solidFill>
                              <a:srgbClr val="FF0000"/>
                            </a:solidFill>
                          </a:endParaRPr>
                        </a:p>
                      </a:txBody>
                      <a:tcPr/>
                    </a:tc>
                    <a:tc>
                      <a:txBody>
                        <a:bodyPr/>
                        <a:lstStyle/>
                        <a:p>
                          <a:pPr latinLnBrk="1"/>
                          <a:r>
                            <a:rPr lang="en-US" altLang="ko-KR" sz="1600">
                              <a:solidFill>
                                <a:srgbClr val="FF0000"/>
                              </a:solidFill>
                            </a:rPr>
                            <a:t>30nm</a:t>
                          </a:r>
                          <a:endParaRPr lang="ko-KR" altLang="en-US" sz="1600">
                            <a:solidFill>
                              <a:srgbClr val="FF0000"/>
                            </a:solidFill>
                          </a:endParaRPr>
                        </a:p>
                      </a:txBody>
                      <a:tcPr/>
                    </a:tc>
                    <a:tc>
                      <a:txBody>
                        <a:bodyPr/>
                        <a:lstStyle/>
                        <a:p>
                          <a:pPr latinLnBrk="1"/>
                          <a:r>
                            <a:rPr lang="en-US" altLang="ko-KR" sz="1600">
                              <a:solidFill>
                                <a:srgbClr val="FF0000"/>
                              </a:solidFill>
                            </a:rPr>
                            <a:t>50nm</a:t>
                          </a:r>
                          <a:endParaRPr lang="ko-KR" altLang="en-US" sz="1600">
                            <a:solidFill>
                              <a:srgbClr val="FF0000"/>
                            </a:solidFill>
                          </a:endParaRPr>
                        </a:p>
                      </a:txBody>
                      <a:tcPr/>
                    </a:tc>
                    <a:tc>
                      <a:txBody>
                        <a:bodyPr/>
                        <a:lstStyle/>
                        <a:p>
                          <a:pPr latinLnBrk="1"/>
                          <a:r>
                            <a:rPr lang="en-US" altLang="ko-KR" sz="1600">
                              <a:solidFill>
                                <a:srgbClr val="FF0000"/>
                              </a:solidFill>
                            </a:rPr>
                            <a:t>62</a:t>
                          </a:r>
                          <a:r>
                            <a:rPr lang="ko-KR" altLang="en-US" sz="1600">
                              <a:solidFill>
                                <a:srgbClr val="FF0000"/>
                              </a:solidFill>
                            </a:rPr>
                            <a:t>도</a:t>
                          </a:r>
                        </a:p>
                      </a:txBody>
                      <a:tcPr/>
                    </a:tc>
                    <a:extLst>
                      <a:ext uri="{0D108BD9-81ED-4DB2-BD59-A6C34878D82A}">
                        <a16:rowId xmlns:a16="http://schemas.microsoft.com/office/drawing/2014/main" val="3349581944"/>
                      </a:ext>
                    </a:extLst>
                  </a:tr>
                  <a:tr h="370840">
                    <a:tc>
                      <a:txBody>
                        <a:bodyPr/>
                        <a:lstStyle/>
                        <a:p>
                          <a:pPr latinLnBrk="1"/>
                          <a:r>
                            <a:rPr lang="ko-KR" altLang="en-US" sz="1600"/>
                            <a:t>논문</a:t>
                          </a:r>
                          <a:r>
                            <a:rPr lang="en-US" altLang="ko-KR" sz="1600"/>
                            <a:t>6</a:t>
                          </a:r>
                          <a:endParaRPr lang="ko-KR" altLang="en-US" sz="1600"/>
                        </a:p>
                      </a:txBody>
                      <a:tcPr/>
                    </a:tc>
                    <a:tc>
                      <a:txBody>
                        <a:bodyPr/>
                        <a:lstStyle/>
                        <a:p>
                          <a:pPr latinLnBrk="1"/>
                          <a:r>
                            <a:rPr lang="en-US" altLang="ko-KR" sz="1600"/>
                            <a:t>485nm</a:t>
                          </a:r>
                          <a:endParaRPr lang="ko-KR" altLang="en-US" sz="1600"/>
                        </a:p>
                      </a:txBody>
                      <a:tcPr/>
                    </a:tc>
                    <a:tc>
                      <a:txBody>
                        <a:bodyPr/>
                        <a:lstStyle/>
                        <a:p>
                          <a:pPr latinLnBrk="1"/>
                          <a:r>
                            <a:rPr lang="en-US" altLang="ko-KR" sz="1600"/>
                            <a:t>970nm</a:t>
                          </a:r>
                          <a:endParaRPr lang="ko-KR" altLang="en-US" sz="1600"/>
                        </a:p>
                      </a:txBody>
                      <a:tcPr/>
                    </a:tc>
                    <a:tc>
                      <a:txBody>
                        <a:bodyPr/>
                        <a:lstStyle/>
                        <a:p>
                          <a:pPr latinLnBrk="1"/>
                          <a:r>
                            <a:rPr lang="en-US" altLang="ko-KR" sz="1600"/>
                            <a:t>7,300nm</a:t>
                          </a:r>
                          <a:endParaRPr lang="ko-KR" altLang="en-US" sz="1600"/>
                        </a:p>
                      </a:txBody>
                      <a:tcPr/>
                    </a:tc>
                    <a:tc>
                      <a:txBody>
                        <a:bodyPr/>
                        <a:lstStyle/>
                        <a:p>
                          <a:pPr latinLnBrk="1"/>
                          <a:r>
                            <a:rPr lang="en-US" altLang="ko-KR" sz="1600"/>
                            <a:t>450nm</a:t>
                          </a:r>
                          <a:endParaRPr lang="ko-KR" altLang="en-US" sz="1600"/>
                        </a:p>
                      </a:txBody>
                      <a:tcPr/>
                    </a:tc>
                    <a:tc>
                      <a:txBody>
                        <a:bodyPr/>
                        <a:lstStyle/>
                        <a:p>
                          <a:pPr latinLnBrk="1"/>
                          <a:r>
                            <a:rPr lang="en-US" altLang="ko-KR" sz="1600"/>
                            <a:t>30nm</a:t>
                          </a:r>
                          <a:endParaRPr lang="ko-KR" altLang="en-US" sz="1600"/>
                        </a:p>
                      </a:txBody>
                      <a:tcPr/>
                    </a:tc>
                    <a:tc>
                      <a:txBody>
                        <a:bodyPr/>
                        <a:lstStyle/>
                        <a:p>
                          <a:pPr latinLnBrk="1"/>
                          <a:endParaRPr lang="ko-KR" altLang="en-US" sz="1600"/>
                        </a:p>
                      </a:txBody>
                      <a:tcPr/>
                    </a:tc>
                    <a:tc>
                      <a:txBody>
                        <a:bodyPr/>
                        <a:lstStyle/>
                        <a:p>
                          <a:pPr latinLnBrk="1"/>
                          <a:endParaRPr lang="ko-KR" altLang="en-US" sz="1600"/>
                        </a:p>
                      </a:txBody>
                      <a:tcPr/>
                    </a:tc>
                    <a:extLst>
                      <a:ext uri="{0D108BD9-81ED-4DB2-BD59-A6C34878D82A}">
                        <a16:rowId xmlns:a16="http://schemas.microsoft.com/office/drawing/2014/main" val="1378586382"/>
                      </a:ext>
                    </a:extLst>
                  </a:tr>
                  <a:tr h="370840">
                    <a:tc>
                      <a:txBody>
                        <a:bodyPr/>
                        <a:lstStyle/>
                        <a:p>
                          <a:pPr latinLnBrk="1"/>
                          <a:r>
                            <a:rPr lang="ko-KR" altLang="en-US" sz="1600"/>
                            <a:t>참고 논문</a:t>
                          </a:r>
                        </a:p>
                      </a:txBody>
                      <a:tcPr/>
                    </a:tc>
                    <a:tc>
                      <a:txBody>
                        <a:bodyPr/>
                        <a:lstStyle/>
                        <a:p>
                          <a:endParaRPr lang="en-US"/>
                        </a:p>
                      </a:txBody>
                      <a:tcPr>
                        <a:blipFill>
                          <a:blip r:embed="rId2"/>
                          <a:stretch>
                            <a:fillRect l="-100448" t="-504918" r="-601345" b="-103279"/>
                          </a:stretch>
                        </a:blipFill>
                      </a:tcPr>
                    </a:tc>
                    <a:tc>
                      <a:txBody>
                        <a:bodyPr/>
                        <a:lstStyle/>
                        <a:p>
                          <a:endParaRPr lang="en-US"/>
                        </a:p>
                      </a:txBody>
                      <a:tcPr>
                        <a:blipFill>
                          <a:blip r:embed="rId2"/>
                          <a:stretch>
                            <a:fillRect l="-200448" t="-504918" r="-501345" b="-103279"/>
                          </a:stretch>
                        </a:blipFill>
                      </a:tcPr>
                    </a:tc>
                    <a:tc>
                      <a:txBody>
                        <a:bodyPr/>
                        <a:lstStyle/>
                        <a:p>
                          <a:endParaRPr lang="en-US"/>
                        </a:p>
                      </a:txBody>
                      <a:tcPr>
                        <a:blipFill>
                          <a:blip r:embed="rId2"/>
                          <a:stretch>
                            <a:fillRect l="-300448" t="-504918" r="-401345" b="-103279"/>
                          </a:stretch>
                        </a:blipFill>
                      </a:tcPr>
                    </a:tc>
                    <a:tc>
                      <a:txBody>
                        <a:bodyPr/>
                        <a:lstStyle/>
                        <a:p>
                          <a:pPr latinLnBrk="1"/>
                          <a:endParaRPr lang="ko-KR" altLang="en-US" sz="1600"/>
                        </a:p>
                      </a:txBody>
                      <a:tcPr/>
                    </a:tc>
                    <a:tc>
                      <a:txBody>
                        <a:bodyPr/>
                        <a:lstStyle/>
                        <a:p>
                          <a:pPr latinLnBrk="1"/>
                          <a:r>
                            <a:rPr lang="en-US" altLang="ko-KR" sz="1600"/>
                            <a:t>30nm</a:t>
                          </a:r>
                          <a:endParaRPr lang="ko-KR" altLang="en-US" sz="1600"/>
                        </a:p>
                      </a:txBody>
                      <a:tcPr/>
                    </a:tc>
                    <a:tc>
                      <a:txBody>
                        <a:bodyPr/>
                        <a:lstStyle/>
                        <a:p>
                          <a:pPr latinLnBrk="1"/>
                          <a:endParaRPr lang="ko-KR" altLang="en-US" sz="1600"/>
                        </a:p>
                      </a:txBody>
                      <a:tcPr/>
                    </a:tc>
                    <a:tc>
                      <a:txBody>
                        <a:bodyPr/>
                        <a:lstStyle/>
                        <a:p>
                          <a:pPr latinLnBrk="1"/>
                          <a:endParaRPr lang="ko-KR" altLang="en-US" sz="1600"/>
                        </a:p>
                      </a:txBody>
                      <a:tcPr/>
                    </a:tc>
                    <a:extLst>
                      <a:ext uri="{0D108BD9-81ED-4DB2-BD59-A6C34878D82A}">
                        <a16:rowId xmlns:a16="http://schemas.microsoft.com/office/drawing/2014/main" val="258743118"/>
                      </a:ext>
                    </a:extLst>
                  </a:tr>
                  <a:tr h="370840">
                    <a:tc>
                      <a:txBody>
                        <a:bodyPr/>
                        <a:lstStyle/>
                        <a:p>
                          <a:pPr latinLnBrk="1"/>
                          <a:endParaRPr lang="ko-KR" altLang="en-US" sz="1600"/>
                        </a:p>
                      </a:txBody>
                      <a:tcPr/>
                    </a:tc>
                    <a:tc>
                      <a:txBody>
                        <a:bodyPr/>
                        <a:lstStyle/>
                        <a:p>
                          <a:pPr latinLnBrk="1"/>
                          <a:endParaRPr lang="ko-KR" altLang="en-US" sz="1600"/>
                        </a:p>
                      </a:txBody>
                      <a:tcPr/>
                    </a:tc>
                    <a:tc>
                      <a:txBody>
                        <a:bodyPr/>
                        <a:lstStyle/>
                        <a:p>
                          <a:pPr latinLnBrk="1"/>
                          <a:endParaRPr lang="ko-KR" altLang="en-US" sz="1600"/>
                        </a:p>
                      </a:txBody>
                      <a:tcPr/>
                    </a:tc>
                    <a:tc>
                      <a:txBody>
                        <a:bodyPr/>
                        <a:lstStyle/>
                        <a:p>
                          <a:pPr latinLnBrk="1"/>
                          <a:endParaRPr lang="ko-KR" altLang="en-US" sz="1600"/>
                        </a:p>
                      </a:txBody>
                      <a:tcPr/>
                    </a:tc>
                    <a:tc>
                      <a:txBody>
                        <a:bodyPr/>
                        <a:lstStyle/>
                        <a:p>
                          <a:pPr latinLnBrk="1"/>
                          <a:endParaRPr lang="ko-KR" altLang="en-US" sz="1600"/>
                        </a:p>
                      </a:txBody>
                      <a:tcPr/>
                    </a:tc>
                    <a:tc>
                      <a:txBody>
                        <a:bodyPr/>
                        <a:lstStyle/>
                        <a:p>
                          <a:pPr latinLnBrk="1"/>
                          <a:endParaRPr lang="ko-KR" altLang="en-US" sz="1600"/>
                        </a:p>
                      </a:txBody>
                      <a:tcPr/>
                    </a:tc>
                    <a:tc>
                      <a:txBody>
                        <a:bodyPr/>
                        <a:lstStyle/>
                        <a:p>
                          <a:pPr latinLnBrk="1"/>
                          <a:endParaRPr lang="ko-KR" altLang="en-US" sz="1600"/>
                        </a:p>
                      </a:txBody>
                      <a:tcPr/>
                    </a:tc>
                    <a:tc>
                      <a:txBody>
                        <a:bodyPr/>
                        <a:lstStyle/>
                        <a:p>
                          <a:pPr latinLnBrk="1"/>
                          <a:endParaRPr lang="ko-KR" altLang="en-US" sz="1600"/>
                        </a:p>
                      </a:txBody>
                      <a:tcPr/>
                    </a:tc>
                    <a:extLst>
                      <a:ext uri="{0D108BD9-81ED-4DB2-BD59-A6C34878D82A}">
                        <a16:rowId xmlns:a16="http://schemas.microsoft.com/office/drawing/2014/main" val="1556575451"/>
                      </a:ext>
                    </a:extLst>
                  </a:tr>
                </a:tbl>
              </a:graphicData>
            </a:graphic>
          </p:graphicFrame>
        </mc:Fallback>
      </mc:AlternateContent>
      <p:graphicFrame>
        <p:nvGraphicFramePr>
          <p:cNvPr id="3" name="표 4">
            <a:extLst>
              <a:ext uri="{FF2B5EF4-FFF2-40B4-BE49-F238E27FC236}">
                <a16:creationId xmlns:a16="http://schemas.microsoft.com/office/drawing/2014/main" id="{E5D533E6-FD1E-4AE2-9077-8A31715B766D}"/>
              </a:ext>
            </a:extLst>
          </p:cNvPr>
          <p:cNvGraphicFramePr>
            <a:graphicFrameLocks noGrp="1"/>
          </p:cNvGraphicFramePr>
          <p:nvPr/>
        </p:nvGraphicFramePr>
        <p:xfrm>
          <a:off x="788459" y="4065395"/>
          <a:ext cx="6023820" cy="2150118"/>
        </p:xfrm>
        <a:graphic>
          <a:graphicData uri="http://schemas.openxmlformats.org/drawingml/2006/table">
            <a:tbl>
              <a:tblPr firstRow="1" bandRow="1">
                <a:tableStyleId>{F5AB1C69-6EDB-4FF4-983F-18BD219EF322}</a:tableStyleId>
              </a:tblPr>
              <a:tblGrid>
                <a:gridCol w="1204764">
                  <a:extLst>
                    <a:ext uri="{9D8B030D-6E8A-4147-A177-3AD203B41FA5}">
                      <a16:colId xmlns:a16="http://schemas.microsoft.com/office/drawing/2014/main" val="4151475804"/>
                    </a:ext>
                  </a:extLst>
                </a:gridCol>
                <a:gridCol w="1204764">
                  <a:extLst>
                    <a:ext uri="{9D8B030D-6E8A-4147-A177-3AD203B41FA5}">
                      <a16:colId xmlns:a16="http://schemas.microsoft.com/office/drawing/2014/main" val="613578333"/>
                    </a:ext>
                  </a:extLst>
                </a:gridCol>
                <a:gridCol w="1204764">
                  <a:extLst>
                    <a:ext uri="{9D8B030D-6E8A-4147-A177-3AD203B41FA5}">
                      <a16:colId xmlns:a16="http://schemas.microsoft.com/office/drawing/2014/main" val="2909198296"/>
                    </a:ext>
                  </a:extLst>
                </a:gridCol>
                <a:gridCol w="1204764">
                  <a:extLst>
                    <a:ext uri="{9D8B030D-6E8A-4147-A177-3AD203B41FA5}">
                      <a16:colId xmlns:a16="http://schemas.microsoft.com/office/drawing/2014/main" val="2405784903"/>
                    </a:ext>
                  </a:extLst>
                </a:gridCol>
                <a:gridCol w="1204764">
                  <a:extLst>
                    <a:ext uri="{9D8B030D-6E8A-4147-A177-3AD203B41FA5}">
                      <a16:colId xmlns:a16="http://schemas.microsoft.com/office/drawing/2014/main" val="1285102529"/>
                    </a:ext>
                  </a:extLst>
                </a:gridCol>
              </a:tblGrid>
              <a:tr h="358353">
                <a:tc>
                  <a:txBody>
                    <a:bodyPr/>
                    <a:lstStyle/>
                    <a:p>
                      <a:pPr latinLnBrk="1"/>
                      <a:endParaRPr lang="ko-KR" altLang="en-US" sz="1600"/>
                    </a:p>
                  </a:txBody>
                  <a:tcPr/>
                </a:tc>
                <a:tc>
                  <a:txBody>
                    <a:bodyPr/>
                    <a:lstStyle/>
                    <a:p>
                      <a:pPr latinLnBrk="1"/>
                      <a:r>
                        <a:rPr lang="ko-KR" altLang="en-US" sz="1600"/>
                        <a:t>옆면</a:t>
                      </a:r>
                    </a:p>
                  </a:txBody>
                  <a:tcPr/>
                </a:tc>
                <a:tc>
                  <a:txBody>
                    <a:bodyPr/>
                    <a:lstStyle/>
                    <a:p>
                      <a:pPr latinLnBrk="1"/>
                      <a:r>
                        <a:rPr lang="ko-KR" altLang="en-US" sz="1600"/>
                        <a:t>중간</a:t>
                      </a:r>
                    </a:p>
                  </a:txBody>
                  <a:tcPr/>
                </a:tc>
                <a:tc>
                  <a:txBody>
                    <a:bodyPr/>
                    <a:lstStyle/>
                    <a:p>
                      <a:pPr latinLnBrk="1"/>
                      <a:r>
                        <a:rPr lang="en-US" altLang="ko-KR" sz="1600"/>
                        <a:t>Top</a:t>
                      </a:r>
                      <a:endParaRPr lang="ko-KR" altLang="en-US" sz="1600"/>
                    </a:p>
                  </a:txBody>
                  <a:tcPr/>
                </a:tc>
                <a:tc>
                  <a:txBody>
                    <a:bodyPr/>
                    <a:lstStyle/>
                    <a:p>
                      <a:pPr latinLnBrk="1"/>
                      <a:endParaRPr lang="ko-KR" altLang="en-US" sz="1600"/>
                    </a:p>
                  </a:txBody>
                  <a:tcPr/>
                </a:tc>
                <a:extLst>
                  <a:ext uri="{0D108BD9-81ED-4DB2-BD59-A6C34878D82A}">
                    <a16:rowId xmlns:a16="http://schemas.microsoft.com/office/drawing/2014/main" val="2592964360"/>
                  </a:ext>
                </a:extLst>
              </a:tr>
              <a:tr h="358353">
                <a:tc>
                  <a:txBody>
                    <a:bodyPr/>
                    <a:lstStyle/>
                    <a:p>
                      <a:pPr latinLnBrk="1"/>
                      <a:r>
                        <a:rPr lang="ko-KR" altLang="en-US" sz="1600"/>
                        <a:t>논문</a:t>
                      </a:r>
                      <a:r>
                        <a:rPr lang="en-US" altLang="ko-KR" sz="1600"/>
                        <a:t>2</a:t>
                      </a:r>
                      <a:endParaRPr lang="ko-KR" altLang="en-US" sz="1600"/>
                    </a:p>
                  </a:txBody>
                  <a:tcPr/>
                </a:tc>
                <a:tc>
                  <a:txBody>
                    <a:bodyPr/>
                    <a:lstStyle/>
                    <a:p>
                      <a:pPr latinLnBrk="1"/>
                      <a:r>
                        <a:rPr lang="en-US" altLang="ko-KR" sz="1600">
                          <a:solidFill>
                            <a:srgbClr val="0070C0"/>
                          </a:solidFill>
                        </a:rPr>
                        <a:t>460nm</a:t>
                      </a:r>
                      <a:endParaRPr lang="ko-KR" altLang="en-US" sz="1600">
                        <a:solidFill>
                          <a:srgbClr val="0070C0"/>
                        </a:solidFill>
                      </a:endParaRPr>
                    </a:p>
                  </a:txBody>
                  <a:tcPr/>
                </a:tc>
                <a:tc>
                  <a:txBody>
                    <a:bodyPr/>
                    <a:lstStyle/>
                    <a:p>
                      <a:pPr latinLnBrk="1"/>
                      <a:r>
                        <a:rPr lang="en-US" altLang="ko-KR" sz="1600">
                          <a:solidFill>
                            <a:srgbClr val="0070C0"/>
                          </a:solidFill>
                        </a:rPr>
                        <a:t>475nm</a:t>
                      </a:r>
                      <a:endParaRPr lang="ko-KR" altLang="en-US" sz="1600">
                        <a:solidFill>
                          <a:srgbClr val="0070C0"/>
                        </a:solidFill>
                      </a:endParaRPr>
                    </a:p>
                  </a:txBody>
                  <a:tcPr/>
                </a:tc>
                <a:tc>
                  <a:txBody>
                    <a:bodyPr/>
                    <a:lstStyle/>
                    <a:p>
                      <a:pPr latinLnBrk="1"/>
                      <a:r>
                        <a:rPr lang="en-US" altLang="ko-KR" sz="1600">
                          <a:solidFill>
                            <a:srgbClr val="00B050"/>
                          </a:solidFill>
                        </a:rPr>
                        <a:t>520nm</a:t>
                      </a:r>
                      <a:endParaRPr lang="ko-KR" altLang="en-US" sz="1600">
                        <a:solidFill>
                          <a:srgbClr val="00B050"/>
                        </a:solidFill>
                      </a:endParaRPr>
                    </a:p>
                  </a:txBody>
                  <a:tcPr/>
                </a:tc>
                <a:tc>
                  <a:txBody>
                    <a:bodyPr/>
                    <a:lstStyle/>
                    <a:p>
                      <a:pPr latinLnBrk="1"/>
                      <a:endParaRPr lang="ko-KR" altLang="en-US" sz="1600"/>
                    </a:p>
                  </a:txBody>
                  <a:tcPr/>
                </a:tc>
                <a:extLst>
                  <a:ext uri="{0D108BD9-81ED-4DB2-BD59-A6C34878D82A}">
                    <a16:rowId xmlns:a16="http://schemas.microsoft.com/office/drawing/2014/main" val="3963450794"/>
                  </a:ext>
                </a:extLst>
              </a:tr>
              <a:tr h="358353">
                <a:tc>
                  <a:txBody>
                    <a:bodyPr/>
                    <a:lstStyle/>
                    <a:p>
                      <a:pPr latinLnBrk="1"/>
                      <a:r>
                        <a:rPr lang="ko-KR" altLang="en-US" sz="1600" b="1">
                          <a:solidFill>
                            <a:srgbClr val="FF0000"/>
                          </a:solidFill>
                        </a:rPr>
                        <a:t>논문</a:t>
                      </a:r>
                      <a:r>
                        <a:rPr lang="en-US" altLang="ko-KR" sz="1600" b="1">
                          <a:solidFill>
                            <a:srgbClr val="FF0000"/>
                          </a:solidFill>
                        </a:rPr>
                        <a:t>3</a:t>
                      </a:r>
                      <a:endParaRPr lang="ko-KR" altLang="en-US" sz="1600" b="1">
                        <a:solidFill>
                          <a:srgbClr val="FF0000"/>
                        </a:solidFill>
                      </a:endParaRPr>
                    </a:p>
                  </a:txBody>
                  <a:tcPr/>
                </a:tc>
                <a:tc>
                  <a:txBody>
                    <a:bodyPr/>
                    <a:lstStyle/>
                    <a:p>
                      <a:pPr latinLnBrk="1"/>
                      <a:r>
                        <a:rPr lang="en-US" altLang="ko-KR" sz="1600">
                          <a:solidFill>
                            <a:srgbClr val="7030A0"/>
                          </a:solidFill>
                        </a:rPr>
                        <a:t>380nm</a:t>
                      </a:r>
                      <a:endParaRPr lang="ko-KR" altLang="en-US" sz="1600">
                        <a:solidFill>
                          <a:srgbClr val="7030A0"/>
                        </a:solidFill>
                      </a:endParaRPr>
                    </a:p>
                  </a:txBody>
                  <a:tcPr/>
                </a:tc>
                <a:tc>
                  <a:txBody>
                    <a:bodyPr/>
                    <a:lstStyle/>
                    <a:p>
                      <a:pPr latinLnBrk="1"/>
                      <a:r>
                        <a:rPr lang="en-US" altLang="ko-KR" sz="1600">
                          <a:solidFill>
                            <a:srgbClr val="002060"/>
                          </a:solidFill>
                        </a:rPr>
                        <a:t>450nm</a:t>
                      </a:r>
                      <a:endParaRPr lang="ko-KR" altLang="en-US" sz="1600">
                        <a:solidFill>
                          <a:srgbClr val="002060"/>
                        </a:solidFill>
                      </a:endParaRPr>
                    </a:p>
                  </a:txBody>
                  <a:tcPr/>
                </a:tc>
                <a:tc>
                  <a:txBody>
                    <a:bodyPr/>
                    <a:lstStyle/>
                    <a:p>
                      <a:pPr latinLnBrk="1"/>
                      <a:r>
                        <a:rPr lang="en-US" altLang="ko-KR" sz="1600">
                          <a:solidFill>
                            <a:srgbClr val="00B050"/>
                          </a:solidFill>
                        </a:rPr>
                        <a:t>505nm</a:t>
                      </a:r>
                      <a:endParaRPr lang="ko-KR" altLang="en-US" sz="1600">
                        <a:solidFill>
                          <a:srgbClr val="00B050"/>
                        </a:solidFill>
                      </a:endParaRPr>
                    </a:p>
                  </a:txBody>
                  <a:tcPr/>
                </a:tc>
                <a:tc>
                  <a:txBody>
                    <a:bodyPr/>
                    <a:lstStyle/>
                    <a:p>
                      <a:pPr latinLnBrk="1"/>
                      <a:r>
                        <a:rPr lang="en-US" altLang="ko-KR" sz="1600">
                          <a:solidFill>
                            <a:srgbClr val="FFC000"/>
                          </a:solidFill>
                        </a:rPr>
                        <a:t>590nm</a:t>
                      </a:r>
                      <a:endParaRPr lang="ko-KR" altLang="en-US" sz="1600">
                        <a:solidFill>
                          <a:srgbClr val="FFC000"/>
                        </a:solidFill>
                      </a:endParaRPr>
                    </a:p>
                  </a:txBody>
                  <a:tcPr>
                    <a:solidFill>
                      <a:schemeClr val="bg2">
                        <a:lumMod val="75000"/>
                      </a:schemeClr>
                    </a:solidFill>
                  </a:tcPr>
                </a:tc>
                <a:extLst>
                  <a:ext uri="{0D108BD9-81ED-4DB2-BD59-A6C34878D82A}">
                    <a16:rowId xmlns:a16="http://schemas.microsoft.com/office/drawing/2014/main" val="944059780"/>
                  </a:ext>
                </a:extLst>
              </a:tr>
              <a:tr h="358353">
                <a:tc>
                  <a:txBody>
                    <a:bodyPr/>
                    <a:lstStyle/>
                    <a:p>
                      <a:pPr latinLnBrk="1"/>
                      <a:endParaRPr lang="ko-KR" altLang="en-US" sz="1600"/>
                    </a:p>
                  </a:txBody>
                  <a:tcPr/>
                </a:tc>
                <a:tc>
                  <a:txBody>
                    <a:bodyPr/>
                    <a:lstStyle/>
                    <a:p>
                      <a:pPr latinLnBrk="1"/>
                      <a:endParaRPr lang="ko-KR" altLang="en-US" sz="1600"/>
                    </a:p>
                  </a:txBody>
                  <a:tcPr/>
                </a:tc>
                <a:tc>
                  <a:txBody>
                    <a:bodyPr/>
                    <a:lstStyle/>
                    <a:p>
                      <a:pPr latinLnBrk="1"/>
                      <a:endParaRPr lang="ko-KR" altLang="en-US" sz="1600"/>
                    </a:p>
                  </a:txBody>
                  <a:tcPr/>
                </a:tc>
                <a:tc>
                  <a:txBody>
                    <a:bodyPr/>
                    <a:lstStyle/>
                    <a:p>
                      <a:pPr latinLnBrk="1"/>
                      <a:endParaRPr lang="ko-KR" altLang="en-US" sz="1600"/>
                    </a:p>
                  </a:txBody>
                  <a:tcPr/>
                </a:tc>
                <a:tc>
                  <a:txBody>
                    <a:bodyPr/>
                    <a:lstStyle/>
                    <a:p>
                      <a:pPr latinLnBrk="1"/>
                      <a:endParaRPr lang="ko-KR" altLang="en-US" sz="1600"/>
                    </a:p>
                  </a:txBody>
                  <a:tcPr/>
                </a:tc>
                <a:extLst>
                  <a:ext uri="{0D108BD9-81ED-4DB2-BD59-A6C34878D82A}">
                    <a16:rowId xmlns:a16="http://schemas.microsoft.com/office/drawing/2014/main" val="3349581944"/>
                  </a:ext>
                </a:extLst>
              </a:tr>
              <a:tr h="358353">
                <a:tc>
                  <a:txBody>
                    <a:bodyPr/>
                    <a:lstStyle/>
                    <a:p>
                      <a:pPr latinLnBrk="1"/>
                      <a:endParaRPr lang="ko-KR" altLang="en-US" sz="1600"/>
                    </a:p>
                  </a:txBody>
                  <a:tcPr/>
                </a:tc>
                <a:tc>
                  <a:txBody>
                    <a:bodyPr/>
                    <a:lstStyle/>
                    <a:p>
                      <a:pPr latinLnBrk="1"/>
                      <a:endParaRPr lang="ko-KR" altLang="en-US" sz="1600"/>
                    </a:p>
                  </a:txBody>
                  <a:tcPr/>
                </a:tc>
                <a:tc>
                  <a:txBody>
                    <a:bodyPr/>
                    <a:lstStyle/>
                    <a:p>
                      <a:pPr latinLnBrk="1"/>
                      <a:endParaRPr lang="ko-KR" altLang="en-US" sz="1600"/>
                    </a:p>
                  </a:txBody>
                  <a:tcPr/>
                </a:tc>
                <a:tc>
                  <a:txBody>
                    <a:bodyPr/>
                    <a:lstStyle/>
                    <a:p>
                      <a:pPr latinLnBrk="1"/>
                      <a:endParaRPr lang="ko-KR" altLang="en-US" sz="1600"/>
                    </a:p>
                  </a:txBody>
                  <a:tcPr/>
                </a:tc>
                <a:tc>
                  <a:txBody>
                    <a:bodyPr/>
                    <a:lstStyle/>
                    <a:p>
                      <a:pPr latinLnBrk="1"/>
                      <a:endParaRPr lang="ko-KR" altLang="en-US" sz="1600"/>
                    </a:p>
                  </a:txBody>
                  <a:tcPr/>
                </a:tc>
                <a:extLst>
                  <a:ext uri="{0D108BD9-81ED-4DB2-BD59-A6C34878D82A}">
                    <a16:rowId xmlns:a16="http://schemas.microsoft.com/office/drawing/2014/main" val="1378586382"/>
                  </a:ext>
                </a:extLst>
              </a:tr>
              <a:tr h="358353">
                <a:tc>
                  <a:txBody>
                    <a:bodyPr/>
                    <a:lstStyle/>
                    <a:p>
                      <a:pPr latinLnBrk="1"/>
                      <a:endParaRPr lang="ko-KR" altLang="en-US" sz="1600"/>
                    </a:p>
                  </a:txBody>
                  <a:tcPr/>
                </a:tc>
                <a:tc>
                  <a:txBody>
                    <a:bodyPr/>
                    <a:lstStyle/>
                    <a:p>
                      <a:pPr latinLnBrk="1"/>
                      <a:endParaRPr lang="ko-KR" altLang="en-US" sz="1600"/>
                    </a:p>
                  </a:txBody>
                  <a:tcPr/>
                </a:tc>
                <a:tc>
                  <a:txBody>
                    <a:bodyPr/>
                    <a:lstStyle/>
                    <a:p>
                      <a:pPr latinLnBrk="1"/>
                      <a:endParaRPr lang="ko-KR" altLang="en-US" sz="1600"/>
                    </a:p>
                  </a:txBody>
                  <a:tcPr/>
                </a:tc>
                <a:tc>
                  <a:txBody>
                    <a:bodyPr/>
                    <a:lstStyle/>
                    <a:p>
                      <a:pPr latinLnBrk="1"/>
                      <a:endParaRPr lang="ko-KR" altLang="en-US" sz="1600"/>
                    </a:p>
                  </a:txBody>
                  <a:tcPr/>
                </a:tc>
                <a:tc>
                  <a:txBody>
                    <a:bodyPr/>
                    <a:lstStyle/>
                    <a:p>
                      <a:pPr latinLnBrk="1"/>
                      <a:endParaRPr lang="ko-KR" altLang="en-US" sz="1600"/>
                    </a:p>
                  </a:txBody>
                  <a:tcPr/>
                </a:tc>
                <a:extLst>
                  <a:ext uri="{0D108BD9-81ED-4DB2-BD59-A6C34878D82A}">
                    <a16:rowId xmlns:a16="http://schemas.microsoft.com/office/drawing/2014/main" val="258743118"/>
                  </a:ext>
                </a:extLst>
              </a:tr>
            </a:tbl>
          </a:graphicData>
        </a:graphic>
      </p:graphicFrame>
      <p:sp>
        <p:nvSpPr>
          <p:cNvPr id="2" name="TextBox 1">
            <a:extLst>
              <a:ext uri="{FF2B5EF4-FFF2-40B4-BE49-F238E27FC236}">
                <a16:creationId xmlns:a16="http://schemas.microsoft.com/office/drawing/2014/main" id="{C3FF9DB8-CF7D-4B32-BEBB-4BDB84609C9C}"/>
              </a:ext>
            </a:extLst>
          </p:cNvPr>
          <p:cNvSpPr txBox="1"/>
          <p:nvPr/>
        </p:nvSpPr>
        <p:spPr>
          <a:xfrm>
            <a:off x="788458" y="334710"/>
            <a:ext cx="1581150" cy="307777"/>
          </a:xfrm>
          <a:prstGeom prst="rect">
            <a:avLst/>
          </a:prstGeom>
          <a:noFill/>
        </p:spPr>
        <p:txBody>
          <a:bodyPr wrap="square" rtlCol="0">
            <a:spAutoFit/>
          </a:bodyPr>
          <a:lstStyle/>
          <a:p>
            <a:r>
              <a:rPr lang="en-US" altLang="ko-KR" sz="1400" b="1"/>
              <a:t>1. </a:t>
            </a:r>
            <a:r>
              <a:rPr lang="ko-KR" altLang="en-US" sz="1400" b="1"/>
              <a:t>구조 크기</a:t>
            </a:r>
          </a:p>
        </p:txBody>
      </p:sp>
      <p:sp>
        <p:nvSpPr>
          <p:cNvPr id="5" name="TextBox 4">
            <a:extLst>
              <a:ext uri="{FF2B5EF4-FFF2-40B4-BE49-F238E27FC236}">
                <a16:creationId xmlns:a16="http://schemas.microsoft.com/office/drawing/2014/main" id="{F5376D35-590B-4D49-A9F1-C97AC8DC0564}"/>
              </a:ext>
            </a:extLst>
          </p:cNvPr>
          <p:cNvSpPr txBox="1"/>
          <p:nvPr/>
        </p:nvSpPr>
        <p:spPr>
          <a:xfrm>
            <a:off x="788458" y="3757618"/>
            <a:ext cx="1581150" cy="307777"/>
          </a:xfrm>
          <a:prstGeom prst="rect">
            <a:avLst/>
          </a:prstGeom>
          <a:noFill/>
        </p:spPr>
        <p:txBody>
          <a:bodyPr wrap="square" rtlCol="0">
            <a:spAutoFit/>
          </a:bodyPr>
          <a:lstStyle/>
          <a:p>
            <a:r>
              <a:rPr lang="en-US" altLang="ko-KR" sz="1400" b="1"/>
              <a:t>2. </a:t>
            </a:r>
            <a:r>
              <a:rPr lang="ko-KR" altLang="en-US" sz="1400" b="1"/>
              <a:t>방출 파장</a:t>
            </a:r>
          </a:p>
        </p:txBody>
      </p:sp>
    </p:spTree>
    <p:extLst>
      <p:ext uri="{BB962C8B-B14F-4D97-AF65-F5344CB8AC3E}">
        <p14:creationId xmlns:p14="http://schemas.microsoft.com/office/powerpoint/2010/main" val="39277663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207FE5D2-44E3-DE90-E21F-1A1F6ECD99A9}"/>
              </a:ext>
            </a:extLst>
          </p:cNvPr>
          <p:cNvGrpSpPr>
            <a:grpSpLocks noChangeAspect="1"/>
          </p:cNvGrpSpPr>
          <p:nvPr/>
        </p:nvGrpSpPr>
        <p:grpSpPr>
          <a:xfrm>
            <a:off x="4160004" y="2009459"/>
            <a:ext cx="2907025" cy="3683716"/>
            <a:chOff x="11714702" y="3314730"/>
            <a:chExt cx="2269126" cy="2711254"/>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42421AE-352F-7DCC-2C1D-3686109601C8}"/>
                    </a:ext>
                  </a:extLst>
                </p:cNvPr>
                <p:cNvSpPr txBox="1"/>
                <p:nvPr/>
              </p:nvSpPr>
              <p:spPr>
                <a:xfrm>
                  <a:off x="11714702" y="4870698"/>
                  <a:ext cx="629919" cy="11552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9600" b="1" i="1" dirty="0" smtClean="0">
                            <a:latin typeface="Cambria Math" panose="02040503050406030204" pitchFamily="18" charset="0"/>
                          </a:rPr>
                          <m:t>𝒚</m:t>
                        </m:r>
                      </m:oMath>
                    </m:oMathPara>
                  </a14:m>
                  <a:endParaRPr lang="ko-KR" altLang="en-US" sz="9600" b="1"/>
                </a:p>
              </p:txBody>
            </p:sp>
          </mc:Choice>
          <mc:Fallback xmlns="">
            <p:sp>
              <p:nvSpPr>
                <p:cNvPr id="13" name="TextBox 12">
                  <a:extLst>
                    <a:ext uri="{FF2B5EF4-FFF2-40B4-BE49-F238E27FC236}">
                      <a16:creationId xmlns:a16="http://schemas.microsoft.com/office/drawing/2014/main" id="{142421AE-352F-7DCC-2C1D-3686109601C8}"/>
                    </a:ext>
                  </a:extLst>
                </p:cNvPr>
                <p:cNvSpPr txBox="1">
                  <a:spLocks noRot="1" noChangeAspect="1" noMove="1" noResize="1" noEditPoints="1" noAdjustHandles="1" noChangeArrowheads="1" noChangeShapeType="1" noTextEdit="1"/>
                </p:cNvSpPr>
                <p:nvPr/>
              </p:nvSpPr>
              <p:spPr>
                <a:xfrm>
                  <a:off x="11714702" y="4870698"/>
                  <a:ext cx="629919" cy="1155286"/>
                </a:xfrm>
                <a:prstGeom prst="rect">
                  <a:avLst/>
                </a:prstGeom>
                <a:blipFill>
                  <a:blip r:embed="rId2"/>
                  <a:stretch>
                    <a:fillRect l="-21053"/>
                  </a:stretch>
                </a:blipFill>
              </p:spPr>
              <p:txBody>
                <a:bodyPr/>
                <a:lstStyle/>
                <a:p>
                  <a:r>
                    <a:rPr lang="en-US">
                      <a:noFill/>
                    </a:rPr>
                    <a:t> </a:t>
                  </a:r>
                </a:p>
              </p:txBody>
            </p:sp>
          </mc:Fallback>
        </mc:AlternateContent>
        <p:grpSp>
          <p:nvGrpSpPr>
            <p:cNvPr id="14" name="그룹 13">
              <a:extLst>
                <a:ext uri="{FF2B5EF4-FFF2-40B4-BE49-F238E27FC236}">
                  <a16:creationId xmlns:a16="http://schemas.microsoft.com/office/drawing/2014/main" id="{5B4B26C4-6B84-DC54-5CD8-550F8B14EC78}"/>
                </a:ext>
              </a:extLst>
            </p:cNvPr>
            <p:cNvGrpSpPr/>
            <p:nvPr/>
          </p:nvGrpSpPr>
          <p:grpSpPr>
            <a:xfrm>
              <a:off x="12060534" y="3906283"/>
              <a:ext cx="1454685" cy="1397000"/>
              <a:chOff x="12028784" y="3904918"/>
              <a:chExt cx="1454685" cy="1397000"/>
            </a:xfrm>
          </p:grpSpPr>
          <p:sp>
            <p:nvSpPr>
              <p:cNvPr id="17" name="타원 16">
                <a:extLst>
                  <a:ext uri="{FF2B5EF4-FFF2-40B4-BE49-F238E27FC236}">
                    <a16:creationId xmlns:a16="http://schemas.microsoft.com/office/drawing/2014/main" id="{9BF20691-6477-8DBE-052A-A9367662F30B}"/>
                  </a:ext>
                </a:extLst>
              </p:cNvPr>
              <p:cNvSpPr/>
              <p:nvPr/>
            </p:nvSpPr>
            <p:spPr>
              <a:xfrm>
                <a:off x="12028784" y="5044743"/>
                <a:ext cx="260888" cy="257175"/>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8" name="직선 연결선 17">
                <a:extLst>
                  <a:ext uri="{FF2B5EF4-FFF2-40B4-BE49-F238E27FC236}">
                    <a16:creationId xmlns:a16="http://schemas.microsoft.com/office/drawing/2014/main" id="{70BFF5F3-99E6-C3E8-06E7-E888AD4F1497}"/>
                  </a:ext>
                </a:extLst>
              </p:cNvPr>
              <p:cNvCxnSpPr>
                <a:cxnSpLocks/>
                <a:stCxn id="17" idx="1"/>
                <a:endCxn id="17" idx="5"/>
              </p:cNvCxnSpPr>
              <p:nvPr/>
            </p:nvCxnSpPr>
            <p:spPr>
              <a:xfrm>
                <a:off x="12066989" y="5082406"/>
                <a:ext cx="184476" cy="181851"/>
              </a:xfrm>
              <a:prstGeom prst="line">
                <a:avLst/>
              </a:prstGeom>
              <a:ln w="762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90B62E0F-E7A3-2B76-B142-3D104FCE6C08}"/>
                  </a:ext>
                </a:extLst>
              </p:cNvPr>
              <p:cNvCxnSpPr>
                <a:cxnSpLocks/>
                <a:stCxn id="17" idx="7"/>
                <a:endCxn id="17" idx="3"/>
              </p:cNvCxnSpPr>
              <p:nvPr/>
            </p:nvCxnSpPr>
            <p:spPr>
              <a:xfrm flipH="1">
                <a:off x="12066989" y="5082406"/>
                <a:ext cx="184476" cy="181851"/>
              </a:xfrm>
              <a:prstGeom prst="line">
                <a:avLst/>
              </a:prstGeom>
              <a:ln w="762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97B09849-5D19-247A-290D-399D843CDF17}"/>
                  </a:ext>
                </a:extLst>
              </p:cNvPr>
              <p:cNvCxnSpPr>
                <a:cxnSpLocks/>
                <a:stCxn id="17" idx="0"/>
              </p:cNvCxnSpPr>
              <p:nvPr/>
            </p:nvCxnSpPr>
            <p:spPr>
              <a:xfrm flipV="1">
                <a:off x="12159227" y="3904918"/>
                <a:ext cx="0" cy="1139824"/>
              </a:xfrm>
              <a:prstGeom prst="straightConnector1">
                <a:avLst/>
              </a:prstGeom>
              <a:ln w="762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AE6CDB-CE30-1DA9-B944-707AF7AEED60}"/>
                  </a:ext>
                </a:extLst>
              </p:cNvPr>
              <p:cNvCxnSpPr>
                <a:cxnSpLocks/>
                <a:stCxn id="17" idx="6"/>
              </p:cNvCxnSpPr>
              <p:nvPr/>
            </p:nvCxnSpPr>
            <p:spPr>
              <a:xfrm>
                <a:off x="12289670" y="5173331"/>
                <a:ext cx="1193799" cy="0"/>
              </a:xfrm>
              <a:prstGeom prst="straightConnector1">
                <a:avLst/>
              </a:prstGeom>
              <a:ln w="762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681221B-8154-9B7F-29CD-8BB08FFB2867}"/>
                    </a:ext>
                  </a:extLst>
                </p:cNvPr>
                <p:cNvSpPr txBox="1"/>
                <p:nvPr/>
              </p:nvSpPr>
              <p:spPr>
                <a:xfrm>
                  <a:off x="13353909" y="4828783"/>
                  <a:ext cx="629919" cy="11552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9600" b="1" i="1" dirty="0" smtClean="0">
                            <a:latin typeface="Cambria Math" panose="02040503050406030204" pitchFamily="18" charset="0"/>
                          </a:rPr>
                          <m:t>𝒙</m:t>
                        </m:r>
                      </m:oMath>
                    </m:oMathPara>
                  </a14:m>
                  <a:endParaRPr lang="ko-KR" altLang="en-US" sz="9600" b="1"/>
                </a:p>
              </p:txBody>
            </p:sp>
          </mc:Choice>
          <mc:Fallback xmlns="">
            <p:sp>
              <p:nvSpPr>
                <p:cNvPr id="15" name="TextBox 14">
                  <a:extLst>
                    <a:ext uri="{FF2B5EF4-FFF2-40B4-BE49-F238E27FC236}">
                      <a16:creationId xmlns:a16="http://schemas.microsoft.com/office/drawing/2014/main" id="{2681221B-8154-9B7F-29CD-8BB08FFB2867}"/>
                    </a:ext>
                  </a:extLst>
                </p:cNvPr>
                <p:cNvSpPr txBox="1">
                  <a:spLocks noRot="1" noChangeAspect="1" noMove="1" noResize="1" noEditPoints="1" noAdjustHandles="1" noChangeArrowheads="1" noChangeShapeType="1" noTextEdit="1"/>
                </p:cNvSpPr>
                <p:nvPr/>
              </p:nvSpPr>
              <p:spPr>
                <a:xfrm>
                  <a:off x="13353909" y="4828783"/>
                  <a:ext cx="629919" cy="1155286"/>
                </a:xfrm>
                <a:prstGeom prst="rect">
                  <a:avLst/>
                </a:prstGeom>
                <a:blipFill>
                  <a:blip r:embed="rId3"/>
                  <a:stretch>
                    <a:fillRect l="-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E394966-AE12-F0CE-317D-A7F236731285}"/>
                    </a:ext>
                  </a:extLst>
                </p:cNvPr>
                <p:cNvSpPr txBox="1"/>
                <p:nvPr/>
              </p:nvSpPr>
              <p:spPr>
                <a:xfrm>
                  <a:off x="11722136" y="3314730"/>
                  <a:ext cx="629919" cy="11552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9600" b="1" i="1" dirty="0" smtClean="0">
                            <a:latin typeface="Cambria Math" panose="02040503050406030204" pitchFamily="18" charset="0"/>
                          </a:rPr>
                          <m:t>𝒛</m:t>
                        </m:r>
                      </m:oMath>
                    </m:oMathPara>
                  </a14:m>
                  <a:endParaRPr lang="ko-KR" altLang="en-US" sz="9600" b="1"/>
                </a:p>
              </p:txBody>
            </p:sp>
          </mc:Choice>
          <mc:Fallback xmlns="">
            <p:sp>
              <p:nvSpPr>
                <p:cNvPr id="16" name="TextBox 15">
                  <a:extLst>
                    <a:ext uri="{FF2B5EF4-FFF2-40B4-BE49-F238E27FC236}">
                      <a16:creationId xmlns:a16="http://schemas.microsoft.com/office/drawing/2014/main" id="{AE394966-AE12-F0CE-317D-A7F236731285}"/>
                    </a:ext>
                  </a:extLst>
                </p:cNvPr>
                <p:cNvSpPr txBox="1">
                  <a:spLocks noRot="1" noChangeAspect="1" noMove="1" noResize="1" noEditPoints="1" noAdjustHandles="1" noChangeArrowheads="1" noChangeShapeType="1" noTextEdit="1"/>
                </p:cNvSpPr>
                <p:nvPr/>
              </p:nvSpPr>
              <p:spPr>
                <a:xfrm>
                  <a:off x="11722136" y="3314730"/>
                  <a:ext cx="629919" cy="1155286"/>
                </a:xfrm>
                <a:prstGeom prst="rect">
                  <a:avLst/>
                </a:prstGeom>
                <a:blipFill>
                  <a:blip r:embed="rId4"/>
                  <a:stretch>
                    <a:fillRect l="-14394"/>
                  </a:stretch>
                </a:blipFill>
              </p:spPr>
              <p:txBody>
                <a:bodyPr/>
                <a:lstStyle/>
                <a:p>
                  <a:r>
                    <a:rPr lang="en-US">
                      <a:noFill/>
                    </a:rPr>
                    <a:t> </a:t>
                  </a:r>
                </a:p>
              </p:txBody>
            </p:sp>
          </mc:Fallback>
        </mc:AlternateContent>
      </p:grpSp>
      <p:grpSp>
        <p:nvGrpSpPr>
          <p:cNvPr id="40" name="그룹 39">
            <a:extLst>
              <a:ext uri="{FF2B5EF4-FFF2-40B4-BE49-F238E27FC236}">
                <a16:creationId xmlns:a16="http://schemas.microsoft.com/office/drawing/2014/main" id="{B7AA1361-A844-12FC-29AE-638A8E502DA8}"/>
              </a:ext>
            </a:extLst>
          </p:cNvPr>
          <p:cNvGrpSpPr/>
          <p:nvPr/>
        </p:nvGrpSpPr>
        <p:grpSpPr>
          <a:xfrm>
            <a:off x="854144" y="157591"/>
            <a:ext cx="2928661" cy="5320641"/>
            <a:chOff x="854144" y="157591"/>
            <a:chExt cx="2928661" cy="5320641"/>
          </a:xfrm>
        </p:grpSpPr>
        <p:sp>
          <p:nvSpPr>
            <p:cNvPr id="5" name="화살표: 오각형 4">
              <a:extLst>
                <a:ext uri="{FF2B5EF4-FFF2-40B4-BE49-F238E27FC236}">
                  <a16:creationId xmlns:a16="http://schemas.microsoft.com/office/drawing/2014/main" id="{2A3DE343-2716-E509-23D7-371212AB42C6}"/>
                </a:ext>
              </a:extLst>
            </p:cNvPr>
            <p:cNvSpPr/>
            <p:nvPr/>
          </p:nvSpPr>
          <p:spPr>
            <a:xfrm rot="16200000">
              <a:off x="-341846" y="1353581"/>
              <a:ext cx="5320641" cy="2928661"/>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0E55ACB4-0339-329A-A504-E3F8905AE3CD}"/>
                </a:ext>
              </a:extLst>
            </p:cNvPr>
            <p:cNvSpPr/>
            <p:nvPr/>
          </p:nvSpPr>
          <p:spPr>
            <a:xfrm>
              <a:off x="2315955" y="1630459"/>
              <a:ext cx="1466850" cy="384777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화살표: 오른쪽 7">
              <a:extLst>
                <a:ext uri="{FF2B5EF4-FFF2-40B4-BE49-F238E27FC236}">
                  <a16:creationId xmlns:a16="http://schemas.microsoft.com/office/drawing/2014/main" id="{09F22E8D-1F9F-EAE4-A8DD-95DE936D3020}"/>
                </a:ext>
              </a:extLst>
            </p:cNvPr>
            <p:cNvSpPr/>
            <p:nvPr/>
          </p:nvSpPr>
          <p:spPr>
            <a:xfrm>
              <a:off x="2415095" y="2487964"/>
              <a:ext cx="1306196" cy="61815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화살표: 오른쪽 8">
              <a:extLst>
                <a:ext uri="{FF2B5EF4-FFF2-40B4-BE49-F238E27FC236}">
                  <a16:creationId xmlns:a16="http://schemas.microsoft.com/office/drawing/2014/main" id="{7354D521-D26D-168F-6A28-42E06CFF19DD}"/>
                </a:ext>
              </a:extLst>
            </p:cNvPr>
            <p:cNvSpPr/>
            <p:nvPr/>
          </p:nvSpPr>
          <p:spPr>
            <a:xfrm>
              <a:off x="2415095" y="3230213"/>
              <a:ext cx="1306196" cy="618157"/>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화살표: 오른쪽 9">
              <a:extLst>
                <a:ext uri="{FF2B5EF4-FFF2-40B4-BE49-F238E27FC236}">
                  <a16:creationId xmlns:a16="http://schemas.microsoft.com/office/drawing/2014/main" id="{F7605E46-9E7B-E052-C857-574061E83F28}"/>
                </a:ext>
              </a:extLst>
            </p:cNvPr>
            <p:cNvSpPr/>
            <p:nvPr/>
          </p:nvSpPr>
          <p:spPr>
            <a:xfrm>
              <a:off x="2415095" y="4748731"/>
              <a:ext cx="1306196" cy="618157"/>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화살표: 오른쪽 10">
              <a:extLst>
                <a:ext uri="{FF2B5EF4-FFF2-40B4-BE49-F238E27FC236}">
                  <a16:creationId xmlns:a16="http://schemas.microsoft.com/office/drawing/2014/main" id="{BB9A322D-9DC8-2D24-18CB-F87A47881845}"/>
                </a:ext>
              </a:extLst>
            </p:cNvPr>
            <p:cNvSpPr/>
            <p:nvPr/>
          </p:nvSpPr>
          <p:spPr>
            <a:xfrm>
              <a:off x="2415840" y="1750133"/>
              <a:ext cx="1306196" cy="61815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extLst>
                <a:ext uri="{FF2B5EF4-FFF2-40B4-BE49-F238E27FC236}">
                  <a16:creationId xmlns:a16="http://schemas.microsoft.com/office/drawing/2014/main" id="{080D5C40-7301-A5F5-6159-520AB47B5899}"/>
                </a:ext>
              </a:extLst>
            </p:cNvPr>
            <p:cNvSpPr/>
            <p:nvPr/>
          </p:nvSpPr>
          <p:spPr>
            <a:xfrm>
              <a:off x="2416151" y="3989472"/>
              <a:ext cx="1306196" cy="618157"/>
            </a:xfrm>
            <a:prstGeom prst="rightArrow">
              <a:avLst/>
            </a:prstGeom>
            <a:solidFill>
              <a:srgbClr val="FF00FF"/>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5" name="그룹 24">
            <a:extLst>
              <a:ext uri="{FF2B5EF4-FFF2-40B4-BE49-F238E27FC236}">
                <a16:creationId xmlns:a16="http://schemas.microsoft.com/office/drawing/2014/main" id="{E2D54537-DCFC-9B70-F732-D7233D2DF9EF}"/>
              </a:ext>
            </a:extLst>
          </p:cNvPr>
          <p:cNvGrpSpPr/>
          <p:nvPr/>
        </p:nvGrpSpPr>
        <p:grpSpPr>
          <a:xfrm>
            <a:off x="7254730" y="3156961"/>
            <a:ext cx="3013412" cy="3355321"/>
            <a:chOff x="8122695" y="3670409"/>
            <a:chExt cx="2352172" cy="2469550"/>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519430E-ADA9-1C8C-2628-1FF1C651EE64}"/>
                    </a:ext>
                  </a:extLst>
                </p:cNvPr>
                <p:cNvSpPr txBox="1"/>
                <p:nvPr/>
              </p:nvSpPr>
              <p:spPr>
                <a:xfrm>
                  <a:off x="8122695" y="5218266"/>
                  <a:ext cx="629919" cy="8834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7200" b="1" i="1" dirty="0" smtClean="0">
                            <a:latin typeface="Cambria Math" panose="02040503050406030204" pitchFamily="18" charset="0"/>
                          </a:rPr>
                          <m:t>𝒚</m:t>
                        </m:r>
                      </m:oMath>
                    </m:oMathPara>
                  </a14:m>
                  <a:endParaRPr lang="ko-KR" altLang="en-US" sz="7200" b="1"/>
                </a:p>
              </p:txBody>
            </p:sp>
          </mc:Choice>
          <mc:Fallback xmlns="">
            <p:sp>
              <p:nvSpPr>
                <p:cNvPr id="30" name="TextBox 29">
                  <a:extLst>
                    <a:ext uri="{FF2B5EF4-FFF2-40B4-BE49-F238E27FC236}">
                      <a16:creationId xmlns:a16="http://schemas.microsoft.com/office/drawing/2014/main" id="{2519430E-ADA9-1C8C-2628-1FF1C651EE64}"/>
                    </a:ext>
                  </a:extLst>
                </p:cNvPr>
                <p:cNvSpPr txBox="1">
                  <a:spLocks noRot="1" noChangeAspect="1" noMove="1" noResize="1" noEditPoints="1" noAdjustHandles="1" noChangeArrowheads="1" noChangeShapeType="1" noTextEdit="1"/>
                </p:cNvSpPr>
                <p:nvPr/>
              </p:nvSpPr>
              <p:spPr>
                <a:xfrm>
                  <a:off x="8122695" y="5218266"/>
                  <a:ext cx="629919" cy="883454"/>
                </a:xfrm>
                <a:prstGeom prst="rect">
                  <a:avLst/>
                </a:prstGeom>
                <a:blipFill>
                  <a:blip r:embed="rId5"/>
                  <a:stretch>
                    <a:fillRect l="-3788"/>
                  </a:stretch>
                </a:blipFill>
              </p:spPr>
              <p:txBody>
                <a:bodyPr/>
                <a:lstStyle/>
                <a:p>
                  <a:r>
                    <a:rPr lang="en-US">
                      <a:noFill/>
                    </a:rPr>
                    <a:t> </a:t>
                  </a:r>
                </a:p>
              </p:txBody>
            </p:sp>
          </mc:Fallback>
        </mc:AlternateContent>
        <p:grpSp>
          <p:nvGrpSpPr>
            <p:cNvPr id="31" name="그룹 30">
              <a:extLst>
                <a:ext uri="{FF2B5EF4-FFF2-40B4-BE49-F238E27FC236}">
                  <a16:creationId xmlns:a16="http://schemas.microsoft.com/office/drawing/2014/main" id="{722745DA-671C-E9B8-C0CF-E16266302AE1}"/>
                </a:ext>
              </a:extLst>
            </p:cNvPr>
            <p:cNvGrpSpPr/>
            <p:nvPr/>
          </p:nvGrpSpPr>
          <p:grpSpPr>
            <a:xfrm>
              <a:off x="8578313" y="4122515"/>
              <a:ext cx="1454687" cy="1396999"/>
              <a:chOff x="8546563" y="4121150"/>
              <a:chExt cx="1454687" cy="1396999"/>
            </a:xfrm>
          </p:grpSpPr>
          <p:sp>
            <p:nvSpPr>
              <p:cNvPr id="34" name="타원 33">
                <a:extLst>
                  <a:ext uri="{FF2B5EF4-FFF2-40B4-BE49-F238E27FC236}">
                    <a16:creationId xmlns:a16="http://schemas.microsoft.com/office/drawing/2014/main" id="{25B1E92C-00B6-9454-969B-7FAD87301B2F}"/>
                  </a:ext>
                </a:extLst>
              </p:cNvPr>
              <p:cNvSpPr/>
              <p:nvPr/>
            </p:nvSpPr>
            <p:spPr>
              <a:xfrm>
                <a:off x="8546563" y="5260974"/>
                <a:ext cx="260888" cy="257175"/>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5" name="직선 연결선 34">
                <a:extLst>
                  <a:ext uri="{FF2B5EF4-FFF2-40B4-BE49-F238E27FC236}">
                    <a16:creationId xmlns:a16="http://schemas.microsoft.com/office/drawing/2014/main" id="{5A05F7D4-1E4F-AA9B-F455-17FA05AE6D85}"/>
                  </a:ext>
                </a:extLst>
              </p:cNvPr>
              <p:cNvCxnSpPr>
                <a:cxnSpLocks/>
                <a:stCxn id="34" idx="1"/>
                <a:endCxn id="34" idx="5"/>
              </p:cNvCxnSpPr>
              <p:nvPr/>
            </p:nvCxnSpPr>
            <p:spPr>
              <a:xfrm>
                <a:off x="8584769" y="5298636"/>
                <a:ext cx="184476" cy="18185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6320DAF-213D-098F-9F3A-438F3C413462}"/>
                  </a:ext>
                </a:extLst>
              </p:cNvPr>
              <p:cNvCxnSpPr>
                <a:cxnSpLocks/>
                <a:stCxn id="34" idx="7"/>
                <a:endCxn id="34" idx="3"/>
              </p:cNvCxnSpPr>
              <p:nvPr/>
            </p:nvCxnSpPr>
            <p:spPr>
              <a:xfrm flipH="1">
                <a:off x="8584769" y="5298636"/>
                <a:ext cx="184476" cy="18185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285141C1-22AA-2B28-94FC-1B1EB8577CC8}"/>
                  </a:ext>
                </a:extLst>
              </p:cNvPr>
              <p:cNvCxnSpPr>
                <a:cxnSpLocks/>
                <a:stCxn id="34" idx="0"/>
              </p:cNvCxnSpPr>
              <p:nvPr/>
            </p:nvCxnSpPr>
            <p:spPr>
              <a:xfrm flipV="1">
                <a:off x="8677007" y="4121150"/>
                <a:ext cx="0" cy="11398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7CAE69D3-F9C7-BB98-747B-0A4ED931ED4B}"/>
                  </a:ext>
                </a:extLst>
              </p:cNvPr>
              <p:cNvCxnSpPr>
                <a:cxnSpLocks/>
                <a:stCxn id="34" idx="6"/>
              </p:cNvCxnSpPr>
              <p:nvPr/>
            </p:nvCxnSpPr>
            <p:spPr>
              <a:xfrm>
                <a:off x="8807451" y="5389562"/>
                <a:ext cx="119379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ADD246A-3B64-7BB8-DD39-58F88966B62C}"/>
                    </a:ext>
                  </a:extLst>
                </p:cNvPr>
                <p:cNvSpPr txBox="1"/>
                <p:nvPr/>
              </p:nvSpPr>
              <p:spPr>
                <a:xfrm>
                  <a:off x="9844948" y="5256505"/>
                  <a:ext cx="629919" cy="8834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7200" b="1" i="1" dirty="0" smtClean="0">
                            <a:latin typeface="Cambria Math" panose="02040503050406030204" pitchFamily="18" charset="0"/>
                          </a:rPr>
                          <m:t>𝒙</m:t>
                        </m:r>
                      </m:oMath>
                    </m:oMathPara>
                  </a14:m>
                  <a:endParaRPr lang="ko-KR" altLang="en-US" sz="7200" b="1"/>
                </a:p>
              </p:txBody>
            </p:sp>
          </mc:Choice>
          <mc:Fallback xmlns="">
            <p:sp>
              <p:nvSpPr>
                <p:cNvPr id="32" name="TextBox 31">
                  <a:extLst>
                    <a:ext uri="{FF2B5EF4-FFF2-40B4-BE49-F238E27FC236}">
                      <a16:creationId xmlns:a16="http://schemas.microsoft.com/office/drawing/2014/main" id="{3ADD246A-3B64-7BB8-DD39-58F88966B62C}"/>
                    </a:ext>
                  </a:extLst>
                </p:cNvPr>
                <p:cNvSpPr txBox="1">
                  <a:spLocks noRot="1" noChangeAspect="1" noMove="1" noResize="1" noEditPoints="1" noAdjustHandles="1" noChangeArrowheads="1" noChangeShapeType="1" noTextEdit="1"/>
                </p:cNvSpPr>
                <p:nvPr/>
              </p:nvSpPr>
              <p:spPr>
                <a:xfrm>
                  <a:off x="9844948" y="5256505"/>
                  <a:ext cx="629919" cy="883454"/>
                </a:xfrm>
                <a:prstGeom prst="rect">
                  <a:avLst/>
                </a:prstGeom>
                <a:blipFill>
                  <a:blip r:embed="rId6"/>
                  <a:stretch>
                    <a:fillRect l="-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29705051-684E-7FCB-7D1D-16BEE489109A}"/>
                    </a:ext>
                  </a:extLst>
                </p:cNvPr>
                <p:cNvSpPr txBox="1"/>
                <p:nvPr/>
              </p:nvSpPr>
              <p:spPr>
                <a:xfrm>
                  <a:off x="8122695" y="3670409"/>
                  <a:ext cx="629919" cy="8834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7200" b="1" i="1" dirty="0" smtClean="0">
                            <a:latin typeface="Cambria Math" panose="02040503050406030204" pitchFamily="18" charset="0"/>
                          </a:rPr>
                          <m:t>𝒛</m:t>
                        </m:r>
                      </m:oMath>
                    </m:oMathPara>
                  </a14:m>
                  <a:endParaRPr lang="ko-KR" altLang="en-US" sz="7200" b="1"/>
                </a:p>
              </p:txBody>
            </p:sp>
          </mc:Choice>
          <mc:Fallback xmlns="">
            <p:sp>
              <p:nvSpPr>
                <p:cNvPr id="33" name="TextBox 32">
                  <a:extLst>
                    <a:ext uri="{FF2B5EF4-FFF2-40B4-BE49-F238E27FC236}">
                      <a16:creationId xmlns:a16="http://schemas.microsoft.com/office/drawing/2014/main" id="{29705051-684E-7FCB-7D1D-16BEE489109A}"/>
                    </a:ext>
                  </a:extLst>
                </p:cNvPr>
                <p:cNvSpPr txBox="1">
                  <a:spLocks noRot="1" noChangeAspect="1" noMove="1" noResize="1" noEditPoints="1" noAdjustHandles="1" noChangeArrowheads="1" noChangeShapeType="1" noTextEdit="1"/>
                </p:cNvSpPr>
                <p:nvPr/>
              </p:nvSpPr>
              <p:spPr>
                <a:xfrm>
                  <a:off x="8122695" y="3670409"/>
                  <a:ext cx="629919" cy="883454"/>
                </a:xfrm>
                <a:prstGeom prst="rect">
                  <a:avLst/>
                </a:prstGeom>
                <a:blipFill>
                  <a:blip r:embed="rId7"/>
                  <a:stretch>
                    <a:fillRect/>
                  </a:stretch>
                </a:blipFill>
              </p:spPr>
              <p:txBody>
                <a:bodyPr/>
                <a:lstStyle/>
                <a:p>
                  <a:r>
                    <a:rPr lang="en-US">
                      <a:noFill/>
                    </a:rPr>
                    <a:t> </a:t>
                  </a:r>
                </a:p>
              </p:txBody>
            </p:sp>
          </mc:Fallback>
        </mc:AlternateContent>
      </p:grpSp>
      <p:grpSp>
        <p:nvGrpSpPr>
          <p:cNvPr id="41" name="그룹 40">
            <a:extLst>
              <a:ext uri="{FF2B5EF4-FFF2-40B4-BE49-F238E27FC236}">
                <a16:creationId xmlns:a16="http://schemas.microsoft.com/office/drawing/2014/main" id="{D46344E8-1261-9B32-5DAB-E0A3F9C2FAB1}"/>
              </a:ext>
            </a:extLst>
          </p:cNvPr>
          <p:cNvGrpSpPr/>
          <p:nvPr/>
        </p:nvGrpSpPr>
        <p:grpSpPr>
          <a:xfrm>
            <a:off x="8227400" y="-60641"/>
            <a:ext cx="2928661" cy="5320641"/>
            <a:chOff x="8227400" y="-60641"/>
            <a:chExt cx="2928661" cy="5320641"/>
          </a:xfrm>
        </p:grpSpPr>
        <p:sp>
          <p:nvSpPr>
            <p:cNvPr id="23" name="화살표: 오각형 22">
              <a:extLst>
                <a:ext uri="{FF2B5EF4-FFF2-40B4-BE49-F238E27FC236}">
                  <a16:creationId xmlns:a16="http://schemas.microsoft.com/office/drawing/2014/main" id="{0366AF3F-66A6-27F6-C7D8-B868E00B9646}"/>
                </a:ext>
              </a:extLst>
            </p:cNvPr>
            <p:cNvSpPr/>
            <p:nvPr/>
          </p:nvSpPr>
          <p:spPr>
            <a:xfrm rot="16200000">
              <a:off x="7031410" y="1135349"/>
              <a:ext cx="5320641" cy="2928661"/>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626EA659-480C-4E17-2449-D04D621D6874}"/>
                </a:ext>
              </a:extLst>
            </p:cNvPr>
            <p:cNvSpPr/>
            <p:nvPr/>
          </p:nvSpPr>
          <p:spPr>
            <a:xfrm>
              <a:off x="9689211" y="1412227"/>
              <a:ext cx="1466850" cy="384777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화살표: 오른쪽 25">
              <a:extLst>
                <a:ext uri="{FF2B5EF4-FFF2-40B4-BE49-F238E27FC236}">
                  <a16:creationId xmlns:a16="http://schemas.microsoft.com/office/drawing/2014/main" id="{C2561641-3635-20B7-F42D-81150052D7B1}"/>
                </a:ext>
              </a:extLst>
            </p:cNvPr>
            <p:cNvSpPr/>
            <p:nvPr/>
          </p:nvSpPr>
          <p:spPr>
            <a:xfrm rot="16200000">
              <a:off x="9096966" y="3198749"/>
              <a:ext cx="3000376" cy="32687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화살표: 오른쪽 26">
              <a:extLst>
                <a:ext uri="{FF2B5EF4-FFF2-40B4-BE49-F238E27FC236}">
                  <a16:creationId xmlns:a16="http://schemas.microsoft.com/office/drawing/2014/main" id="{192560A8-1E09-AD77-7902-7F5284E7DB70}"/>
                </a:ext>
              </a:extLst>
            </p:cNvPr>
            <p:cNvSpPr/>
            <p:nvPr/>
          </p:nvSpPr>
          <p:spPr>
            <a:xfrm rot="16200000">
              <a:off x="8744359" y="3198855"/>
              <a:ext cx="3000376" cy="326877"/>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화살표: 오른쪽 27">
              <a:extLst>
                <a:ext uri="{FF2B5EF4-FFF2-40B4-BE49-F238E27FC236}">
                  <a16:creationId xmlns:a16="http://schemas.microsoft.com/office/drawing/2014/main" id="{3D299E63-00BA-01B8-E82C-B986ED111C6D}"/>
                </a:ext>
              </a:extLst>
            </p:cNvPr>
            <p:cNvSpPr/>
            <p:nvPr/>
          </p:nvSpPr>
          <p:spPr>
            <a:xfrm rot="16200000">
              <a:off x="9449574" y="3198748"/>
              <a:ext cx="3000376" cy="32687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화살표: 오른쪽 28">
              <a:extLst>
                <a:ext uri="{FF2B5EF4-FFF2-40B4-BE49-F238E27FC236}">
                  <a16:creationId xmlns:a16="http://schemas.microsoft.com/office/drawing/2014/main" id="{995B35A4-4DA9-0BDF-82FC-A85595AA7531}"/>
                </a:ext>
              </a:extLst>
            </p:cNvPr>
            <p:cNvSpPr/>
            <p:nvPr/>
          </p:nvSpPr>
          <p:spPr>
            <a:xfrm rot="16200000">
              <a:off x="8387901" y="3198749"/>
              <a:ext cx="3000376" cy="326878"/>
            </a:xfrm>
            <a:prstGeom prst="rightArrow">
              <a:avLst/>
            </a:prstGeom>
            <a:solidFill>
              <a:srgbClr val="FF00FF"/>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897872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a:extLst>
              <a:ext uri="{FF2B5EF4-FFF2-40B4-BE49-F238E27FC236}">
                <a16:creationId xmlns:a16="http://schemas.microsoft.com/office/drawing/2014/main" id="{7BBFF774-AC5F-BEA9-8F4B-FC8E35CD8D75}"/>
              </a:ext>
            </a:extLst>
          </p:cNvPr>
          <p:cNvGrpSpPr/>
          <p:nvPr/>
        </p:nvGrpSpPr>
        <p:grpSpPr>
          <a:xfrm>
            <a:off x="704958" y="3342354"/>
            <a:ext cx="2840414" cy="3396171"/>
            <a:chOff x="8128391" y="3663339"/>
            <a:chExt cx="2217133" cy="2499616"/>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B0E51A5-FFC5-F92B-A9AC-29632C15948A}"/>
                    </a:ext>
                  </a:extLst>
                </p:cNvPr>
                <p:cNvSpPr txBox="1"/>
                <p:nvPr/>
              </p:nvSpPr>
              <p:spPr>
                <a:xfrm>
                  <a:off x="8128391" y="5213117"/>
                  <a:ext cx="629919" cy="8834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7200" b="1" i="1" dirty="0" smtClean="0">
                            <a:latin typeface="Cambria Math" panose="02040503050406030204" pitchFamily="18" charset="0"/>
                          </a:rPr>
                          <m:t>𝒚</m:t>
                        </m:r>
                      </m:oMath>
                    </m:oMathPara>
                  </a14:m>
                  <a:endParaRPr lang="ko-KR" altLang="en-US" sz="7200" b="1"/>
                </a:p>
              </p:txBody>
            </p:sp>
          </mc:Choice>
          <mc:Fallback xmlns="">
            <p:sp>
              <p:nvSpPr>
                <p:cNvPr id="12" name="TextBox 11">
                  <a:extLst>
                    <a:ext uri="{FF2B5EF4-FFF2-40B4-BE49-F238E27FC236}">
                      <a16:creationId xmlns:a16="http://schemas.microsoft.com/office/drawing/2014/main" id="{7B0E51A5-FFC5-F92B-A9AC-29632C15948A}"/>
                    </a:ext>
                  </a:extLst>
                </p:cNvPr>
                <p:cNvSpPr txBox="1">
                  <a:spLocks noRot="1" noChangeAspect="1" noMove="1" noResize="1" noEditPoints="1" noAdjustHandles="1" noChangeArrowheads="1" noChangeShapeType="1" noTextEdit="1"/>
                </p:cNvSpPr>
                <p:nvPr/>
              </p:nvSpPr>
              <p:spPr>
                <a:xfrm>
                  <a:off x="8128391" y="5213117"/>
                  <a:ext cx="629919" cy="883454"/>
                </a:xfrm>
                <a:prstGeom prst="rect">
                  <a:avLst/>
                </a:prstGeom>
                <a:blipFill>
                  <a:blip r:embed="rId2"/>
                  <a:stretch>
                    <a:fillRect l="-4545"/>
                  </a:stretch>
                </a:blipFill>
              </p:spPr>
              <p:txBody>
                <a:bodyPr/>
                <a:lstStyle/>
                <a:p>
                  <a:r>
                    <a:rPr lang="en-US">
                      <a:noFill/>
                    </a:rPr>
                    <a:t> </a:t>
                  </a:r>
                </a:p>
              </p:txBody>
            </p:sp>
          </mc:Fallback>
        </mc:AlternateContent>
        <p:grpSp>
          <p:nvGrpSpPr>
            <p:cNvPr id="13" name="그룹 12">
              <a:extLst>
                <a:ext uri="{FF2B5EF4-FFF2-40B4-BE49-F238E27FC236}">
                  <a16:creationId xmlns:a16="http://schemas.microsoft.com/office/drawing/2014/main" id="{9F3AAF0A-3E41-9772-9C70-D38FFD3E8833}"/>
                </a:ext>
              </a:extLst>
            </p:cNvPr>
            <p:cNvGrpSpPr/>
            <p:nvPr/>
          </p:nvGrpSpPr>
          <p:grpSpPr>
            <a:xfrm>
              <a:off x="8578313" y="4122515"/>
              <a:ext cx="1454687" cy="1396999"/>
              <a:chOff x="8546563" y="4121150"/>
              <a:chExt cx="1454687" cy="1396999"/>
            </a:xfrm>
          </p:grpSpPr>
          <p:sp>
            <p:nvSpPr>
              <p:cNvPr id="16" name="타원 15">
                <a:extLst>
                  <a:ext uri="{FF2B5EF4-FFF2-40B4-BE49-F238E27FC236}">
                    <a16:creationId xmlns:a16="http://schemas.microsoft.com/office/drawing/2014/main" id="{5BA8E249-CAC9-7C20-9933-E6343F214F97}"/>
                  </a:ext>
                </a:extLst>
              </p:cNvPr>
              <p:cNvSpPr/>
              <p:nvPr/>
            </p:nvSpPr>
            <p:spPr>
              <a:xfrm>
                <a:off x="8546563" y="5260974"/>
                <a:ext cx="260888" cy="257175"/>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200"/>
              </a:p>
            </p:txBody>
          </p:sp>
          <p:cxnSp>
            <p:nvCxnSpPr>
              <p:cNvPr id="17" name="직선 연결선 16">
                <a:extLst>
                  <a:ext uri="{FF2B5EF4-FFF2-40B4-BE49-F238E27FC236}">
                    <a16:creationId xmlns:a16="http://schemas.microsoft.com/office/drawing/2014/main" id="{4804C1A8-C588-6238-2D3B-0A018CCEDE85}"/>
                  </a:ext>
                </a:extLst>
              </p:cNvPr>
              <p:cNvCxnSpPr>
                <a:cxnSpLocks/>
                <a:stCxn id="16" idx="1"/>
                <a:endCxn id="16" idx="5"/>
              </p:cNvCxnSpPr>
              <p:nvPr/>
            </p:nvCxnSpPr>
            <p:spPr>
              <a:xfrm>
                <a:off x="8584769" y="5298636"/>
                <a:ext cx="184476" cy="18185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9F4510CB-D664-A777-4098-4D799513293C}"/>
                  </a:ext>
                </a:extLst>
              </p:cNvPr>
              <p:cNvCxnSpPr>
                <a:cxnSpLocks/>
                <a:stCxn id="16" idx="7"/>
                <a:endCxn id="16" idx="3"/>
              </p:cNvCxnSpPr>
              <p:nvPr/>
            </p:nvCxnSpPr>
            <p:spPr>
              <a:xfrm flipH="1">
                <a:off x="8584769" y="5298636"/>
                <a:ext cx="184476" cy="18185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BA22F769-ADFE-AE44-33D7-57CD92830DCC}"/>
                  </a:ext>
                </a:extLst>
              </p:cNvPr>
              <p:cNvCxnSpPr>
                <a:cxnSpLocks/>
                <a:stCxn id="16" idx="0"/>
              </p:cNvCxnSpPr>
              <p:nvPr/>
            </p:nvCxnSpPr>
            <p:spPr>
              <a:xfrm flipV="1">
                <a:off x="8677007" y="4121150"/>
                <a:ext cx="0" cy="11398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C4C90595-3FFA-6580-CA69-E793B3BA91A0}"/>
                  </a:ext>
                </a:extLst>
              </p:cNvPr>
              <p:cNvCxnSpPr>
                <a:cxnSpLocks/>
                <a:stCxn id="16" idx="6"/>
              </p:cNvCxnSpPr>
              <p:nvPr/>
            </p:nvCxnSpPr>
            <p:spPr>
              <a:xfrm>
                <a:off x="8807451" y="5389562"/>
                <a:ext cx="119379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F091660-51A8-7D98-E0DB-8AE77DE654AB}"/>
                    </a:ext>
                  </a:extLst>
                </p:cNvPr>
                <p:cNvSpPr txBox="1"/>
                <p:nvPr/>
              </p:nvSpPr>
              <p:spPr>
                <a:xfrm>
                  <a:off x="9715605" y="5279501"/>
                  <a:ext cx="629919" cy="8834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7200" b="1" i="1" dirty="0" smtClean="0">
                            <a:latin typeface="Cambria Math" panose="02040503050406030204" pitchFamily="18" charset="0"/>
                          </a:rPr>
                          <m:t>𝒙</m:t>
                        </m:r>
                      </m:oMath>
                    </m:oMathPara>
                  </a14:m>
                  <a:endParaRPr lang="ko-KR" altLang="en-US" sz="7200" b="1"/>
                </a:p>
              </p:txBody>
            </p:sp>
          </mc:Choice>
          <mc:Fallback xmlns="">
            <p:sp>
              <p:nvSpPr>
                <p:cNvPr id="14" name="TextBox 13">
                  <a:extLst>
                    <a:ext uri="{FF2B5EF4-FFF2-40B4-BE49-F238E27FC236}">
                      <a16:creationId xmlns:a16="http://schemas.microsoft.com/office/drawing/2014/main" id="{3F091660-51A8-7D98-E0DB-8AE77DE654AB}"/>
                    </a:ext>
                  </a:extLst>
                </p:cNvPr>
                <p:cNvSpPr txBox="1">
                  <a:spLocks noRot="1" noChangeAspect="1" noMove="1" noResize="1" noEditPoints="1" noAdjustHandles="1" noChangeArrowheads="1" noChangeShapeType="1" noTextEdit="1"/>
                </p:cNvSpPr>
                <p:nvPr/>
              </p:nvSpPr>
              <p:spPr>
                <a:xfrm>
                  <a:off x="9715605" y="5279501"/>
                  <a:ext cx="629919" cy="883454"/>
                </a:xfrm>
                <a:prstGeom prst="rect">
                  <a:avLst/>
                </a:prstGeom>
                <a:blipFill>
                  <a:blip r:embed="rId3"/>
                  <a:stretch>
                    <a:fillRect l="-15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442F6DB-1312-4851-7076-4CB766DC5081}"/>
                    </a:ext>
                  </a:extLst>
                </p:cNvPr>
                <p:cNvSpPr txBox="1"/>
                <p:nvPr/>
              </p:nvSpPr>
              <p:spPr>
                <a:xfrm>
                  <a:off x="8165634" y="3663339"/>
                  <a:ext cx="629919" cy="8834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7200" b="1" i="1" dirty="0" smtClean="0">
                            <a:latin typeface="Cambria Math" panose="02040503050406030204" pitchFamily="18" charset="0"/>
                          </a:rPr>
                          <m:t>𝒛</m:t>
                        </m:r>
                      </m:oMath>
                    </m:oMathPara>
                  </a14:m>
                  <a:endParaRPr lang="ko-KR" altLang="en-US" sz="7200" b="1"/>
                </a:p>
              </p:txBody>
            </p:sp>
          </mc:Choice>
          <mc:Fallback xmlns="">
            <p:sp>
              <p:nvSpPr>
                <p:cNvPr id="15" name="TextBox 14">
                  <a:extLst>
                    <a:ext uri="{FF2B5EF4-FFF2-40B4-BE49-F238E27FC236}">
                      <a16:creationId xmlns:a16="http://schemas.microsoft.com/office/drawing/2014/main" id="{C442F6DB-1312-4851-7076-4CB766DC5081}"/>
                    </a:ext>
                  </a:extLst>
                </p:cNvPr>
                <p:cNvSpPr txBox="1">
                  <a:spLocks noRot="1" noChangeAspect="1" noMove="1" noResize="1" noEditPoints="1" noAdjustHandles="1" noChangeArrowheads="1" noChangeShapeType="1" noTextEdit="1"/>
                </p:cNvSpPr>
                <p:nvPr/>
              </p:nvSpPr>
              <p:spPr>
                <a:xfrm>
                  <a:off x="8165634" y="3663339"/>
                  <a:ext cx="629919" cy="883454"/>
                </a:xfrm>
                <a:prstGeom prst="rect">
                  <a:avLst/>
                </a:prstGeom>
                <a:blipFill>
                  <a:blip r:embed="rId4"/>
                  <a:stretch>
                    <a:fillRect/>
                  </a:stretch>
                </a:blipFill>
              </p:spPr>
              <p:txBody>
                <a:bodyPr/>
                <a:lstStyle/>
                <a:p>
                  <a:r>
                    <a:rPr lang="en-US">
                      <a:noFill/>
                    </a:rPr>
                    <a:t> </a:t>
                  </a:r>
                </a:p>
              </p:txBody>
            </p:sp>
          </mc:Fallback>
        </mc:AlternateContent>
      </p:grpSp>
      <p:grpSp>
        <p:nvGrpSpPr>
          <p:cNvPr id="38" name="그룹 37">
            <a:extLst>
              <a:ext uri="{FF2B5EF4-FFF2-40B4-BE49-F238E27FC236}">
                <a16:creationId xmlns:a16="http://schemas.microsoft.com/office/drawing/2014/main" id="{A7C9D3BC-4F9D-4E2E-E671-3DE16983F847}"/>
              </a:ext>
            </a:extLst>
          </p:cNvPr>
          <p:cNvGrpSpPr/>
          <p:nvPr/>
        </p:nvGrpSpPr>
        <p:grpSpPr>
          <a:xfrm>
            <a:off x="1677840" y="2259466"/>
            <a:ext cx="3718799" cy="3255416"/>
            <a:chOff x="1677840" y="2259466"/>
            <a:chExt cx="3718799" cy="3255416"/>
          </a:xfrm>
        </p:grpSpPr>
        <p:sp>
          <p:nvSpPr>
            <p:cNvPr id="6" name="이등변 삼각형 5">
              <a:extLst>
                <a:ext uri="{FF2B5EF4-FFF2-40B4-BE49-F238E27FC236}">
                  <a16:creationId xmlns:a16="http://schemas.microsoft.com/office/drawing/2014/main" id="{1F82D04F-929A-A572-A05A-7B6F7CEF3E7B}"/>
                </a:ext>
              </a:extLst>
            </p:cNvPr>
            <p:cNvSpPr/>
            <p:nvPr/>
          </p:nvSpPr>
          <p:spPr>
            <a:xfrm>
              <a:off x="1677840" y="2259466"/>
              <a:ext cx="3679711" cy="3255416"/>
            </a:xfrm>
            <a:prstGeom prst="triangle">
              <a:avLst>
                <a:gd name="adj" fmla="val 49561"/>
              </a:avLst>
            </a:prstGeom>
            <a:solidFill>
              <a:srgbClr val="FFD966"/>
            </a:solidFill>
            <a:ln>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200"/>
            </a:p>
          </p:txBody>
        </p:sp>
        <p:sp>
          <p:nvSpPr>
            <p:cNvPr id="7" name="직각 삼각형 6">
              <a:extLst>
                <a:ext uri="{FF2B5EF4-FFF2-40B4-BE49-F238E27FC236}">
                  <a16:creationId xmlns:a16="http://schemas.microsoft.com/office/drawing/2014/main" id="{952E1FFB-E494-8E76-B470-B8BADFCD0BB4}"/>
                </a:ext>
              </a:extLst>
            </p:cNvPr>
            <p:cNvSpPr/>
            <p:nvPr/>
          </p:nvSpPr>
          <p:spPr>
            <a:xfrm>
              <a:off x="3529602" y="2321560"/>
              <a:ext cx="1867037" cy="3193322"/>
            </a:xfrm>
            <a:prstGeom prst="rtTriangl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200"/>
            </a:p>
          </p:txBody>
        </p:sp>
        <p:sp>
          <p:nvSpPr>
            <p:cNvPr id="8" name="화살표: 오른쪽 7">
              <a:extLst>
                <a:ext uri="{FF2B5EF4-FFF2-40B4-BE49-F238E27FC236}">
                  <a16:creationId xmlns:a16="http://schemas.microsoft.com/office/drawing/2014/main" id="{D10C4E01-2988-31AB-5A95-2C69917D37AC}"/>
                </a:ext>
              </a:extLst>
            </p:cNvPr>
            <p:cNvSpPr/>
            <p:nvPr/>
          </p:nvSpPr>
          <p:spPr>
            <a:xfrm>
              <a:off x="3650568" y="3735020"/>
              <a:ext cx="678361" cy="55232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200"/>
            </a:p>
          </p:txBody>
        </p:sp>
        <p:sp>
          <p:nvSpPr>
            <p:cNvPr id="9" name="화살표: 오른쪽 8">
              <a:extLst>
                <a:ext uri="{FF2B5EF4-FFF2-40B4-BE49-F238E27FC236}">
                  <a16:creationId xmlns:a16="http://schemas.microsoft.com/office/drawing/2014/main" id="{4588C141-90E3-25EA-F3C9-F25F1500AEC6}"/>
                </a:ext>
              </a:extLst>
            </p:cNvPr>
            <p:cNvSpPr/>
            <p:nvPr/>
          </p:nvSpPr>
          <p:spPr>
            <a:xfrm>
              <a:off x="3650568" y="4287348"/>
              <a:ext cx="978928" cy="552328"/>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200"/>
            </a:p>
          </p:txBody>
        </p:sp>
        <p:sp>
          <p:nvSpPr>
            <p:cNvPr id="10" name="화살표: 오른쪽 9">
              <a:extLst>
                <a:ext uri="{FF2B5EF4-FFF2-40B4-BE49-F238E27FC236}">
                  <a16:creationId xmlns:a16="http://schemas.microsoft.com/office/drawing/2014/main" id="{5F579288-8B31-7E7E-C2A4-41975FF3C05D}"/>
                </a:ext>
              </a:extLst>
            </p:cNvPr>
            <p:cNvSpPr/>
            <p:nvPr/>
          </p:nvSpPr>
          <p:spPr>
            <a:xfrm>
              <a:off x="3643872" y="3122980"/>
              <a:ext cx="386261" cy="55232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200"/>
            </a:p>
          </p:txBody>
        </p:sp>
        <p:sp>
          <p:nvSpPr>
            <p:cNvPr id="11" name="화살표: 오른쪽 10">
              <a:extLst>
                <a:ext uri="{FF2B5EF4-FFF2-40B4-BE49-F238E27FC236}">
                  <a16:creationId xmlns:a16="http://schemas.microsoft.com/office/drawing/2014/main" id="{86E14486-6682-7945-4481-E812696A1960}"/>
                </a:ext>
              </a:extLst>
            </p:cNvPr>
            <p:cNvSpPr/>
            <p:nvPr/>
          </p:nvSpPr>
          <p:spPr>
            <a:xfrm>
              <a:off x="3643872" y="4839676"/>
              <a:ext cx="1306196" cy="552328"/>
            </a:xfrm>
            <a:prstGeom prst="rightArrow">
              <a:avLst/>
            </a:prstGeom>
            <a:solidFill>
              <a:srgbClr val="FF00FF"/>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200"/>
            </a:p>
          </p:txBody>
        </p:sp>
      </p:grpSp>
      <p:grpSp>
        <p:nvGrpSpPr>
          <p:cNvPr id="22" name="그룹 21">
            <a:extLst>
              <a:ext uri="{FF2B5EF4-FFF2-40B4-BE49-F238E27FC236}">
                <a16:creationId xmlns:a16="http://schemas.microsoft.com/office/drawing/2014/main" id="{89A3592A-738F-BE1C-6847-FBA4554308D1}"/>
              </a:ext>
            </a:extLst>
          </p:cNvPr>
          <p:cNvGrpSpPr/>
          <p:nvPr/>
        </p:nvGrpSpPr>
        <p:grpSpPr>
          <a:xfrm>
            <a:off x="6339770" y="3492766"/>
            <a:ext cx="3035113" cy="3365235"/>
            <a:chOff x="8130247" y="3613610"/>
            <a:chExt cx="2369111" cy="2476846"/>
          </a:xfrm>
        </p:grpSpPr>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4CB5188-05A6-4D8C-2ED9-950BA09D42C5}"/>
                    </a:ext>
                  </a:extLst>
                </p:cNvPr>
                <p:cNvSpPr txBox="1"/>
                <p:nvPr/>
              </p:nvSpPr>
              <p:spPr>
                <a:xfrm>
                  <a:off x="8130247" y="5168017"/>
                  <a:ext cx="629919" cy="8834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7200" b="1" i="1" dirty="0" smtClean="0">
                            <a:latin typeface="Cambria Math" panose="02040503050406030204" pitchFamily="18" charset="0"/>
                          </a:rPr>
                          <m:t>𝒚</m:t>
                        </m:r>
                      </m:oMath>
                    </m:oMathPara>
                  </a14:m>
                  <a:endParaRPr lang="ko-KR" altLang="en-US" sz="7200" b="1"/>
                </a:p>
              </p:txBody>
            </p:sp>
          </mc:Choice>
          <mc:Fallback xmlns="">
            <p:sp>
              <p:nvSpPr>
                <p:cNvPr id="29" name="TextBox 28">
                  <a:extLst>
                    <a:ext uri="{FF2B5EF4-FFF2-40B4-BE49-F238E27FC236}">
                      <a16:creationId xmlns:a16="http://schemas.microsoft.com/office/drawing/2014/main" id="{44CB5188-05A6-4D8C-2ED9-950BA09D42C5}"/>
                    </a:ext>
                  </a:extLst>
                </p:cNvPr>
                <p:cNvSpPr txBox="1">
                  <a:spLocks noRot="1" noChangeAspect="1" noMove="1" noResize="1" noEditPoints="1" noAdjustHandles="1" noChangeArrowheads="1" noChangeShapeType="1" noTextEdit="1"/>
                </p:cNvSpPr>
                <p:nvPr/>
              </p:nvSpPr>
              <p:spPr>
                <a:xfrm>
                  <a:off x="8130247" y="5168017"/>
                  <a:ext cx="629919" cy="883454"/>
                </a:xfrm>
                <a:prstGeom prst="rect">
                  <a:avLst/>
                </a:prstGeom>
                <a:blipFill>
                  <a:blip r:embed="rId5"/>
                  <a:stretch>
                    <a:fillRect l="-3788"/>
                  </a:stretch>
                </a:blipFill>
              </p:spPr>
              <p:txBody>
                <a:bodyPr/>
                <a:lstStyle/>
                <a:p>
                  <a:r>
                    <a:rPr lang="en-US">
                      <a:noFill/>
                    </a:rPr>
                    <a:t> </a:t>
                  </a:r>
                </a:p>
              </p:txBody>
            </p:sp>
          </mc:Fallback>
        </mc:AlternateContent>
        <p:grpSp>
          <p:nvGrpSpPr>
            <p:cNvPr id="30" name="그룹 29">
              <a:extLst>
                <a:ext uri="{FF2B5EF4-FFF2-40B4-BE49-F238E27FC236}">
                  <a16:creationId xmlns:a16="http://schemas.microsoft.com/office/drawing/2014/main" id="{B6271537-FFEE-3D20-18EB-000AF5FCDC9F}"/>
                </a:ext>
              </a:extLst>
            </p:cNvPr>
            <p:cNvGrpSpPr/>
            <p:nvPr/>
          </p:nvGrpSpPr>
          <p:grpSpPr>
            <a:xfrm>
              <a:off x="8578313" y="4122515"/>
              <a:ext cx="1454687" cy="1396999"/>
              <a:chOff x="8546563" y="4121150"/>
              <a:chExt cx="1454687" cy="1396999"/>
            </a:xfrm>
          </p:grpSpPr>
          <p:sp>
            <p:nvSpPr>
              <p:cNvPr id="33" name="타원 32">
                <a:extLst>
                  <a:ext uri="{FF2B5EF4-FFF2-40B4-BE49-F238E27FC236}">
                    <a16:creationId xmlns:a16="http://schemas.microsoft.com/office/drawing/2014/main" id="{795087B8-B239-717F-1EB2-0FAAB674DBB9}"/>
                  </a:ext>
                </a:extLst>
              </p:cNvPr>
              <p:cNvSpPr/>
              <p:nvPr/>
            </p:nvSpPr>
            <p:spPr>
              <a:xfrm>
                <a:off x="8546563" y="5260974"/>
                <a:ext cx="260888" cy="257175"/>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200"/>
              </a:p>
            </p:txBody>
          </p:sp>
          <p:cxnSp>
            <p:nvCxnSpPr>
              <p:cNvPr id="34" name="직선 연결선 33">
                <a:extLst>
                  <a:ext uri="{FF2B5EF4-FFF2-40B4-BE49-F238E27FC236}">
                    <a16:creationId xmlns:a16="http://schemas.microsoft.com/office/drawing/2014/main" id="{ECFAFD9F-F393-F9C1-5521-38DEA73607C5}"/>
                  </a:ext>
                </a:extLst>
              </p:cNvPr>
              <p:cNvCxnSpPr>
                <a:cxnSpLocks/>
                <a:stCxn id="33" idx="1"/>
                <a:endCxn id="33" idx="5"/>
              </p:cNvCxnSpPr>
              <p:nvPr/>
            </p:nvCxnSpPr>
            <p:spPr>
              <a:xfrm>
                <a:off x="8584769" y="5298636"/>
                <a:ext cx="184476" cy="18185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864A61A1-C921-B45A-3E04-2CF39434AF5D}"/>
                  </a:ext>
                </a:extLst>
              </p:cNvPr>
              <p:cNvCxnSpPr>
                <a:cxnSpLocks/>
                <a:stCxn id="33" idx="7"/>
                <a:endCxn id="33" idx="3"/>
              </p:cNvCxnSpPr>
              <p:nvPr/>
            </p:nvCxnSpPr>
            <p:spPr>
              <a:xfrm flipH="1">
                <a:off x="8584769" y="5298636"/>
                <a:ext cx="184476" cy="18185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8079B5CD-5C48-98E7-A2B7-903ABC674FB2}"/>
                  </a:ext>
                </a:extLst>
              </p:cNvPr>
              <p:cNvCxnSpPr>
                <a:cxnSpLocks/>
                <a:stCxn id="33" idx="0"/>
              </p:cNvCxnSpPr>
              <p:nvPr/>
            </p:nvCxnSpPr>
            <p:spPr>
              <a:xfrm flipV="1">
                <a:off x="8677007" y="4121150"/>
                <a:ext cx="0" cy="11398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8823BDB7-78CD-C4BE-1B8D-345D991BF480}"/>
                  </a:ext>
                </a:extLst>
              </p:cNvPr>
              <p:cNvCxnSpPr>
                <a:cxnSpLocks/>
                <a:stCxn id="33" idx="6"/>
              </p:cNvCxnSpPr>
              <p:nvPr/>
            </p:nvCxnSpPr>
            <p:spPr>
              <a:xfrm>
                <a:off x="8807451" y="5389562"/>
                <a:ext cx="119379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418BB04-9D4C-6676-C5A5-6037B5EC423A}"/>
                    </a:ext>
                  </a:extLst>
                </p:cNvPr>
                <p:cNvSpPr txBox="1"/>
                <p:nvPr/>
              </p:nvSpPr>
              <p:spPr>
                <a:xfrm>
                  <a:off x="9869439" y="5207002"/>
                  <a:ext cx="629919" cy="8834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7200" b="1" i="1" dirty="0" smtClean="0">
                            <a:latin typeface="Cambria Math" panose="02040503050406030204" pitchFamily="18" charset="0"/>
                          </a:rPr>
                          <m:t>𝒙</m:t>
                        </m:r>
                      </m:oMath>
                    </m:oMathPara>
                  </a14:m>
                  <a:endParaRPr lang="ko-KR" altLang="en-US" sz="7200" b="1"/>
                </a:p>
              </p:txBody>
            </p:sp>
          </mc:Choice>
          <mc:Fallback xmlns="">
            <p:sp>
              <p:nvSpPr>
                <p:cNvPr id="31" name="TextBox 30">
                  <a:extLst>
                    <a:ext uri="{FF2B5EF4-FFF2-40B4-BE49-F238E27FC236}">
                      <a16:creationId xmlns:a16="http://schemas.microsoft.com/office/drawing/2014/main" id="{5418BB04-9D4C-6676-C5A5-6037B5EC423A}"/>
                    </a:ext>
                  </a:extLst>
                </p:cNvPr>
                <p:cNvSpPr txBox="1">
                  <a:spLocks noRot="1" noChangeAspect="1" noMove="1" noResize="1" noEditPoints="1" noAdjustHandles="1" noChangeArrowheads="1" noChangeShapeType="1" noTextEdit="1"/>
                </p:cNvSpPr>
                <p:nvPr/>
              </p:nvSpPr>
              <p:spPr>
                <a:xfrm>
                  <a:off x="9869439" y="5207002"/>
                  <a:ext cx="629919" cy="883454"/>
                </a:xfrm>
                <a:prstGeom prst="rect">
                  <a:avLst/>
                </a:prstGeom>
                <a:blipFill>
                  <a:blip r:embed="rId6"/>
                  <a:stretch>
                    <a:fillRect l="-7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D416E89-1977-6F6D-81A7-5B483D82C92F}"/>
                    </a:ext>
                  </a:extLst>
                </p:cNvPr>
                <p:cNvSpPr txBox="1"/>
                <p:nvPr/>
              </p:nvSpPr>
              <p:spPr>
                <a:xfrm>
                  <a:off x="8150938" y="3613610"/>
                  <a:ext cx="629919" cy="8834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7200" b="1" i="1" dirty="0" smtClean="0">
                            <a:latin typeface="Cambria Math" panose="02040503050406030204" pitchFamily="18" charset="0"/>
                          </a:rPr>
                          <m:t>𝒛</m:t>
                        </m:r>
                      </m:oMath>
                    </m:oMathPara>
                  </a14:m>
                  <a:endParaRPr lang="ko-KR" altLang="en-US" sz="7200" b="1"/>
                </a:p>
              </p:txBody>
            </p:sp>
          </mc:Choice>
          <mc:Fallback xmlns="">
            <p:sp>
              <p:nvSpPr>
                <p:cNvPr id="32" name="TextBox 31">
                  <a:extLst>
                    <a:ext uri="{FF2B5EF4-FFF2-40B4-BE49-F238E27FC236}">
                      <a16:creationId xmlns:a16="http://schemas.microsoft.com/office/drawing/2014/main" id="{BD416E89-1977-6F6D-81A7-5B483D82C92F}"/>
                    </a:ext>
                  </a:extLst>
                </p:cNvPr>
                <p:cNvSpPr txBox="1">
                  <a:spLocks noRot="1" noChangeAspect="1" noMove="1" noResize="1" noEditPoints="1" noAdjustHandles="1" noChangeArrowheads="1" noChangeShapeType="1" noTextEdit="1"/>
                </p:cNvSpPr>
                <p:nvPr/>
              </p:nvSpPr>
              <p:spPr>
                <a:xfrm>
                  <a:off x="8150938" y="3613610"/>
                  <a:ext cx="629919" cy="883454"/>
                </a:xfrm>
                <a:prstGeom prst="rect">
                  <a:avLst/>
                </a:prstGeom>
                <a:blipFill>
                  <a:blip r:embed="rId7"/>
                  <a:stretch>
                    <a:fillRect/>
                  </a:stretch>
                </a:blipFill>
              </p:spPr>
              <p:txBody>
                <a:bodyPr/>
                <a:lstStyle/>
                <a:p>
                  <a:r>
                    <a:rPr lang="en-US">
                      <a:noFill/>
                    </a:rPr>
                    <a:t> </a:t>
                  </a:r>
                </a:p>
              </p:txBody>
            </p:sp>
          </mc:Fallback>
        </mc:AlternateContent>
      </p:grpSp>
      <p:grpSp>
        <p:nvGrpSpPr>
          <p:cNvPr id="39" name="그룹 38">
            <a:extLst>
              <a:ext uri="{FF2B5EF4-FFF2-40B4-BE49-F238E27FC236}">
                <a16:creationId xmlns:a16="http://schemas.microsoft.com/office/drawing/2014/main" id="{F4BBB8EC-79C1-484B-F1CE-DB46821C7A6D}"/>
              </a:ext>
            </a:extLst>
          </p:cNvPr>
          <p:cNvGrpSpPr/>
          <p:nvPr/>
        </p:nvGrpSpPr>
        <p:grpSpPr>
          <a:xfrm>
            <a:off x="7298082" y="2434176"/>
            <a:ext cx="3718799" cy="3255416"/>
            <a:chOff x="7298082" y="2434176"/>
            <a:chExt cx="3718799" cy="3255416"/>
          </a:xfrm>
        </p:grpSpPr>
        <p:sp>
          <p:nvSpPr>
            <p:cNvPr id="23" name="이등변 삼각형 22">
              <a:extLst>
                <a:ext uri="{FF2B5EF4-FFF2-40B4-BE49-F238E27FC236}">
                  <a16:creationId xmlns:a16="http://schemas.microsoft.com/office/drawing/2014/main" id="{96F148A7-BEAF-DA82-CCF3-58D417E2E697}"/>
                </a:ext>
              </a:extLst>
            </p:cNvPr>
            <p:cNvSpPr/>
            <p:nvPr/>
          </p:nvSpPr>
          <p:spPr>
            <a:xfrm>
              <a:off x="7298082" y="2434176"/>
              <a:ext cx="3679711" cy="3255416"/>
            </a:xfrm>
            <a:prstGeom prst="triangle">
              <a:avLst>
                <a:gd name="adj" fmla="val 49561"/>
              </a:avLst>
            </a:prstGeom>
            <a:solidFill>
              <a:srgbClr val="FFD966"/>
            </a:solidFill>
            <a:ln>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200"/>
            </a:p>
          </p:txBody>
        </p:sp>
        <p:sp>
          <p:nvSpPr>
            <p:cNvPr id="24" name="직각 삼각형 23">
              <a:extLst>
                <a:ext uri="{FF2B5EF4-FFF2-40B4-BE49-F238E27FC236}">
                  <a16:creationId xmlns:a16="http://schemas.microsoft.com/office/drawing/2014/main" id="{92048293-9CF7-3769-94F6-A09173A3DEB9}"/>
                </a:ext>
              </a:extLst>
            </p:cNvPr>
            <p:cNvSpPr/>
            <p:nvPr/>
          </p:nvSpPr>
          <p:spPr>
            <a:xfrm>
              <a:off x="9149844" y="2496270"/>
              <a:ext cx="1867037" cy="3193322"/>
            </a:xfrm>
            <a:prstGeom prst="rtTriangl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200"/>
            </a:p>
          </p:txBody>
        </p:sp>
        <p:sp>
          <p:nvSpPr>
            <p:cNvPr id="25" name="화살표: 오른쪽 24">
              <a:extLst>
                <a:ext uri="{FF2B5EF4-FFF2-40B4-BE49-F238E27FC236}">
                  <a16:creationId xmlns:a16="http://schemas.microsoft.com/office/drawing/2014/main" id="{1EF804CB-BB72-F71E-C937-9BE4EE8C776B}"/>
                </a:ext>
              </a:extLst>
            </p:cNvPr>
            <p:cNvSpPr/>
            <p:nvPr/>
          </p:nvSpPr>
          <p:spPr>
            <a:xfrm rot="16200000">
              <a:off x="9397155" y="4731916"/>
              <a:ext cx="1289495" cy="37093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200"/>
            </a:p>
          </p:txBody>
        </p:sp>
        <p:sp>
          <p:nvSpPr>
            <p:cNvPr id="26" name="화살표: 오른쪽 25">
              <a:extLst>
                <a:ext uri="{FF2B5EF4-FFF2-40B4-BE49-F238E27FC236}">
                  <a16:creationId xmlns:a16="http://schemas.microsoft.com/office/drawing/2014/main" id="{FFC063F2-3C30-7D57-C8FD-6E565347A27E}"/>
                </a:ext>
              </a:extLst>
            </p:cNvPr>
            <p:cNvSpPr/>
            <p:nvPr/>
          </p:nvSpPr>
          <p:spPr>
            <a:xfrm rot="16200000">
              <a:off x="8805713" y="4469238"/>
              <a:ext cx="1822683" cy="370940"/>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200"/>
            </a:p>
          </p:txBody>
        </p:sp>
        <p:sp>
          <p:nvSpPr>
            <p:cNvPr id="27" name="화살표: 오른쪽 26">
              <a:extLst>
                <a:ext uri="{FF2B5EF4-FFF2-40B4-BE49-F238E27FC236}">
                  <a16:creationId xmlns:a16="http://schemas.microsoft.com/office/drawing/2014/main" id="{99FD071B-DD17-9D24-D476-CE12CA60B09C}"/>
                </a:ext>
              </a:extLst>
            </p:cNvPr>
            <p:cNvSpPr/>
            <p:nvPr/>
          </p:nvSpPr>
          <p:spPr>
            <a:xfrm rot="16200000">
              <a:off x="9988987" y="5020521"/>
              <a:ext cx="726376" cy="37093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200"/>
            </a:p>
          </p:txBody>
        </p:sp>
        <p:sp>
          <p:nvSpPr>
            <p:cNvPr id="28" name="화살표: 오른쪽 27">
              <a:extLst>
                <a:ext uri="{FF2B5EF4-FFF2-40B4-BE49-F238E27FC236}">
                  <a16:creationId xmlns:a16="http://schemas.microsoft.com/office/drawing/2014/main" id="{0427FB71-18FA-A271-CFAA-2DF73AF2D2B4}"/>
                </a:ext>
              </a:extLst>
            </p:cNvPr>
            <p:cNvSpPr/>
            <p:nvPr/>
          </p:nvSpPr>
          <p:spPr>
            <a:xfrm rot="16200000">
              <a:off x="8208584" y="4212019"/>
              <a:ext cx="2343378" cy="370939"/>
            </a:xfrm>
            <a:prstGeom prst="rightArrow">
              <a:avLst/>
            </a:prstGeom>
            <a:solidFill>
              <a:srgbClr val="FF00FF"/>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200"/>
            </a:p>
          </p:txBody>
        </p:sp>
      </p:grpSp>
    </p:spTree>
    <p:extLst>
      <p:ext uri="{BB962C8B-B14F-4D97-AF65-F5344CB8AC3E}">
        <p14:creationId xmlns:p14="http://schemas.microsoft.com/office/powerpoint/2010/main" val="11216426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a:extLst>
              <a:ext uri="{FF2B5EF4-FFF2-40B4-BE49-F238E27FC236}">
                <a16:creationId xmlns:a16="http://schemas.microsoft.com/office/drawing/2014/main" id="{9CFF09B9-2F4D-AB8C-A787-6E6460D2845E}"/>
              </a:ext>
            </a:extLst>
          </p:cNvPr>
          <p:cNvGrpSpPr/>
          <p:nvPr/>
        </p:nvGrpSpPr>
        <p:grpSpPr>
          <a:xfrm>
            <a:off x="2910515" y="204654"/>
            <a:ext cx="7380013" cy="6397457"/>
            <a:chOff x="5102075" y="208540"/>
            <a:chExt cx="7380013" cy="6397457"/>
          </a:xfrm>
        </p:grpSpPr>
        <p:grpSp>
          <p:nvGrpSpPr>
            <p:cNvPr id="94" name="그룹 93">
              <a:extLst>
                <a:ext uri="{FF2B5EF4-FFF2-40B4-BE49-F238E27FC236}">
                  <a16:creationId xmlns:a16="http://schemas.microsoft.com/office/drawing/2014/main" id="{EDF1B40E-7DA1-B517-598F-849916D72280}"/>
                </a:ext>
              </a:extLst>
            </p:cNvPr>
            <p:cNvGrpSpPr>
              <a:grpSpLocks noChangeAspect="1"/>
            </p:cNvGrpSpPr>
            <p:nvPr/>
          </p:nvGrpSpPr>
          <p:grpSpPr>
            <a:xfrm>
              <a:off x="7265252" y="208540"/>
              <a:ext cx="2059892" cy="6397457"/>
              <a:chOff x="7051424" y="402449"/>
              <a:chExt cx="1928535" cy="5989496"/>
            </a:xfrm>
          </p:grpSpPr>
          <p:sp>
            <p:nvSpPr>
              <p:cNvPr id="101" name="자유형: 도형 100">
                <a:extLst>
                  <a:ext uri="{FF2B5EF4-FFF2-40B4-BE49-F238E27FC236}">
                    <a16:creationId xmlns:a16="http://schemas.microsoft.com/office/drawing/2014/main" id="{3B5077E8-5F86-E6BB-5AC9-687092B2BD6E}"/>
                  </a:ext>
                </a:extLst>
              </p:cNvPr>
              <p:cNvSpPr/>
              <p:nvPr/>
            </p:nvSpPr>
            <p:spPr>
              <a:xfrm>
                <a:off x="7327899" y="2070100"/>
                <a:ext cx="755650" cy="4092076"/>
              </a:xfrm>
              <a:custGeom>
                <a:avLst/>
                <a:gdLst>
                  <a:gd name="connsiteX0" fmla="*/ 0 w 698500"/>
                  <a:gd name="connsiteY0" fmla="*/ 266700 h 4076700"/>
                  <a:gd name="connsiteX1" fmla="*/ 698500 w 698500"/>
                  <a:gd name="connsiteY1" fmla="*/ 0 h 4076700"/>
                  <a:gd name="connsiteX2" fmla="*/ 698500 w 698500"/>
                  <a:gd name="connsiteY2" fmla="*/ 3860800 h 4076700"/>
                  <a:gd name="connsiteX3" fmla="*/ 165100 w 698500"/>
                  <a:gd name="connsiteY3" fmla="*/ 4076700 h 4076700"/>
                  <a:gd name="connsiteX4" fmla="*/ 0 w 698500"/>
                  <a:gd name="connsiteY4" fmla="*/ 266700 h 407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500" h="4076700">
                    <a:moveTo>
                      <a:pt x="0" y="266700"/>
                    </a:moveTo>
                    <a:lnTo>
                      <a:pt x="698500" y="0"/>
                    </a:lnTo>
                    <a:lnTo>
                      <a:pt x="698500" y="3860800"/>
                    </a:lnTo>
                    <a:lnTo>
                      <a:pt x="165100" y="4076700"/>
                    </a:lnTo>
                    <a:lnTo>
                      <a:pt x="0" y="266700"/>
                    </a:lnTo>
                    <a:close/>
                  </a:path>
                </a:pathLst>
              </a:cu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자유형: 도형 101">
                <a:extLst>
                  <a:ext uri="{FF2B5EF4-FFF2-40B4-BE49-F238E27FC236}">
                    <a16:creationId xmlns:a16="http://schemas.microsoft.com/office/drawing/2014/main" id="{933A2A40-F2B9-EC71-70CC-02DD9C4506A9}"/>
                  </a:ext>
                </a:extLst>
              </p:cNvPr>
              <p:cNvSpPr/>
              <p:nvPr/>
            </p:nvSpPr>
            <p:spPr>
              <a:xfrm>
                <a:off x="8048625" y="435360"/>
                <a:ext cx="931334" cy="2256367"/>
              </a:xfrm>
              <a:custGeom>
                <a:avLst/>
                <a:gdLst>
                  <a:gd name="connsiteX0" fmla="*/ 448734 w 931334"/>
                  <a:gd name="connsiteY0" fmla="*/ 2256367 h 2256367"/>
                  <a:gd name="connsiteX1" fmla="*/ 931334 w 931334"/>
                  <a:gd name="connsiteY1" fmla="*/ 1566334 h 2256367"/>
                  <a:gd name="connsiteX2" fmla="*/ 0 w 931334"/>
                  <a:gd name="connsiteY2" fmla="*/ 0 h 2256367"/>
                  <a:gd name="connsiteX3" fmla="*/ 448734 w 931334"/>
                  <a:gd name="connsiteY3" fmla="*/ 2256367 h 2256367"/>
                </a:gdLst>
                <a:ahLst/>
                <a:cxnLst>
                  <a:cxn ang="0">
                    <a:pos x="connsiteX0" y="connsiteY0"/>
                  </a:cxn>
                  <a:cxn ang="0">
                    <a:pos x="connsiteX1" y="connsiteY1"/>
                  </a:cxn>
                  <a:cxn ang="0">
                    <a:pos x="connsiteX2" y="connsiteY2"/>
                  </a:cxn>
                  <a:cxn ang="0">
                    <a:pos x="connsiteX3" y="connsiteY3"/>
                  </a:cxn>
                </a:cxnLst>
                <a:rect l="l" t="t" r="r" b="b"/>
                <a:pathLst>
                  <a:path w="931334" h="2256367">
                    <a:moveTo>
                      <a:pt x="448734" y="2256367"/>
                    </a:moveTo>
                    <a:lnTo>
                      <a:pt x="931334" y="1566334"/>
                    </a:lnTo>
                    <a:lnTo>
                      <a:pt x="0" y="0"/>
                    </a:lnTo>
                    <a:lnTo>
                      <a:pt x="448734" y="2256367"/>
                    </a:lnTo>
                    <a:close/>
                  </a:path>
                </a:pathLst>
              </a:cu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자유형: 도형 102">
                <a:extLst>
                  <a:ext uri="{FF2B5EF4-FFF2-40B4-BE49-F238E27FC236}">
                    <a16:creationId xmlns:a16="http://schemas.microsoft.com/office/drawing/2014/main" id="{90B3216A-DD95-26A3-3BDE-54FD00E038BE}"/>
                  </a:ext>
                </a:extLst>
              </p:cNvPr>
              <p:cNvSpPr/>
              <p:nvPr/>
            </p:nvSpPr>
            <p:spPr>
              <a:xfrm>
                <a:off x="7321739" y="444500"/>
                <a:ext cx="713127" cy="1917700"/>
              </a:xfrm>
              <a:custGeom>
                <a:avLst/>
                <a:gdLst>
                  <a:gd name="connsiteX0" fmla="*/ 0 w 720725"/>
                  <a:gd name="connsiteY0" fmla="*/ 1914525 h 1914525"/>
                  <a:gd name="connsiteX1" fmla="*/ 720725 w 720725"/>
                  <a:gd name="connsiteY1" fmla="*/ 1638300 h 1914525"/>
                  <a:gd name="connsiteX2" fmla="*/ 708025 w 720725"/>
                  <a:gd name="connsiteY2" fmla="*/ 0 h 1914525"/>
                  <a:gd name="connsiteX3" fmla="*/ 0 w 720725"/>
                  <a:gd name="connsiteY3" fmla="*/ 1914525 h 1914525"/>
                </a:gdLst>
                <a:ahLst/>
                <a:cxnLst>
                  <a:cxn ang="0">
                    <a:pos x="connsiteX0" y="connsiteY0"/>
                  </a:cxn>
                  <a:cxn ang="0">
                    <a:pos x="connsiteX1" y="connsiteY1"/>
                  </a:cxn>
                  <a:cxn ang="0">
                    <a:pos x="connsiteX2" y="connsiteY2"/>
                  </a:cxn>
                  <a:cxn ang="0">
                    <a:pos x="connsiteX3" y="connsiteY3"/>
                  </a:cxn>
                </a:cxnLst>
                <a:rect l="l" t="t" r="r" b="b"/>
                <a:pathLst>
                  <a:path w="720725" h="1914525">
                    <a:moveTo>
                      <a:pt x="0" y="1914525"/>
                    </a:moveTo>
                    <a:lnTo>
                      <a:pt x="720725" y="1638300"/>
                    </a:lnTo>
                    <a:cubicBezTo>
                      <a:pt x="716492" y="1092200"/>
                      <a:pt x="712258" y="546100"/>
                      <a:pt x="708025" y="0"/>
                    </a:cubicBezTo>
                    <a:lnTo>
                      <a:pt x="0" y="1914525"/>
                    </a:lnTo>
                    <a:close/>
                  </a:path>
                </a:pathLst>
              </a:cu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 name="자유형: 도형 103">
                <a:extLst>
                  <a:ext uri="{FF2B5EF4-FFF2-40B4-BE49-F238E27FC236}">
                    <a16:creationId xmlns:a16="http://schemas.microsoft.com/office/drawing/2014/main" id="{57E82D7F-933C-1653-A601-A13028357127}"/>
                  </a:ext>
                </a:extLst>
              </p:cNvPr>
              <p:cNvSpPr/>
              <p:nvPr/>
            </p:nvSpPr>
            <p:spPr>
              <a:xfrm>
                <a:off x="8404226" y="2019300"/>
                <a:ext cx="575733" cy="4348275"/>
              </a:xfrm>
              <a:custGeom>
                <a:avLst/>
                <a:gdLst>
                  <a:gd name="connsiteX0" fmla="*/ 101600 w 567267"/>
                  <a:gd name="connsiteY0" fmla="*/ 677334 h 4368800"/>
                  <a:gd name="connsiteX1" fmla="*/ 567267 w 567267"/>
                  <a:gd name="connsiteY1" fmla="*/ 0 h 4368800"/>
                  <a:gd name="connsiteX2" fmla="*/ 364067 w 567267"/>
                  <a:gd name="connsiteY2" fmla="*/ 3886200 h 4368800"/>
                  <a:gd name="connsiteX3" fmla="*/ 0 w 567267"/>
                  <a:gd name="connsiteY3" fmla="*/ 4368800 h 4368800"/>
                  <a:gd name="connsiteX4" fmla="*/ 101600 w 567267"/>
                  <a:gd name="connsiteY4" fmla="*/ 677334 h 436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267" h="4368800">
                    <a:moveTo>
                      <a:pt x="101600" y="677334"/>
                    </a:moveTo>
                    <a:lnTo>
                      <a:pt x="567267" y="0"/>
                    </a:lnTo>
                    <a:lnTo>
                      <a:pt x="364067" y="3886200"/>
                    </a:lnTo>
                    <a:lnTo>
                      <a:pt x="0" y="4368800"/>
                    </a:lnTo>
                    <a:lnTo>
                      <a:pt x="101600" y="677334"/>
                    </a:lnTo>
                    <a:close/>
                  </a:path>
                </a:pathLst>
              </a:cu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5" name="자유형: 도형 104">
                <a:extLst>
                  <a:ext uri="{FF2B5EF4-FFF2-40B4-BE49-F238E27FC236}">
                    <a16:creationId xmlns:a16="http://schemas.microsoft.com/office/drawing/2014/main" id="{95001E50-D0A9-24F8-BA08-2960657E3689}"/>
                  </a:ext>
                </a:extLst>
              </p:cNvPr>
              <p:cNvSpPr/>
              <p:nvPr/>
            </p:nvSpPr>
            <p:spPr>
              <a:xfrm>
                <a:off x="7051424" y="2019299"/>
                <a:ext cx="446337" cy="4130675"/>
              </a:xfrm>
              <a:custGeom>
                <a:avLst/>
                <a:gdLst>
                  <a:gd name="connsiteX0" fmla="*/ 0 w 431800"/>
                  <a:gd name="connsiteY0" fmla="*/ 0 h 4127500"/>
                  <a:gd name="connsiteX1" fmla="*/ 266700 w 431800"/>
                  <a:gd name="connsiteY1" fmla="*/ 336550 h 4127500"/>
                  <a:gd name="connsiteX2" fmla="*/ 431800 w 431800"/>
                  <a:gd name="connsiteY2" fmla="*/ 4127500 h 4127500"/>
                  <a:gd name="connsiteX3" fmla="*/ 247650 w 431800"/>
                  <a:gd name="connsiteY3" fmla="*/ 3892550 h 4127500"/>
                  <a:gd name="connsiteX4" fmla="*/ 0 w 431800"/>
                  <a:gd name="connsiteY4" fmla="*/ 0 h 4127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800" h="4127500">
                    <a:moveTo>
                      <a:pt x="0" y="0"/>
                    </a:moveTo>
                    <a:lnTo>
                      <a:pt x="266700" y="336550"/>
                    </a:lnTo>
                    <a:lnTo>
                      <a:pt x="431800" y="4127500"/>
                    </a:lnTo>
                    <a:lnTo>
                      <a:pt x="247650" y="3892550"/>
                    </a:lnTo>
                    <a:lnTo>
                      <a:pt x="0" y="0"/>
                    </a:lnTo>
                    <a:close/>
                  </a:path>
                </a:pathLst>
              </a:cu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6" name="자유형: 도형 105">
                <a:extLst>
                  <a:ext uri="{FF2B5EF4-FFF2-40B4-BE49-F238E27FC236}">
                    <a16:creationId xmlns:a16="http://schemas.microsoft.com/office/drawing/2014/main" id="{EA622EEA-820C-4887-1092-73D771B44EF9}"/>
                  </a:ext>
                </a:extLst>
              </p:cNvPr>
              <p:cNvSpPr/>
              <p:nvPr/>
            </p:nvSpPr>
            <p:spPr>
              <a:xfrm>
                <a:off x="7051428" y="419630"/>
                <a:ext cx="983434" cy="1942570"/>
              </a:xfrm>
              <a:custGeom>
                <a:avLst/>
                <a:gdLst>
                  <a:gd name="connsiteX0" fmla="*/ 0 w 977900"/>
                  <a:gd name="connsiteY0" fmla="*/ 1566333 h 1917700"/>
                  <a:gd name="connsiteX1" fmla="*/ 977900 w 977900"/>
                  <a:gd name="connsiteY1" fmla="*/ 0 h 1917700"/>
                  <a:gd name="connsiteX2" fmla="*/ 275166 w 977900"/>
                  <a:gd name="connsiteY2" fmla="*/ 1917700 h 1917700"/>
                  <a:gd name="connsiteX3" fmla="*/ 0 w 977900"/>
                  <a:gd name="connsiteY3" fmla="*/ 1566333 h 1917700"/>
                </a:gdLst>
                <a:ahLst/>
                <a:cxnLst>
                  <a:cxn ang="0">
                    <a:pos x="connsiteX0" y="connsiteY0"/>
                  </a:cxn>
                  <a:cxn ang="0">
                    <a:pos x="connsiteX1" y="connsiteY1"/>
                  </a:cxn>
                  <a:cxn ang="0">
                    <a:pos x="connsiteX2" y="connsiteY2"/>
                  </a:cxn>
                  <a:cxn ang="0">
                    <a:pos x="connsiteX3" y="connsiteY3"/>
                  </a:cxn>
                </a:cxnLst>
                <a:rect l="l" t="t" r="r" b="b"/>
                <a:pathLst>
                  <a:path w="977900" h="1917700">
                    <a:moveTo>
                      <a:pt x="0" y="1566333"/>
                    </a:moveTo>
                    <a:lnTo>
                      <a:pt x="977900" y="0"/>
                    </a:lnTo>
                    <a:lnTo>
                      <a:pt x="275166" y="1917700"/>
                    </a:lnTo>
                    <a:lnTo>
                      <a:pt x="0" y="1566333"/>
                    </a:lnTo>
                    <a:close/>
                  </a:path>
                </a:pathLst>
              </a:cu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 name="이등변 삼각형 106">
                <a:extLst>
                  <a:ext uri="{FF2B5EF4-FFF2-40B4-BE49-F238E27FC236}">
                    <a16:creationId xmlns:a16="http://schemas.microsoft.com/office/drawing/2014/main" id="{F7D7022F-51DE-11CF-F0A8-E1C991BEB66A}"/>
                  </a:ext>
                </a:extLst>
              </p:cNvPr>
              <p:cNvSpPr/>
              <p:nvPr/>
            </p:nvSpPr>
            <p:spPr>
              <a:xfrm>
                <a:off x="8035113" y="402449"/>
                <a:ext cx="461962" cy="2289278"/>
              </a:xfrm>
              <a:prstGeom prst="triangle">
                <a:avLst>
                  <a:gd name="adj" fmla="val 0"/>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8" name="자유형: 도형 107">
                <a:extLst>
                  <a:ext uri="{FF2B5EF4-FFF2-40B4-BE49-F238E27FC236}">
                    <a16:creationId xmlns:a16="http://schemas.microsoft.com/office/drawing/2014/main" id="{88461320-8562-39D2-CDC7-4E79BA994C20}"/>
                  </a:ext>
                </a:extLst>
              </p:cNvPr>
              <p:cNvSpPr/>
              <p:nvPr/>
            </p:nvSpPr>
            <p:spPr>
              <a:xfrm>
                <a:off x="7423150" y="2295524"/>
                <a:ext cx="247650" cy="3832226"/>
              </a:xfrm>
              <a:custGeom>
                <a:avLst/>
                <a:gdLst>
                  <a:gd name="connsiteX0" fmla="*/ 0 w 247650"/>
                  <a:gd name="connsiteY0" fmla="*/ 25400 h 3822700"/>
                  <a:gd name="connsiteX1" fmla="*/ 177800 w 247650"/>
                  <a:gd name="connsiteY1" fmla="*/ 3822700 h 3822700"/>
                  <a:gd name="connsiteX2" fmla="*/ 247650 w 247650"/>
                  <a:gd name="connsiteY2" fmla="*/ 3784600 h 3822700"/>
                  <a:gd name="connsiteX3" fmla="*/ 88900 w 247650"/>
                  <a:gd name="connsiteY3" fmla="*/ 0 h 3822700"/>
                  <a:gd name="connsiteX4" fmla="*/ 0 w 247650"/>
                  <a:gd name="connsiteY4" fmla="*/ 25400 h 3822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3822700">
                    <a:moveTo>
                      <a:pt x="0" y="25400"/>
                    </a:moveTo>
                    <a:lnTo>
                      <a:pt x="177800" y="3822700"/>
                    </a:lnTo>
                    <a:lnTo>
                      <a:pt x="247650" y="3784600"/>
                    </a:lnTo>
                    <a:lnTo>
                      <a:pt x="88900" y="0"/>
                    </a:lnTo>
                    <a:lnTo>
                      <a:pt x="0" y="25400"/>
                    </a:lnTo>
                    <a:close/>
                  </a:path>
                </a:pathLst>
              </a:cu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9" name="자유형: 도형 108">
                <a:extLst>
                  <a:ext uri="{FF2B5EF4-FFF2-40B4-BE49-F238E27FC236}">
                    <a16:creationId xmlns:a16="http://schemas.microsoft.com/office/drawing/2014/main" id="{18E76157-D34E-5D34-708F-21F4D14E3480}"/>
                  </a:ext>
                </a:extLst>
              </p:cNvPr>
              <p:cNvSpPr/>
              <p:nvPr/>
            </p:nvSpPr>
            <p:spPr>
              <a:xfrm>
                <a:off x="7426960" y="619760"/>
                <a:ext cx="599440" cy="1701800"/>
              </a:xfrm>
              <a:custGeom>
                <a:avLst/>
                <a:gdLst>
                  <a:gd name="connsiteX0" fmla="*/ 0 w 599440"/>
                  <a:gd name="connsiteY0" fmla="*/ 1696720 h 1701800"/>
                  <a:gd name="connsiteX1" fmla="*/ 599440 w 599440"/>
                  <a:gd name="connsiteY1" fmla="*/ 0 h 1701800"/>
                  <a:gd name="connsiteX2" fmla="*/ 599440 w 599440"/>
                  <a:gd name="connsiteY2" fmla="*/ 132080 h 1701800"/>
                  <a:gd name="connsiteX3" fmla="*/ 76200 w 599440"/>
                  <a:gd name="connsiteY3" fmla="*/ 1701800 h 1701800"/>
                  <a:gd name="connsiteX4" fmla="*/ 0 w 599440"/>
                  <a:gd name="connsiteY4" fmla="*/ 169672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440" h="1701800">
                    <a:moveTo>
                      <a:pt x="0" y="1696720"/>
                    </a:moveTo>
                    <a:lnTo>
                      <a:pt x="599440" y="0"/>
                    </a:lnTo>
                    <a:lnTo>
                      <a:pt x="599440" y="132080"/>
                    </a:lnTo>
                    <a:lnTo>
                      <a:pt x="76200" y="1701800"/>
                    </a:lnTo>
                    <a:lnTo>
                      <a:pt x="0" y="1696720"/>
                    </a:lnTo>
                    <a:close/>
                  </a:path>
                </a:pathLst>
              </a:cu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0" name="직선 연결선 109">
                <a:extLst>
                  <a:ext uri="{FF2B5EF4-FFF2-40B4-BE49-F238E27FC236}">
                    <a16:creationId xmlns:a16="http://schemas.microsoft.com/office/drawing/2014/main" id="{7FBBD48F-D7F8-4314-8E7D-89C5C388C017}"/>
                  </a:ext>
                </a:extLst>
              </p:cNvPr>
              <p:cNvCxnSpPr>
                <a:cxnSpLocks/>
              </p:cNvCxnSpPr>
              <p:nvPr/>
            </p:nvCxnSpPr>
            <p:spPr>
              <a:xfrm>
                <a:off x="8026400" y="520919"/>
                <a:ext cx="0" cy="3805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FCBBAB31-4427-6C05-15C3-A70B95998436}"/>
                  </a:ext>
                </a:extLst>
              </p:cNvPr>
              <p:cNvCxnSpPr>
                <a:cxnSpLocks/>
                <a:stCxn id="101" idx="3"/>
                <a:endCxn id="101" idx="2"/>
              </p:cNvCxnSpPr>
              <p:nvPr/>
            </p:nvCxnSpPr>
            <p:spPr>
              <a:xfrm flipV="1">
                <a:off x="7506507" y="5945462"/>
                <a:ext cx="577042" cy="2167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2" name="자유형: 도형 111">
                <a:extLst>
                  <a:ext uri="{FF2B5EF4-FFF2-40B4-BE49-F238E27FC236}">
                    <a16:creationId xmlns:a16="http://schemas.microsoft.com/office/drawing/2014/main" id="{C5FBBA91-AF90-765B-9003-54B6D4E25617}"/>
                  </a:ext>
                </a:extLst>
              </p:cNvPr>
              <p:cNvSpPr/>
              <p:nvPr/>
            </p:nvSpPr>
            <p:spPr>
              <a:xfrm>
                <a:off x="8034866" y="2670174"/>
                <a:ext cx="462209" cy="3721771"/>
              </a:xfrm>
              <a:custGeom>
                <a:avLst/>
                <a:gdLst>
                  <a:gd name="connsiteX0" fmla="*/ 0 w 463550"/>
                  <a:gd name="connsiteY0" fmla="*/ 0 h 3714750"/>
                  <a:gd name="connsiteX1" fmla="*/ 463550 w 463550"/>
                  <a:gd name="connsiteY1" fmla="*/ 12700 h 3714750"/>
                  <a:gd name="connsiteX2" fmla="*/ 374650 w 463550"/>
                  <a:gd name="connsiteY2" fmla="*/ 3695700 h 3714750"/>
                  <a:gd name="connsiteX3" fmla="*/ 38100 w 463550"/>
                  <a:gd name="connsiteY3" fmla="*/ 3714750 h 3714750"/>
                  <a:gd name="connsiteX4" fmla="*/ 0 w 463550"/>
                  <a:gd name="connsiteY4" fmla="*/ 0 h 37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550" h="3714750">
                    <a:moveTo>
                      <a:pt x="0" y="0"/>
                    </a:moveTo>
                    <a:lnTo>
                      <a:pt x="463550" y="12700"/>
                    </a:lnTo>
                    <a:lnTo>
                      <a:pt x="374650" y="3695700"/>
                    </a:lnTo>
                    <a:lnTo>
                      <a:pt x="38100" y="3714750"/>
                    </a:lnTo>
                    <a:lnTo>
                      <a:pt x="0" y="0"/>
                    </a:lnTo>
                    <a:close/>
                  </a:path>
                </a:pathLst>
              </a:cu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95" name="직선 화살표 연결선 94">
              <a:extLst>
                <a:ext uri="{FF2B5EF4-FFF2-40B4-BE49-F238E27FC236}">
                  <a16:creationId xmlns:a16="http://schemas.microsoft.com/office/drawing/2014/main" id="{5E053837-09D9-B482-2DC9-B83E3B39762A}"/>
                </a:ext>
              </a:extLst>
            </p:cNvPr>
            <p:cNvCxnSpPr>
              <a:cxnSpLocks/>
              <a:stCxn id="96" idx="3"/>
            </p:cNvCxnSpPr>
            <p:nvPr/>
          </p:nvCxnSpPr>
          <p:spPr>
            <a:xfrm flipV="1">
              <a:off x="7328335" y="1280944"/>
              <a:ext cx="542658" cy="199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59DD1538-AC68-AA8F-A5E8-90876457F466}"/>
                </a:ext>
              </a:extLst>
            </p:cNvPr>
            <p:cNvSpPr txBox="1"/>
            <p:nvPr/>
          </p:nvSpPr>
          <p:spPr>
            <a:xfrm>
              <a:off x="5328128" y="916175"/>
              <a:ext cx="2000207" cy="769441"/>
            </a:xfrm>
            <a:prstGeom prst="rect">
              <a:avLst/>
            </a:prstGeom>
            <a:noFill/>
          </p:spPr>
          <p:txBody>
            <a:bodyPr wrap="square" rtlCol="0">
              <a:spAutoFit/>
            </a:bodyPr>
            <a:lstStyle/>
            <a:p>
              <a:pPr algn="ctr"/>
              <a:r>
                <a:rPr lang="en-US" altLang="ko-KR" sz="4400" b="1"/>
                <a:t>p-</a:t>
              </a:r>
              <a:r>
                <a:rPr lang="en-US" altLang="ko-KR" sz="4400" b="1" err="1"/>
                <a:t>GaN</a:t>
              </a:r>
              <a:endParaRPr lang="ko-KR" altLang="en-US" sz="4400" b="1"/>
            </a:p>
          </p:txBody>
        </p:sp>
        <p:cxnSp>
          <p:nvCxnSpPr>
            <p:cNvPr id="97" name="직선 화살표 연결선 96">
              <a:extLst>
                <a:ext uri="{FF2B5EF4-FFF2-40B4-BE49-F238E27FC236}">
                  <a16:creationId xmlns:a16="http://schemas.microsoft.com/office/drawing/2014/main" id="{2659EDFE-7627-58AD-D4B8-9E66D469533F}"/>
                </a:ext>
              </a:extLst>
            </p:cNvPr>
            <p:cNvCxnSpPr>
              <a:cxnSpLocks/>
              <a:stCxn id="98" idx="3"/>
            </p:cNvCxnSpPr>
            <p:nvPr/>
          </p:nvCxnSpPr>
          <p:spPr>
            <a:xfrm flipV="1">
              <a:off x="7212888" y="2582349"/>
              <a:ext cx="554540" cy="436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F53EF565-09EA-BDB8-6F79-E670A7B1838A}"/>
                </a:ext>
              </a:extLst>
            </p:cNvPr>
            <p:cNvSpPr txBox="1"/>
            <p:nvPr/>
          </p:nvSpPr>
          <p:spPr>
            <a:xfrm>
              <a:off x="5102075" y="1902692"/>
              <a:ext cx="2110813" cy="1446550"/>
            </a:xfrm>
            <a:prstGeom prst="rect">
              <a:avLst/>
            </a:prstGeom>
            <a:noFill/>
          </p:spPr>
          <p:txBody>
            <a:bodyPr wrap="square" rtlCol="0">
              <a:spAutoFit/>
            </a:bodyPr>
            <a:lstStyle/>
            <a:p>
              <a:pPr algn="ctr"/>
              <a:r>
                <a:rPr lang="en-US" altLang="ko-KR" sz="4400" b="1"/>
                <a:t>MQW</a:t>
              </a:r>
            </a:p>
            <a:p>
              <a:pPr algn="ctr"/>
              <a:r>
                <a:rPr lang="en-US" altLang="ko-KR" sz="4400" b="1"/>
                <a:t>(</a:t>
              </a:r>
              <a:r>
                <a:rPr lang="en-US" altLang="ko-KR" sz="4400" b="1" err="1"/>
                <a:t>InGaN</a:t>
              </a:r>
              <a:r>
                <a:rPr lang="en-US" altLang="ko-KR" sz="4400" b="1"/>
                <a:t>)</a:t>
              </a:r>
              <a:endParaRPr lang="ko-KR" altLang="en-US" sz="4400" b="1"/>
            </a:p>
          </p:txBody>
        </p:sp>
        <p:cxnSp>
          <p:nvCxnSpPr>
            <p:cNvPr id="99" name="직선 화살표 연결선 98">
              <a:extLst>
                <a:ext uri="{FF2B5EF4-FFF2-40B4-BE49-F238E27FC236}">
                  <a16:creationId xmlns:a16="http://schemas.microsoft.com/office/drawing/2014/main" id="{E447950E-0DFD-EB7D-19E7-2A6B85600CF7}"/>
                </a:ext>
              </a:extLst>
            </p:cNvPr>
            <p:cNvCxnSpPr>
              <a:cxnSpLocks/>
              <a:stCxn id="100" idx="3"/>
            </p:cNvCxnSpPr>
            <p:nvPr/>
          </p:nvCxnSpPr>
          <p:spPr>
            <a:xfrm flipV="1">
              <a:off x="7227041" y="3821745"/>
              <a:ext cx="708747" cy="12359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66E6E310-4DBA-9475-57D2-AF587C1CBEA9}"/>
                </a:ext>
              </a:extLst>
            </p:cNvPr>
            <p:cNvSpPr txBox="1"/>
            <p:nvPr/>
          </p:nvSpPr>
          <p:spPr>
            <a:xfrm>
              <a:off x="5238274" y="3560621"/>
              <a:ext cx="1988767" cy="769441"/>
            </a:xfrm>
            <a:prstGeom prst="rect">
              <a:avLst/>
            </a:prstGeom>
            <a:noFill/>
          </p:spPr>
          <p:txBody>
            <a:bodyPr wrap="square" rtlCol="0">
              <a:spAutoFit/>
            </a:bodyPr>
            <a:lstStyle/>
            <a:p>
              <a:pPr algn="ctr"/>
              <a:r>
                <a:rPr lang="en-US" altLang="ko-KR" sz="4400" b="1"/>
                <a:t>n-</a:t>
              </a:r>
              <a:r>
                <a:rPr lang="en-US" altLang="ko-KR" sz="4400" b="1" err="1"/>
                <a:t>GaN</a:t>
              </a:r>
              <a:endParaRPr lang="ko-KR" altLang="en-US" sz="4400" b="1"/>
            </a:p>
          </p:txBody>
        </p:sp>
        <p:cxnSp>
          <p:nvCxnSpPr>
            <p:cNvPr id="2" name="직선 화살표 연결선 1">
              <a:extLst>
                <a:ext uri="{FF2B5EF4-FFF2-40B4-BE49-F238E27FC236}">
                  <a16:creationId xmlns:a16="http://schemas.microsoft.com/office/drawing/2014/main" id="{164A40C7-9E5E-4FB6-ED32-546DC434F4FE}"/>
                </a:ext>
              </a:extLst>
            </p:cNvPr>
            <p:cNvCxnSpPr>
              <a:cxnSpLocks/>
            </p:cNvCxnSpPr>
            <p:nvPr/>
          </p:nvCxnSpPr>
          <p:spPr>
            <a:xfrm>
              <a:off x="8858542" y="1248768"/>
              <a:ext cx="46660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 name="직선 화살표 연결선 2">
              <a:extLst>
                <a:ext uri="{FF2B5EF4-FFF2-40B4-BE49-F238E27FC236}">
                  <a16:creationId xmlns:a16="http://schemas.microsoft.com/office/drawing/2014/main" id="{4AA6C595-D96D-CD33-9085-4A86FD16B35E}"/>
                </a:ext>
              </a:extLst>
            </p:cNvPr>
            <p:cNvCxnSpPr>
              <a:cxnSpLocks/>
            </p:cNvCxnSpPr>
            <p:nvPr/>
          </p:nvCxnSpPr>
          <p:spPr>
            <a:xfrm>
              <a:off x="9254329" y="2502857"/>
              <a:ext cx="5785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219BB75B-E50C-7AFC-7C0B-C9D342A70560}"/>
                </a:ext>
              </a:extLst>
            </p:cNvPr>
            <p:cNvSpPr txBox="1"/>
            <p:nvPr/>
          </p:nvSpPr>
          <p:spPr>
            <a:xfrm>
              <a:off x="9082347" y="859613"/>
              <a:ext cx="2890685" cy="769441"/>
            </a:xfrm>
            <a:prstGeom prst="rect">
              <a:avLst/>
            </a:prstGeom>
            <a:noFill/>
          </p:spPr>
          <p:txBody>
            <a:bodyPr wrap="square" rtlCol="0">
              <a:spAutoFit/>
            </a:bodyPr>
            <a:lstStyle/>
            <a:p>
              <a:pPr algn="ctr"/>
              <a:r>
                <a:rPr lang="en-US" altLang="ko-KR" sz="4400" b="1"/>
                <a:t>Pyramid</a:t>
              </a:r>
              <a:endParaRPr lang="ko-KR" altLang="en-US" sz="4400" b="1"/>
            </a:p>
          </p:txBody>
        </p:sp>
        <p:sp>
          <p:nvSpPr>
            <p:cNvPr id="114" name="TextBox 113">
              <a:extLst>
                <a:ext uri="{FF2B5EF4-FFF2-40B4-BE49-F238E27FC236}">
                  <a16:creationId xmlns:a16="http://schemas.microsoft.com/office/drawing/2014/main" id="{C2C0DA4D-D7FB-D5F2-E7AA-8D900202B546}"/>
                </a:ext>
              </a:extLst>
            </p:cNvPr>
            <p:cNvSpPr txBox="1"/>
            <p:nvPr/>
          </p:nvSpPr>
          <p:spPr>
            <a:xfrm>
              <a:off x="9591403" y="2094346"/>
              <a:ext cx="2890685" cy="769441"/>
            </a:xfrm>
            <a:prstGeom prst="rect">
              <a:avLst/>
            </a:prstGeom>
            <a:noFill/>
          </p:spPr>
          <p:txBody>
            <a:bodyPr wrap="square" rtlCol="0">
              <a:spAutoFit/>
            </a:bodyPr>
            <a:lstStyle/>
            <a:p>
              <a:pPr algn="ctr"/>
              <a:r>
                <a:rPr lang="en-US" altLang="ko-KR" sz="4400" b="1"/>
                <a:t>Sidewall</a:t>
              </a:r>
              <a:endParaRPr lang="ko-KR" altLang="en-US" sz="4400" b="1"/>
            </a:p>
          </p:txBody>
        </p:sp>
      </p:grpSp>
      <p:grpSp>
        <p:nvGrpSpPr>
          <p:cNvPr id="6" name="그룹 5">
            <a:extLst>
              <a:ext uri="{FF2B5EF4-FFF2-40B4-BE49-F238E27FC236}">
                <a16:creationId xmlns:a16="http://schemas.microsoft.com/office/drawing/2014/main" id="{F5E68A22-AB46-5729-A36C-56ADA47AEFD3}"/>
              </a:ext>
            </a:extLst>
          </p:cNvPr>
          <p:cNvGrpSpPr/>
          <p:nvPr/>
        </p:nvGrpSpPr>
        <p:grpSpPr>
          <a:xfrm>
            <a:off x="7194129" y="2784059"/>
            <a:ext cx="4632986" cy="3678983"/>
            <a:chOff x="7940355" y="3007651"/>
            <a:chExt cx="4632986" cy="3678983"/>
          </a:xfrm>
        </p:grpSpPr>
        <p:cxnSp>
          <p:nvCxnSpPr>
            <p:cNvPr id="82" name="직선 화살표 연결선 81">
              <a:extLst>
                <a:ext uri="{FF2B5EF4-FFF2-40B4-BE49-F238E27FC236}">
                  <a16:creationId xmlns:a16="http://schemas.microsoft.com/office/drawing/2014/main" id="{BD8CA159-405B-B47F-29E2-5D559648ECAF}"/>
                </a:ext>
              </a:extLst>
            </p:cNvPr>
            <p:cNvCxnSpPr>
              <a:cxnSpLocks/>
            </p:cNvCxnSpPr>
            <p:nvPr/>
          </p:nvCxnSpPr>
          <p:spPr>
            <a:xfrm flipH="1">
              <a:off x="8259710" y="5115223"/>
              <a:ext cx="967218" cy="93442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직선 화살표 연결선 82">
              <a:extLst>
                <a:ext uri="{FF2B5EF4-FFF2-40B4-BE49-F238E27FC236}">
                  <a16:creationId xmlns:a16="http://schemas.microsoft.com/office/drawing/2014/main" id="{F78C011C-0DC6-7A6B-C91A-C5FE94BB8883}"/>
                </a:ext>
              </a:extLst>
            </p:cNvPr>
            <p:cNvCxnSpPr>
              <a:cxnSpLocks/>
            </p:cNvCxnSpPr>
            <p:nvPr/>
          </p:nvCxnSpPr>
          <p:spPr>
            <a:xfrm>
              <a:off x="9230449" y="5131391"/>
              <a:ext cx="1332170" cy="5744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7503DA56-CBB0-ED2C-79A1-67175CDCA11F}"/>
                </a:ext>
              </a:extLst>
            </p:cNvPr>
            <p:cNvCxnSpPr>
              <a:cxnSpLocks/>
            </p:cNvCxnSpPr>
            <p:nvPr/>
          </p:nvCxnSpPr>
          <p:spPr>
            <a:xfrm flipH="1" flipV="1">
              <a:off x="9226908" y="3633843"/>
              <a:ext cx="3541" cy="152508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480C0472-3B70-AFDE-25A0-58F4D8FB5F31}"/>
                    </a:ext>
                  </a:extLst>
                </p:cNvPr>
                <p:cNvSpPr txBox="1"/>
                <p:nvPr/>
              </p:nvSpPr>
              <p:spPr>
                <a:xfrm>
                  <a:off x="9445303" y="3726603"/>
                  <a:ext cx="2726027"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4000" b="1" i="1" dirty="0" smtClean="0">
                            <a:solidFill>
                              <a:schemeClr val="accent6">
                                <a:lumMod val="50000"/>
                              </a:schemeClr>
                            </a:solidFill>
                            <a:latin typeface="Cambria Math" panose="02040503050406030204" pitchFamily="18" charset="0"/>
                          </a:rPr>
                          <m:t>𝒚</m:t>
                        </m:r>
                        <m:r>
                          <a:rPr lang="en-US" altLang="ko-KR" sz="4000" b="1" i="1" dirty="0" smtClean="0">
                            <a:solidFill>
                              <a:schemeClr val="accent6">
                                <a:lumMod val="50000"/>
                              </a:schemeClr>
                            </a:solidFill>
                            <a:latin typeface="Cambria Math" panose="02040503050406030204" pitchFamily="18" charset="0"/>
                          </a:rPr>
                          <m:t>−</m:t>
                        </m:r>
                        <m:r>
                          <a:rPr lang="en-US" altLang="ko-KR" sz="4000" b="1" i="1" dirty="0" smtClean="0">
                            <a:solidFill>
                              <a:schemeClr val="accent6">
                                <a:lumMod val="50000"/>
                              </a:schemeClr>
                            </a:solidFill>
                            <a:latin typeface="Cambria Math" panose="02040503050406030204" pitchFamily="18" charset="0"/>
                          </a:rPr>
                          <m:t>𝒅𝒊𝒑𝒐𝒍𝒆</m:t>
                        </m:r>
                      </m:oMath>
                    </m:oMathPara>
                  </a14:m>
                  <a:endParaRPr lang="ko-KR" altLang="en-US" sz="4000" b="1">
                    <a:solidFill>
                      <a:schemeClr val="accent6">
                        <a:lumMod val="50000"/>
                      </a:schemeClr>
                    </a:solidFill>
                  </a:endParaRPr>
                </a:p>
              </p:txBody>
            </p:sp>
          </mc:Choice>
          <mc:Fallback xmlns="">
            <p:sp>
              <p:nvSpPr>
                <p:cNvPr id="85" name="TextBox 84">
                  <a:extLst>
                    <a:ext uri="{FF2B5EF4-FFF2-40B4-BE49-F238E27FC236}">
                      <a16:creationId xmlns:a16="http://schemas.microsoft.com/office/drawing/2014/main" id="{480C0472-3B70-AFDE-25A0-58F4D8FB5F31}"/>
                    </a:ext>
                  </a:extLst>
                </p:cNvPr>
                <p:cNvSpPr txBox="1">
                  <a:spLocks noRot="1" noChangeAspect="1" noMove="1" noResize="1" noEditPoints="1" noAdjustHandles="1" noChangeArrowheads="1" noChangeShapeType="1" noTextEdit="1"/>
                </p:cNvSpPr>
                <p:nvPr/>
              </p:nvSpPr>
              <p:spPr>
                <a:xfrm>
                  <a:off x="9445303" y="3726603"/>
                  <a:ext cx="2726027" cy="70788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BDF18EC0-5160-99C8-A3AF-7D68B13EC48F}"/>
                    </a:ext>
                  </a:extLst>
                </p:cNvPr>
                <p:cNvSpPr txBox="1"/>
                <p:nvPr/>
              </p:nvSpPr>
              <p:spPr>
                <a:xfrm>
                  <a:off x="8694498" y="5951510"/>
                  <a:ext cx="2726026"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4000" b="1" i="1" dirty="0" smtClean="0">
                            <a:solidFill>
                              <a:srgbClr val="92D050"/>
                            </a:solidFill>
                            <a:latin typeface="Cambria Math" panose="02040503050406030204" pitchFamily="18" charset="0"/>
                          </a:rPr>
                          <m:t>𝒛</m:t>
                        </m:r>
                        <m:r>
                          <a:rPr lang="en-US" altLang="ko-KR" sz="4000" b="1" i="1" dirty="0" smtClean="0">
                            <a:solidFill>
                              <a:srgbClr val="92D050"/>
                            </a:solidFill>
                            <a:latin typeface="Cambria Math" panose="02040503050406030204" pitchFamily="18" charset="0"/>
                          </a:rPr>
                          <m:t>−</m:t>
                        </m:r>
                        <m:r>
                          <a:rPr lang="en-US" altLang="ko-KR" sz="4000" b="1" i="1" dirty="0" smtClean="0">
                            <a:solidFill>
                              <a:srgbClr val="92D050"/>
                            </a:solidFill>
                            <a:latin typeface="Cambria Math" panose="02040503050406030204" pitchFamily="18" charset="0"/>
                          </a:rPr>
                          <m:t>𝒅𝒊𝒑𝒐𝒍𝒆</m:t>
                        </m:r>
                      </m:oMath>
                    </m:oMathPara>
                  </a14:m>
                  <a:endParaRPr lang="ko-KR" altLang="en-US" sz="4000" b="1">
                    <a:solidFill>
                      <a:srgbClr val="92D050"/>
                    </a:solidFill>
                  </a:endParaRPr>
                </a:p>
              </p:txBody>
            </p:sp>
          </mc:Choice>
          <mc:Fallback xmlns="">
            <p:sp>
              <p:nvSpPr>
                <p:cNvPr id="86" name="TextBox 85">
                  <a:extLst>
                    <a:ext uri="{FF2B5EF4-FFF2-40B4-BE49-F238E27FC236}">
                      <a16:creationId xmlns:a16="http://schemas.microsoft.com/office/drawing/2014/main" id="{BDF18EC0-5160-99C8-A3AF-7D68B13EC48F}"/>
                    </a:ext>
                  </a:extLst>
                </p:cNvPr>
                <p:cNvSpPr txBox="1">
                  <a:spLocks noRot="1" noChangeAspect="1" noMove="1" noResize="1" noEditPoints="1" noAdjustHandles="1" noChangeArrowheads="1" noChangeShapeType="1" noTextEdit="1"/>
                </p:cNvSpPr>
                <p:nvPr/>
              </p:nvSpPr>
              <p:spPr>
                <a:xfrm>
                  <a:off x="8694498" y="5951510"/>
                  <a:ext cx="2726026" cy="707886"/>
                </a:xfrm>
                <a:prstGeom prst="rect">
                  <a:avLst/>
                </a:prstGeom>
                <a:blipFill>
                  <a:blip r:embed="rId3"/>
                  <a:stretch>
                    <a:fillRect/>
                  </a:stretch>
                </a:blipFill>
              </p:spPr>
              <p:txBody>
                <a:bodyPr/>
                <a:lstStyle/>
                <a:p>
                  <a:r>
                    <a:rPr lang="en-US">
                      <a:noFill/>
                    </a:rPr>
                    <a:t> </a:t>
                  </a:r>
                </a:p>
              </p:txBody>
            </p:sp>
          </mc:Fallback>
        </mc:AlternateContent>
        <p:cxnSp>
          <p:nvCxnSpPr>
            <p:cNvPr id="87" name="직선 화살표 연결선 86">
              <a:extLst>
                <a:ext uri="{FF2B5EF4-FFF2-40B4-BE49-F238E27FC236}">
                  <a16:creationId xmlns:a16="http://schemas.microsoft.com/office/drawing/2014/main" id="{C7CE3736-7AE1-87EE-5B04-4C187F622933}"/>
                </a:ext>
              </a:extLst>
            </p:cNvPr>
            <p:cNvCxnSpPr>
              <a:cxnSpLocks/>
            </p:cNvCxnSpPr>
            <p:nvPr/>
          </p:nvCxnSpPr>
          <p:spPr>
            <a:xfrm>
              <a:off x="8428070" y="4787611"/>
              <a:ext cx="1551102" cy="671247"/>
            </a:xfrm>
            <a:prstGeom prst="straightConnector1">
              <a:avLst/>
            </a:prstGeom>
            <a:ln w="762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90727A3A-4651-18B8-1BF0-796E7F3D6314}"/>
                </a:ext>
              </a:extLst>
            </p:cNvPr>
            <p:cNvCxnSpPr>
              <a:cxnSpLocks/>
            </p:cNvCxnSpPr>
            <p:nvPr/>
          </p:nvCxnSpPr>
          <p:spPr>
            <a:xfrm>
              <a:off x="9226908" y="4226990"/>
              <a:ext cx="0" cy="1842836"/>
            </a:xfrm>
            <a:prstGeom prst="straightConnector1">
              <a:avLst/>
            </a:prstGeom>
            <a:ln w="76200">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4C655E40-6C17-4B13-7B55-7D0B0F6372CF}"/>
                </a:ext>
              </a:extLst>
            </p:cNvPr>
            <p:cNvCxnSpPr>
              <a:cxnSpLocks/>
            </p:cNvCxnSpPr>
            <p:nvPr/>
          </p:nvCxnSpPr>
          <p:spPr>
            <a:xfrm flipH="1">
              <a:off x="8626944" y="4488525"/>
              <a:ext cx="1220242" cy="1215654"/>
            </a:xfrm>
            <a:prstGeom prst="straightConnector1">
              <a:avLst/>
            </a:prstGeom>
            <a:ln w="762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15C1D3FC-9335-72E1-F1D8-D4049D8F31EF}"/>
                    </a:ext>
                  </a:extLst>
                </p:cNvPr>
                <p:cNvSpPr txBox="1"/>
                <p:nvPr/>
              </p:nvSpPr>
              <p:spPr>
                <a:xfrm>
                  <a:off x="9847313" y="4653783"/>
                  <a:ext cx="2726028"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4000" b="1" i="1" dirty="0" smtClean="0">
                            <a:solidFill>
                              <a:srgbClr val="00B050"/>
                            </a:solidFill>
                            <a:latin typeface="Cambria Math" panose="02040503050406030204" pitchFamily="18" charset="0"/>
                          </a:rPr>
                          <m:t>𝒙</m:t>
                        </m:r>
                        <m:r>
                          <a:rPr lang="en-US" altLang="ko-KR" sz="4000" b="1" i="1" dirty="0" smtClean="0">
                            <a:solidFill>
                              <a:srgbClr val="00B050"/>
                            </a:solidFill>
                            <a:latin typeface="Cambria Math" panose="02040503050406030204" pitchFamily="18" charset="0"/>
                          </a:rPr>
                          <m:t>−</m:t>
                        </m:r>
                        <m:r>
                          <a:rPr lang="en-US" altLang="ko-KR" sz="4000" b="1" i="1" dirty="0" smtClean="0">
                            <a:solidFill>
                              <a:srgbClr val="00B050"/>
                            </a:solidFill>
                            <a:latin typeface="Cambria Math" panose="02040503050406030204" pitchFamily="18" charset="0"/>
                          </a:rPr>
                          <m:t>𝒅𝒊𝒑𝒐𝒍𝒆</m:t>
                        </m:r>
                      </m:oMath>
                    </m:oMathPara>
                  </a14:m>
                  <a:endParaRPr lang="ko-KR" altLang="en-US" sz="4000" b="1">
                    <a:solidFill>
                      <a:srgbClr val="00B050"/>
                    </a:solidFill>
                  </a:endParaRPr>
                </a:p>
              </p:txBody>
            </p:sp>
          </mc:Choice>
          <mc:Fallback xmlns="">
            <p:sp>
              <p:nvSpPr>
                <p:cNvPr id="90" name="TextBox 89">
                  <a:extLst>
                    <a:ext uri="{FF2B5EF4-FFF2-40B4-BE49-F238E27FC236}">
                      <a16:creationId xmlns:a16="http://schemas.microsoft.com/office/drawing/2014/main" id="{15C1D3FC-9335-72E1-F1D8-D4049D8F31EF}"/>
                    </a:ext>
                  </a:extLst>
                </p:cNvPr>
                <p:cNvSpPr txBox="1">
                  <a:spLocks noRot="1" noChangeAspect="1" noMove="1" noResize="1" noEditPoints="1" noAdjustHandles="1" noChangeArrowheads="1" noChangeShapeType="1" noTextEdit="1"/>
                </p:cNvSpPr>
                <p:nvPr/>
              </p:nvSpPr>
              <p:spPr>
                <a:xfrm>
                  <a:off x="9847313" y="4653783"/>
                  <a:ext cx="2726028" cy="70788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811769E4-4E40-6C48-6FD6-8DDB64217F4E}"/>
                    </a:ext>
                  </a:extLst>
                </p:cNvPr>
                <p:cNvSpPr txBox="1"/>
                <p:nvPr/>
              </p:nvSpPr>
              <p:spPr>
                <a:xfrm>
                  <a:off x="10483218" y="5452732"/>
                  <a:ext cx="315834"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4000" b="1" i="1" dirty="0" smtClean="0">
                            <a:solidFill>
                              <a:schemeClr val="tx1"/>
                            </a:solidFill>
                            <a:latin typeface="Cambria Math" panose="02040503050406030204" pitchFamily="18" charset="0"/>
                          </a:rPr>
                          <m:t>𝒙</m:t>
                        </m:r>
                      </m:oMath>
                    </m:oMathPara>
                  </a14:m>
                  <a:endParaRPr lang="ko-KR" altLang="en-US" sz="4000" b="1">
                    <a:solidFill>
                      <a:schemeClr val="tx1"/>
                    </a:solidFill>
                  </a:endParaRPr>
                </a:p>
              </p:txBody>
            </p:sp>
          </mc:Choice>
          <mc:Fallback xmlns="">
            <p:sp>
              <p:nvSpPr>
                <p:cNvPr id="91" name="TextBox 90">
                  <a:extLst>
                    <a:ext uri="{FF2B5EF4-FFF2-40B4-BE49-F238E27FC236}">
                      <a16:creationId xmlns:a16="http://schemas.microsoft.com/office/drawing/2014/main" id="{811769E4-4E40-6C48-6FD6-8DDB64217F4E}"/>
                    </a:ext>
                  </a:extLst>
                </p:cNvPr>
                <p:cNvSpPr txBox="1">
                  <a:spLocks noRot="1" noChangeAspect="1" noMove="1" noResize="1" noEditPoints="1" noAdjustHandles="1" noChangeArrowheads="1" noChangeShapeType="1" noTextEdit="1"/>
                </p:cNvSpPr>
                <p:nvPr/>
              </p:nvSpPr>
              <p:spPr>
                <a:xfrm>
                  <a:off x="10483218" y="5452732"/>
                  <a:ext cx="315834" cy="707886"/>
                </a:xfrm>
                <a:prstGeom prst="rect">
                  <a:avLst/>
                </a:prstGeom>
                <a:blipFill>
                  <a:blip r:embed="rId5"/>
                  <a:stretch>
                    <a:fillRect r="-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2E7C69FF-F35B-ADBC-4C04-6EA2DACCFB19}"/>
                    </a:ext>
                  </a:extLst>
                </p:cNvPr>
                <p:cNvSpPr txBox="1"/>
                <p:nvPr/>
              </p:nvSpPr>
              <p:spPr>
                <a:xfrm>
                  <a:off x="7940355" y="5978748"/>
                  <a:ext cx="315834"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4000" b="1" i="1" dirty="0" smtClean="0">
                            <a:solidFill>
                              <a:schemeClr val="tx1"/>
                            </a:solidFill>
                            <a:latin typeface="Cambria Math" panose="02040503050406030204" pitchFamily="18" charset="0"/>
                          </a:rPr>
                          <m:t>𝒚</m:t>
                        </m:r>
                      </m:oMath>
                    </m:oMathPara>
                  </a14:m>
                  <a:endParaRPr lang="ko-KR" altLang="en-US" sz="4000" b="1">
                    <a:solidFill>
                      <a:schemeClr val="tx1"/>
                    </a:solidFill>
                  </a:endParaRPr>
                </a:p>
              </p:txBody>
            </p:sp>
          </mc:Choice>
          <mc:Fallback xmlns="">
            <p:sp>
              <p:nvSpPr>
                <p:cNvPr id="92" name="TextBox 91">
                  <a:extLst>
                    <a:ext uri="{FF2B5EF4-FFF2-40B4-BE49-F238E27FC236}">
                      <a16:creationId xmlns:a16="http://schemas.microsoft.com/office/drawing/2014/main" id="{2E7C69FF-F35B-ADBC-4C04-6EA2DACCFB19}"/>
                    </a:ext>
                  </a:extLst>
                </p:cNvPr>
                <p:cNvSpPr txBox="1">
                  <a:spLocks noRot="1" noChangeAspect="1" noMove="1" noResize="1" noEditPoints="1" noAdjustHandles="1" noChangeArrowheads="1" noChangeShapeType="1" noTextEdit="1"/>
                </p:cNvSpPr>
                <p:nvPr/>
              </p:nvSpPr>
              <p:spPr>
                <a:xfrm>
                  <a:off x="7940355" y="5978748"/>
                  <a:ext cx="315834" cy="707886"/>
                </a:xfrm>
                <a:prstGeom prst="rect">
                  <a:avLst/>
                </a:prstGeom>
                <a:blipFill>
                  <a:blip r:embed="rId6"/>
                  <a:stretch>
                    <a:fillRect r="-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5DA1D6B3-6047-7700-8397-CB18C5C39893}"/>
                    </a:ext>
                  </a:extLst>
                </p:cNvPr>
                <p:cNvSpPr txBox="1"/>
                <p:nvPr/>
              </p:nvSpPr>
              <p:spPr>
                <a:xfrm>
                  <a:off x="9045704" y="3007651"/>
                  <a:ext cx="315834"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4000" b="1" i="1" dirty="0" smtClean="0">
                            <a:solidFill>
                              <a:schemeClr val="tx1"/>
                            </a:solidFill>
                            <a:latin typeface="Cambria Math" panose="02040503050406030204" pitchFamily="18" charset="0"/>
                          </a:rPr>
                          <m:t>𝒛</m:t>
                        </m:r>
                      </m:oMath>
                    </m:oMathPara>
                  </a14:m>
                  <a:endParaRPr lang="ko-KR" altLang="en-US" sz="4000" b="1">
                    <a:solidFill>
                      <a:schemeClr val="tx1"/>
                    </a:solidFill>
                  </a:endParaRPr>
                </a:p>
              </p:txBody>
            </p:sp>
          </mc:Choice>
          <mc:Fallback xmlns="">
            <p:sp>
              <p:nvSpPr>
                <p:cNvPr id="93" name="TextBox 92">
                  <a:extLst>
                    <a:ext uri="{FF2B5EF4-FFF2-40B4-BE49-F238E27FC236}">
                      <a16:creationId xmlns:a16="http://schemas.microsoft.com/office/drawing/2014/main" id="{5DA1D6B3-6047-7700-8397-CB18C5C39893}"/>
                    </a:ext>
                  </a:extLst>
                </p:cNvPr>
                <p:cNvSpPr txBox="1">
                  <a:spLocks noRot="1" noChangeAspect="1" noMove="1" noResize="1" noEditPoints="1" noAdjustHandles="1" noChangeArrowheads="1" noChangeShapeType="1" noTextEdit="1"/>
                </p:cNvSpPr>
                <p:nvPr/>
              </p:nvSpPr>
              <p:spPr>
                <a:xfrm>
                  <a:off x="9045704" y="3007651"/>
                  <a:ext cx="315834" cy="707886"/>
                </a:xfrm>
                <a:prstGeom prst="rect">
                  <a:avLst/>
                </a:prstGeom>
                <a:blipFill>
                  <a:blip r:embed="rId7"/>
                  <a:stretch>
                    <a:fillRect r="-11538"/>
                  </a:stretch>
                </a:blipFill>
              </p:spPr>
              <p:txBody>
                <a:bodyPr/>
                <a:lstStyle/>
                <a:p>
                  <a:r>
                    <a:rPr lang="en-US">
                      <a:noFill/>
                    </a:rPr>
                    <a:t> </a:t>
                  </a:r>
                </a:p>
              </p:txBody>
            </p:sp>
          </mc:Fallback>
        </mc:AlternateContent>
      </p:grpSp>
      <p:grpSp>
        <p:nvGrpSpPr>
          <p:cNvPr id="7" name="그룹 6">
            <a:extLst>
              <a:ext uri="{FF2B5EF4-FFF2-40B4-BE49-F238E27FC236}">
                <a16:creationId xmlns:a16="http://schemas.microsoft.com/office/drawing/2014/main" id="{3C2CA35C-AC38-2A30-3CE4-3AE2A48FBC1F}"/>
              </a:ext>
            </a:extLst>
          </p:cNvPr>
          <p:cNvGrpSpPr>
            <a:grpSpLocks noChangeAspect="1"/>
          </p:cNvGrpSpPr>
          <p:nvPr/>
        </p:nvGrpSpPr>
        <p:grpSpPr>
          <a:xfrm>
            <a:off x="793036" y="223230"/>
            <a:ext cx="2067549" cy="6411541"/>
            <a:chOff x="3210198" y="238952"/>
            <a:chExt cx="2067549" cy="6411541"/>
          </a:xfrm>
        </p:grpSpPr>
        <p:grpSp>
          <p:nvGrpSpPr>
            <p:cNvPr id="8" name="그룹 7">
              <a:extLst>
                <a:ext uri="{FF2B5EF4-FFF2-40B4-BE49-F238E27FC236}">
                  <a16:creationId xmlns:a16="http://schemas.microsoft.com/office/drawing/2014/main" id="{1DDFBA02-0B88-872D-13AF-BD44B4937956}"/>
                </a:ext>
              </a:extLst>
            </p:cNvPr>
            <p:cNvGrpSpPr/>
            <p:nvPr/>
          </p:nvGrpSpPr>
          <p:grpSpPr>
            <a:xfrm>
              <a:off x="3210198" y="238952"/>
              <a:ext cx="2067549" cy="6411541"/>
              <a:chOff x="1524273" y="223230"/>
              <a:chExt cx="2067549" cy="6411541"/>
            </a:xfrm>
          </p:grpSpPr>
          <p:grpSp>
            <p:nvGrpSpPr>
              <p:cNvPr id="53" name="그룹 52">
                <a:extLst>
                  <a:ext uri="{FF2B5EF4-FFF2-40B4-BE49-F238E27FC236}">
                    <a16:creationId xmlns:a16="http://schemas.microsoft.com/office/drawing/2014/main" id="{3C34012E-F084-C189-5C42-C74BF0BFDC7F}"/>
                  </a:ext>
                </a:extLst>
              </p:cNvPr>
              <p:cNvGrpSpPr>
                <a:grpSpLocks noChangeAspect="1"/>
              </p:cNvGrpSpPr>
              <p:nvPr/>
            </p:nvGrpSpPr>
            <p:grpSpPr>
              <a:xfrm>
                <a:off x="1524273" y="223230"/>
                <a:ext cx="2067549" cy="6411541"/>
                <a:chOff x="5247650" y="2241993"/>
                <a:chExt cx="1326770" cy="4114357"/>
              </a:xfrm>
            </p:grpSpPr>
            <p:sp>
              <p:nvSpPr>
                <p:cNvPr id="55" name="직사각형 54">
                  <a:extLst>
                    <a:ext uri="{FF2B5EF4-FFF2-40B4-BE49-F238E27FC236}">
                      <a16:creationId xmlns:a16="http://schemas.microsoft.com/office/drawing/2014/main" id="{BD76127E-840A-A7B7-F63C-ED7EE799719D}"/>
                    </a:ext>
                  </a:extLst>
                </p:cNvPr>
                <p:cNvSpPr/>
                <p:nvPr/>
              </p:nvSpPr>
              <p:spPr>
                <a:xfrm>
                  <a:off x="5254470" y="2959035"/>
                  <a:ext cx="117265" cy="2825294"/>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직사각형 55">
                  <a:extLst>
                    <a:ext uri="{FF2B5EF4-FFF2-40B4-BE49-F238E27FC236}">
                      <a16:creationId xmlns:a16="http://schemas.microsoft.com/office/drawing/2014/main" id="{48B04777-F9CF-852D-6CF7-0513DB4CA0D5}"/>
                    </a:ext>
                  </a:extLst>
                </p:cNvPr>
                <p:cNvSpPr/>
                <p:nvPr/>
              </p:nvSpPr>
              <p:spPr>
                <a:xfrm rot="20632577">
                  <a:off x="5305745" y="5761886"/>
                  <a:ext cx="117343" cy="418813"/>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직사각형 56">
                  <a:extLst>
                    <a:ext uri="{FF2B5EF4-FFF2-40B4-BE49-F238E27FC236}">
                      <a16:creationId xmlns:a16="http://schemas.microsoft.com/office/drawing/2014/main" id="{29AC6595-552C-04F5-117B-B4C64686BDF0}"/>
                    </a:ext>
                  </a:extLst>
                </p:cNvPr>
                <p:cNvSpPr/>
                <p:nvPr/>
              </p:nvSpPr>
              <p:spPr>
                <a:xfrm>
                  <a:off x="5371735" y="3227786"/>
                  <a:ext cx="1194503" cy="2825295"/>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직사각형 57">
                  <a:extLst>
                    <a:ext uri="{FF2B5EF4-FFF2-40B4-BE49-F238E27FC236}">
                      <a16:creationId xmlns:a16="http://schemas.microsoft.com/office/drawing/2014/main" id="{91A74F59-EA35-3E28-E4C9-68DB9D98E114}"/>
                    </a:ext>
                  </a:extLst>
                </p:cNvPr>
                <p:cNvSpPr/>
                <p:nvPr/>
              </p:nvSpPr>
              <p:spPr>
                <a:xfrm rot="18875302">
                  <a:off x="5195108" y="2595482"/>
                  <a:ext cx="918115" cy="211137"/>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사각형 58">
                  <a:extLst>
                    <a:ext uri="{FF2B5EF4-FFF2-40B4-BE49-F238E27FC236}">
                      <a16:creationId xmlns:a16="http://schemas.microsoft.com/office/drawing/2014/main" id="{4D6AF22A-58F7-6104-3D87-FF9EF590F45A}"/>
                    </a:ext>
                  </a:extLst>
                </p:cNvPr>
                <p:cNvSpPr/>
                <p:nvPr/>
              </p:nvSpPr>
              <p:spPr>
                <a:xfrm rot="20630999">
                  <a:off x="5303816" y="2897340"/>
                  <a:ext cx="369366" cy="391025"/>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직사각형 59">
                  <a:extLst>
                    <a:ext uri="{FF2B5EF4-FFF2-40B4-BE49-F238E27FC236}">
                      <a16:creationId xmlns:a16="http://schemas.microsoft.com/office/drawing/2014/main" id="{C133987E-F0B6-FCF8-7537-B83363E6E3D2}"/>
                    </a:ext>
                  </a:extLst>
                </p:cNvPr>
                <p:cNvSpPr/>
                <p:nvPr/>
              </p:nvSpPr>
              <p:spPr>
                <a:xfrm rot="18895211">
                  <a:off x="6140984" y="2389436"/>
                  <a:ext cx="114449" cy="572398"/>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직사각형 60">
                  <a:extLst>
                    <a:ext uri="{FF2B5EF4-FFF2-40B4-BE49-F238E27FC236}">
                      <a16:creationId xmlns:a16="http://schemas.microsoft.com/office/drawing/2014/main" id="{13F680F8-9176-85A8-CC3C-3DB7D85CB5CB}"/>
                    </a:ext>
                  </a:extLst>
                </p:cNvPr>
                <p:cNvSpPr/>
                <p:nvPr/>
              </p:nvSpPr>
              <p:spPr>
                <a:xfrm rot="15096091">
                  <a:off x="6164018" y="2926810"/>
                  <a:ext cx="399871" cy="293356"/>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2" name="직선 연결선 61">
                  <a:extLst>
                    <a:ext uri="{FF2B5EF4-FFF2-40B4-BE49-F238E27FC236}">
                      <a16:creationId xmlns:a16="http://schemas.microsoft.com/office/drawing/2014/main" id="{2E51CCCC-BCC6-1E5F-3FDC-58694051CA6C}"/>
                    </a:ext>
                  </a:extLst>
                </p:cNvPr>
                <p:cNvCxnSpPr>
                  <a:cxnSpLocks/>
                </p:cNvCxnSpPr>
                <p:nvPr/>
              </p:nvCxnSpPr>
              <p:spPr>
                <a:xfrm>
                  <a:off x="5365089" y="3332163"/>
                  <a:ext cx="654711" cy="1365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id="{98525A1C-DB0D-3AE8-AFE8-475507EC27DB}"/>
                    </a:ext>
                  </a:extLst>
                </p:cNvPr>
                <p:cNvCxnSpPr>
                  <a:cxnSpLocks/>
                </p:cNvCxnSpPr>
                <p:nvPr/>
              </p:nvCxnSpPr>
              <p:spPr>
                <a:xfrm>
                  <a:off x="5254470" y="2954338"/>
                  <a:ext cx="110619" cy="3778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직선 연결선 63">
                  <a:extLst>
                    <a:ext uri="{FF2B5EF4-FFF2-40B4-BE49-F238E27FC236}">
                      <a16:creationId xmlns:a16="http://schemas.microsoft.com/office/drawing/2014/main" id="{1A36921D-E99B-4D23-084E-F51D8F4C7BBE}"/>
                    </a:ext>
                  </a:extLst>
                </p:cNvPr>
                <p:cNvCxnSpPr>
                  <a:cxnSpLocks/>
                </p:cNvCxnSpPr>
                <p:nvPr/>
              </p:nvCxnSpPr>
              <p:spPr>
                <a:xfrm flipV="1">
                  <a:off x="5254470" y="2295316"/>
                  <a:ext cx="643869" cy="6590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직선 연결선 64">
                  <a:extLst>
                    <a:ext uri="{FF2B5EF4-FFF2-40B4-BE49-F238E27FC236}">
                      <a16:creationId xmlns:a16="http://schemas.microsoft.com/office/drawing/2014/main" id="{2AA8CFA4-B6CB-ED92-CB92-18EA01746536}"/>
                    </a:ext>
                  </a:extLst>
                </p:cNvPr>
                <p:cNvCxnSpPr>
                  <a:cxnSpLocks/>
                </p:cNvCxnSpPr>
                <p:nvPr/>
              </p:nvCxnSpPr>
              <p:spPr>
                <a:xfrm flipH="1" flipV="1">
                  <a:off x="5904986" y="2301175"/>
                  <a:ext cx="541860" cy="5295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직선 연결선 65">
                  <a:extLst>
                    <a:ext uri="{FF2B5EF4-FFF2-40B4-BE49-F238E27FC236}">
                      <a16:creationId xmlns:a16="http://schemas.microsoft.com/office/drawing/2014/main" id="{D1FCCF50-B53A-827C-0123-B20A9E425E12}"/>
                    </a:ext>
                  </a:extLst>
                </p:cNvPr>
                <p:cNvCxnSpPr>
                  <a:cxnSpLocks/>
                </p:cNvCxnSpPr>
                <p:nvPr/>
              </p:nvCxnSpPr>
              <p:spPr>
                <a:xfrm flipH="1" flipV="1">
                  <a:off x="6439757" y="2825295"/>
                  <a:ext cx="130710" cy="4024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이등변 삼각형 66">
                  <a:extLst>
                    <a:ext uri="{FF2B5EF4-FFF2-40B4-BE49-F238E27FC236}">
                      <a16:creationId xmlns:a16="http://schemas.microsoft.com/office/drawing/2014/main" id="{356554AA-4006-57F6-70DE-13F6BB8ED76A}"/>
                    </a:ext>
                  </a:extLst>
                </p:cNvPr>
                <p:cNvSpPr/>
                <p:nvPr/>
              </p:nvSpPr>
              <p:spPr>
                <a:xfrm rot="709677">
                  <a:off x="5475175" y="2322644"/>
                  <a:ext cx="660025" cy="1077657"/>
                </a:xfrm>
                <a:prstGeom prst="triangle">
                  <a:avLst>
                    <a:gd name="adj" fmla="val 46715"/>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이등변 삼각형 67">
                  <a:extLst>
                    <a:ext uri="{FF2B5EF4-FFF2-40B4-BE49-F238E27FC236}">
                      <a16:creationId xmlns:a16="http://schemas.microsoft.com/office/drawing/2014/main" id="{CE5FFB74-686D-4926-1008-BEA82FADB1E6}"/>
                    </a:ext>
                  </a:extLst>
                </p:cNvPr>
                <p:cNvSpPr/>
                <p:nvPr/>
              </p:nvSpPr>
              <p:spPr>
                <a:xfrm rot="20179020">
                  <a:off x="5780482" y="2306726"/>
                  <a:ext cx="594777" cy="1075619"/>
                </a:xfrm>
                <a:prstGeom prst="triangle">
                  <a:avLst>
                    <a:gd name="adj" fmla="val 58323"/>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9" name="직선 연결선 68">
                  <a:extLst>
                    <a:ext uri="{FF2B5EF4-FFF2-40B4-BE49-F238E27FC236}">
                      <a16:creationId xmlns:a16="http://schemas.microsoft.com/office/drawing/2014/main" id="{041645B4-C245-2ED2-3302-D8E1AC02E0A2}"/>
                    </a:ext>
                  </a:extLst>
                </p:cNvPr>
                <p:cNvCxnSpPr>
                  <a:cxnSpLocks/>
                </p:cNvCxnSpPr>
                <p:nvPr/>
              </p:nvCxnSpPr>
              <p:spPr>
                <a:xfrm>
                  <a:off x="5903913" y="2288975"/>
                  <a:ext cx="113036" cy="11797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F763734B-BD56-1854-5316-19E470899B24}"/>
                    </a:ext>
                  </a:extLst>
                </p:cNvPr>
                <p:cNvCxnSpPr>
                  <a:cxnSpLocks/>
                </p:cNvCxnSpPr>
                <p:nvPr/>
              </p:nvCxnSpPr>
              <p:spPr>
                <a:xfrm>
                  <a:off x="5896501" y="2301175"/>
                  <a:ext cx="669738" cy="9198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직각 삼각형 70">
                  <a:extLst>
                    <a:ext uri="{FF2B5EF4-FFF2-40B4-BE49-F238E27FC236}">
                      <a16:creationId xmlns:a16="http://schemas.microsoft.com/office/drawing/2014/main" id="{D1A05DA9-F955-E81E-7494-A7FAB0E64B24}"/>
                    </a:ext>
                  </a:extLst>
                </p:cNvPr>
                <p:cNvSpPr/>
                <p:nvPr/>
              </p:nvSpPr>
              <p:spPr>
                <a:xfrm rot="10800000">
                  <a:off x="5365088" y="6186050"/>
                  <a:ext cx="665823" cy="161394"/>
                </a:xfrm>
                <a:prstGeom prst="rtTriangl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직사각형 71">
                  <a:extLst>
                    <a:ext uri="{FF2B5EF4-FFF2-40B4-BE49-F238E27FC236}">
                      <a16:creationId xmlns:a16="http://schemas.microsoft.com/office/drawing/2014/main" id="{53F24090-CBCF-3BA8-3BE3-3977309409EF}"/>
                    </a:ext>
                  </a:extLst>
                </p:cNvPr>
                <p:cNvSpPr/>
                <p:nvPr/>
              </p:nvSpPr>
              <p:spPr>
                <a:xfrm>
                  <a:off x="5371736" y="6059829"/>
                  <a:ext cx="659175" cy="125059"/>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직각 삼각형 72">
                  <a:extLst>
                    <a:ext uri="{FF2B5EF4-FFF2-40B4-BE49-F238E27FC236}">
                      <a16:creationId xmlns:a16="http://schemas.microsoft.com/office/drawing/2014/main" id="{0D37D20B-D9A2-CB48-F983-FF7B78725D2E}"/>
                    </a:ext>
                  </a:extLst>
                </p:cNvPr>
                <p:cNvSpPr/>
                <p:nvPr/>
              </p:nvSpPr>
              <p:spPr>
                <a:xfrm flipV="1">
                  <a:off x="6036285" y="6056902"/>
                  <a:ext cx="514053" cy="284840"/>
                </a:xfrm>
                <a:prstGeom prst="rtTriangl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4" name="직선 연결선 73">
                  <a:extLst>
                    <a:ext uri="{FF2B5EF4-FFF2-40B4-BE49-F238E27FC236}">
                      <a16:creationId xmlns:a16="http://schemas.microsoft.com/office/drawing/2014/main" id="{55C5EB43-4F34-D6D7-ADE9-790FF1476EF6}"/>
                    </a:ext>
                  </a:extLst>
                </p:cNvPr>
                <p:cNvCxnSpPr>
                  <a:cxnSpLocks/>
                </p:cNvCxnSpPr>
                <p:nvPr/>
              </p:nvCxnSpPr>
              <p:spPr>
                <a:xfrm>
                  <a:off x="6568218" y="3216422"/>
                  <a:ext cx="0" cy="28434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a16="http://schemas.microsoft.com/office/drawing/2014/main" id="{C36B9E77-9349-E790-A242-DB5EFF11CD88}"/>
                    </a:ext>
                  </a:extLst>
                </p:cNvPr>
                <p:cNvCxnSpPr>
                  <a:cxnSpLocks/>
                </p:cNvCxnSpPr>
                <p:nvPr/>
              </p:nvCxnSpPr>
              <p:spPr>
                <a:xfrm flipH="1">
                  <a:off x="6016949" y="3221038"/>
                  <a:ext cx="549290" cy="2488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ABC0493E-66BC-3259-6494-F884AC433433}"/>
                    </a:ext>
                  </a:extLst>
                </p:cNvPr>
                <p:cNvCxnSpPr>
                  <a:cxnSpLocks/>
                </p:cNvCxnSpPr>
                <p:nvPr/>
              </p:nvCxnSpPr>
              <p:spPr>
                <a:xfrm>
                  <a:off x="6016949" y="3456505"/>
                  <a:ext cx="19457" cy="28998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직선 연결선 76">
                  <a:extLst>
                    <a:ext uri="{FF2B5EF4-FFF2-40B4-BE49-F238E27FC236}">
                      <a16:creationId xmlns:a16="http://schemas.microsoft.com/office/drawing/2014/main" id="{4F82FF5C-84C7-FFF0-D284-FD08D7A7DC55}"/>
                    </a:ext>
                  </a:extLst>
                </p:cNvPr>
                <p:cNvCxnSpPr>
                  <a:cxnSpLocks/>
                </p:cNvCxnSpPr>
                <p:nvPr/>
              </p:nvCxnSpPr>
              <p:spPr>
                <a:xfrm flipH="1">
                  <a:off x="5367340" y="3324471"/>
                  <a:ext cx="472" cy="28760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725BC763-D279-ABA4-5C11-6573D75E616A}"/>
                    </a:ext>
                  </a:extLst>
                </p:cNvPr>
                <p:cNvCxnSpPr>
                  <a:cxnSpLocks/>
                </p:cNvCxnSpPr>
                <p:nvPr/>
              </p:nvCxnSpPr>
              <p:spPr>
                <a:xfrm flipH="1">
                  <a:off x="5249898" y="2954337"/>
                  <a:ext cx="7385" cy="28448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97F5C1D5-5ADF-A49D-AF64-2F8979DDDB6F}"/>
                    </a:ext>
                  </a:extLst>
                </p:cNvPr>
                <p:cNvCxnSpPr>
                  <a:cxnSpLocks/>
                  <a:endCxn id="71" idx="4"/>
                </p:cNvCxnSpPr>
                <p:nvPr/>
              </p:nvCxnSpPr>
              <p:spPr>
                <a:xfrm>
                  <a:off x="5247650" y="5799138"/>
                  <a:ext cx="117438" cy="3869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060E031-1636-E523-467C-6506031C3EB5}"/>
                    </a:ext>
                  </a:extLst>
                </p:cNvPr>
                <p:cNvCxnSpPr>
                  <a:cxnSpLocks/>
                </p:cNvCxnSpPr>
                <p:nvPr/>
              </p:nvCxnSpPr>
              <p:spPr>
                <a:xfrm>
                  <a:off x="5364126" y="6195043"/>
                  <a:ext cx="662551" cy="1535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직선 연결선 80">
                  <a:extLst>
                    <a:ext uri="{FF2B5EF4-FFF2-40B4-BE49-F238E27FC236}">
                      <a16:creationId xmlns:a16="http://schemas.microsoft.com/office/drawing/2014/main" id="{AB22D720-2E78-ECFB-D61B-0068644824B7}"/>
                    </a:ext>
                  </a:extLst>
                </p:cNvPr>
                <p:cNvCxnSpPr>
                  <a:cxnSpLocks/>
                </p:cNvCxnSpPr>
                <p:nvPr/>
              </p:nvCxnSpPr>
              <p:spPr>
                <a:xfrm flipV="1">
                  <a:off x="6037559" y="6053081"/>
                  <a:ext cx="536861" cy="2943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4" name="TextBox 53">
                <a:extLst>
                  <a:ext uri="{FF2B5EF4-FFF2-40B4-BE49-F238E27FC236}">
                    <a16:creationId xmlns:a16="http://schemas.microsoft.com/office/drawing/2014/main" id="{DF109B6D-FF23-3347-768F-AE3EB67A7744}"/>
                  </a:ext>
                </a:extLst>
              </p:cNvPr>
              <p:cNvSpPr txBox="1"/>
              <p:nvPr/>
            </p:nvSpPr>
            <p:spPr>
              <a:xfrm rot="5400000">
                <a:off x="1422092" y="4073559"/>
                <a:ext cx="2279751" cy="369332"/>
              </a:xfrm>
              <a:prstGeom prst="rect">
                <a:avLst/>
              </a:prstGeom>
              <a:noFill/>
            </p:spPr>
            <p:txBody>
              <a:bodyPr wrap="square" rtlCol="0" anchor="ctr">
                <a:spAutoFit/>
              </a:bodyPr>
              <a:lstStyle/>
              <a:p>
                <a:pPr algn="ctr"/>
                <a:r>
                  <a:rPr lang="en-US" altLang="ko-KR" b="1">
                    <a:solidFill>
                      <a:srgbClr val="0070C0"/>
                    </a:solidFill>
                  </a:rPr>
                  <a:t>.  .  .  .  .  .  .</a:t>
                </a:r>
                <a:endParaRPr lang="ko-KR" altLang="en-US" b="1">
                  <a:solidFill>
                    <a:srgbClr val="0070C0"/>
                  </a:solidFill>
                </a:endParaRPr>
              </a:p>
            </p:txBody>
          </p:sp>
        </p:grpSp>
        <p:sp>
          <p:nvSpPr>
            <p:cNvPr id="9" name="TextBox 8">
              <a:extLst>
                <a:ext uri="{FF2B5EF4-FFF2-40B4-BE49-F238E27FC236}">
                  <a16:creationId xmlns:a16="http://schemas.microsoft.com/office/drawing/2014/main" id="{429F672A-1274-A67C-2030-DC4E450CB81E}"/>
                </a:ext>
              </a:extLst>
            </p:cNvPr>
            <p:cNvSpPr txBox="1"/>
            <p:nvPr/>
          </p:nvSpPr>
          <p:spPr>
            <a:xfrm rot="16530752">
              <a:off x="3861037" y="1041596"/>
              <a:ext cx="512958" cy="369332"/>
            </a:xfrm>
            <a:prstGeom prst="rect">
              <a:avLst/>
            </a:prstGeom>
            <a:noFill/>
          </p:spPr>
          <p:txBody>
            <a:bodyPr wrap="square" rtlCol="0">
              <a:spAutoFit/>
            </a:bodyPr>
            <a:lstStyle/>
            <a:p>
              <a:pPr algn="ctr"/>
              <a:r>
                <a:rPr lang="en-US" altLang="ko-KR" b="1">
                  <a:solidFill>
                    <a:srgbClr val="0070C0"/>
                  </a:solidFill>
                </a:rPr>
                <a:t>. . .</a:t>
              </a:r>
              <a:endParaRPr lang="ko-KR" altLang="en-US" b="1">
                <a:solidFill>
                  <a:srgbClr val="0070C0"/>
                </a:solidFill>
              </a:endParaRPr>
            </a:p>
          </p:txBody>
        </p:sp>
        <p:sp>
          <p:nvSpPr>
            <p:cNvPr id="10" name="자유형: 도형 9">
              <a:extLst>
                <a:ext uri="{FF2B5EF4-FFF2-40B4-BE49-F238E27FC236}">
                  <a16:creationId xmlns:a16="http://schemas.microsoft.com/office/drawing/2014/main" id="{303999BE-8CF8-044B-050C-C0BE4D83591B}"/>
                </a:ext>
              </a:extLst>
            </p:cNvPr>
            <p:cNvSpPr/>
            <p:nvPr/>
          </p:nvSpPr>
          <p:spPr>
            <a:xfrm>
              <a:off x="3921539" y="2042905"/>
              <a:ext cx="511020" cy="4584823"/>
            </a:xfrm>
            <a:custGeom>
              <a:avLst/>
              <a:gdLst>
                <a:gd name="connsiteX0" fmla="*/ 491066 w 516466"/>
                <a:gd name="connsiteY0" fmla="*/ 101600 h 4580466"/>
                <a:gd name="connsiteX1" fmla="*/ 0 w 516466"/>
                <a:gd name="connsiteY1" fmla="*/ 0 h 4580466"/>
                <a:gd name="connsiteX2" fmla="*/ 16933 w 516466"/>
                <a:gd name="connsiteY2" fmla="*/ 4487333 h 4580466"/>
                <a:gd name="connsiteX3" fmla="*/ 516466 w 516466"/>
                <a:gd name="connsiteY3" fmla="*/ 4580466 h 4580466"/>
                <a:gd name="connsiteX4" fmla="*/ 491066 w 516466"/>
                <a:gd name="connsiteY4" fmla="*/ 101600 h 458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466" h="4580466">
                  <a:moveTo>
                    <a:pt x="491066" y="101600"/>
                  </a:moveTo>
                  <a:lnTo>
                    <a:pt x="0" y="0"/>
                  </a:lnTo>
                  <a:cubicBezTo>
                    <a:pt x="5644" y="1495778"/>
                    <a:pt x="11289" y="2991555"/>
                    <a:pt x="16933" y="4487333"/>
                  </a:cubicBezTo>
                  <a:lnTo>
                    <a:pt x="516466" y="4580466"/>
                  </a:lnTo>
                  <a:lnTo>
                    <a:pt x="491066" y="101600"/>
                  </a:lnTo>
                  <a:close/>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자유형: 도형 10">
              <a:extLst>
                <a:ext uri="{FF2B5EF4-FFF2-40B4-BE49-F238E27FC236}">
                  <a16:creationId xmlns:a16="http://schemas.microsoft.com/office/drawing/2014/main" id="{52BD65CF-46FE-7F00-6BBC-80D50C2A1C2C}"/>
                </a:ext>
              </a:extLst>
            </p:cNvPr>
            <p:cNvSpPr/>
            <p:nvPr/>
          </p:nvSpPr>
          <p:spPr>
            <a:xfrm>
              <a:off x="3918035" y="384174"/>
              <a:ext cx="495133" cy="1768187"/>
            </a:xfrm>
            <a:custGeom>
              <a:avLst/>
              <a:gdLst>
                <a:gd name="connsiteX0" fmla="*/ 0 w 495300"/>
                <a:gd name="connsiteY0" fmla="*/ 1673225 h 1781175"/>
                <a:gd name="connsiteX1" fmla="*/ 311150 w 495300"/>
                <a:gd name="connsiteY1" fmla="*/ 0 h 1781175"/>
                <a:gd name="connsiteX2" fmla="*/ 495300 w 495300"/>
                <a:gd name="connsiteY2" fmla="*/ 1781175 h 1781175"/>
                <a:gd name="connsiteX3" fmla="*/ 0 w 495300"/>
                <a:gd name="connsiteY3" fmla="*/ 1673225 h 1781175"/>
              </a:gdLst>
              <a:ahLst/>
              <a:cxnLst>
                <a:cxn ang="0">
                  <a:pos x="connsiteX0" y="connsiteY0"/>
                </a:cxn>
                <a:cxn ang="0">
                  <a:pos x="connsiteX1" y="connsiteY1"/>
                </a:cxn>
                <a:cxn ang="0">
                  <a:pos x="connsiteX2" y="connsiteY2"/>
                </a:cxn>
                <a:cxn ang="0">
                  <a:pos x="connsiteX3" y="connsiteY3"/>
                </a:cxn>
              </a:cxnLst>
              <a:rect l="l" t="t" r="r" b="b"/>
              <a:pathLst>
                <a:path w="495300" h="1781175">
                  <a:moveTo>
                    <a:pt x="0" y="1673225"/>
                  </a:moveTo>
                  <a:lnTo>
                    <a:pt x="311150" y="0"/>
                  </a:lnTo>
                  <a:lnTo>
                    <a:pt x="495300" y="1781175"/>
                  </a:lnTo>
                  <a:lnTo>
                    <a:pt x="0" y="1673225"/>
                  </a:lnTo>
                  <a:close/>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2" name="그룹 11">
              <a:extLst>
                <a:ext uri="{FF2B5EF4-FFF2-40B4-BE49-F238E27FC236}">
                  <a16:creationId xmlns:a16="http://schemas.microsoft.com/office/drawing/2014/main" id="{63A8552E-67ED-7BDF-850D-877FB85663ED}"/>
                </a:ext>
              </a:extLst>
            </p:cNvPr>
            <p:cNvGrpSpPr/>
            <p:nvPr/>
          </p:nvGrpSpPr>
          <p:grpSpPr>
            <a:xfrm>
              <a:off x="3887220" y="6056635"/>
              <a:ext cx="605820" cy="369332"/>
              <a:chOff x="3882487" y="6021170"/>
              <a:chExt cx="605820" cy="369332"/>
            </a:xfrm>
          </p:grpSpPr>
          <p:sp>
            <p:nvSpPr>
              <p:cNvPr id="50" name="TextBox 49">
                <a:extLst>
                  <a:ext uri="{FF2B5EF4-FFF2-40B4-BE49-F238E27FC236}">
                    <a16:creationId xmlns:a16="http://schemas.microsoft.com/office/drawing/2014/main" id="{19A1AB50-CF37-A43D-8B77-825E11573727}"/>
                  </a:ext>
                </a:extLst>
              </p:cNvPr>
              <p:cNvSpPr txBox="1"/>
              <p:nvPr/>
            </p:nvSpPr>
            <p:spPr>
              <a:xfrm rot="560020">
                <a:off x="3939695" y="6021170"/>
                <a:ext cx="512958" cy="369332"/>
              </a:xfrm>
              <a:prstGeom prst="rect">
                <a:avLst/>
              </a:prstGeom>
              <a:noFill/>
            </p:spPr>
            <p:txBody>
              <a:bodyPr wrap="square" rtlCol="0">
                <a:spAutoFit/>
              </a:bodyPr>
              <a:lstStyle/>
              <a:p>
                <a:pPr algn="ctr"/>
                <a:r>
                  <a:rPr lang="en-US" altLang="ko-KR" b="1">
                    <a:solidFill>
                      <a:srgbClr val="0070C0"/>
                    </a:solidFill>
                  </a:rPr>
                  <a:t>…</a:t>
                </a:r>
                <a:endParaRPr lang="ko-KR" altLang="en-US" b="1">
                  <a:solidFill>
                    <a:srgbClr val="0070C0"/>
                  </a:solidFill>
                </a:endParaRPr>
              </a:p>
            </p:txBody>
          </p:sp>
          <p:sp>
            <p:nvSpPr>
              <p:cNvPr id="51" name="순서도: 연결자 50">
                <a:extLst>
                  <a:ext uri="{FF2B5EF4-FFF2-40B4-BE49-F238E27FC236}">
                    <a16:creationId xmlns:a16="http://schemas.microsoft.com/office/drawing/2014/main" id="{07705872-0AB4-1591-79CC-4FEA9E49F675}"/>
                  </a:ext>
                </a:extLst>
              </p:cNvPr>
              <p:cNvSpPr>
                <a:spLocks noChangeAspect="1"/>
              </p:cNvSpPr>
              <p:nvPr/>
            </p:nvSpPr>
            <p:spPr>
              <a:xfrm>
                <a:off x="3882487" y="6183474"/>
                <a:ext cx="118093" cy="118150"/>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순서도: 연결자 51">
                <a:extLst>
                  <a:ext uri="{FF2B5EF4-FFF2-40B4-BE49-F238E27FC236}">
                    <a16:creationId xmlns:a16="http://schemas.microsoft.com/office/drawing/2014/main" id="{8E9900B6-C0EF-DD71-6277-4C4C5A873A2C}"/>
                  </a:ext>
                </a:extLst>
              </p:cNvPr>
              <p:cNvSpPr>
                <a:spLocks noChangeAspect="1"/>
              </p:cNvSpPr>
              <p:nvPr/>
            </p:nvSpPr>
            <p:spPr>
              <a:xfrm>
                <a:off x="4370214" y="6254115"/>
                <a:ext cx="118093" cy="118150"/>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3" name="그룹 12">
              <a:extLst>
                <a:ext uri="{FF2B5EF4-FFF2-40B4-BE49-F238E27FC236}">
                  <a16:creationId xmlns:a16="http://schemas.microsoft.com/office/drawing/2014/main" id="{3B4F4D1B-A548-3FB8-8364-D688ADADD3A2}"/>
                </a:ext>
              </a:extLst>
            </p:cNvPr>
            <p:cNvGrpSpPr/>
            <p:nvPr/>
          </p:nvGrpSpPr>
          <p:grpSpPr>
            <a:xfrm>
              <a:off x="3866321" y="2070989"/>
              <a:ext cx="605820" cy="369332"/>
              <a:chOff x="3866321" y="2070989"/>
              <a:chExt cx="605820" cy="369332"/>
            </a:xfrm>
          </p:grpSpPr>
          <p:sp>
            <p:nvSpPr>
              <p:cNvPr id="47" name="TextBox 46">
                <a:extLst>
                  <a:ext uri="{FF2B5EF4-FFF2-40B4-BE49-F238E27FC236}">
                    <a16:creationId xmlns:a16="http://schemas.microsoft.com/office/drawing/2014/main" id="{2AC930A2-5A3A-FA45-54F2-66BEF2C3194C}"/>
                  </a:ext>
                </a:extLst>
              </p:cNvPr>
              <p:cNvSpPr txBox="1"/>
              <p:nvPr/>
            </p:nvSpPr>
            <p:spPr>
              <a:xfrm rot="560020">
                <a:off x="3923529" y="2070989"/>
                <a:ext cx="512958" cy="369332"/>
              </a:xfrm>
              <a:prstGeom prst="rect">
                <a:avLst/>
              </a:prstGeom>
              <a:noFill/>
            </p:spPr>
            <p:txBody>
              <a:bodyPr wrap="square" rtlCol="0">
                <a:spAutoFit/>
              </a:bodyPr>
              <a:lstStyle/>
              <a:p>
                <a:pPr algn="ctr"/>
                <a:r>
                  <a:rPr lang="en-US" altLang="ko-KR" b="1">
                    <a:solidFill>
                      <a:srgbClr val="0070C0"/>
                    </a:solidFill>
                  </a:rPr>
                  <a:t>…</a:t>
                </a:r>
                <a:endParaRPr lang="ko-KR" altLang="en-US" b="1">
                  <a:solidFill>
                    <a:srgbClr val="0070C0"/>
                  </a:solidFill>
                </a:endParaRPr>
              </a:p>
            </p:txBody>
          </p:sp>
          <p:sp>
            <p:nvSpPr>
              <p:cNvPr id="48" name="순서도: 연결자 47">
                <a:extLst>
                  <a:ext uri="{FF2B5EF4-FFF2-40B4-BE49-F238E27FC236}">
                    <a16:creationId xmlns:a16="http://schemas.microsoft.com/office/drawing/2014/main" id="{53B7297A-9835-3B0B-6D23-7E0B933F4540}"/>
                  </a:ext>
                </a:extLst>
              </p:cNvPr>
              <p:cNvSpPr>
                <a:spLocks noChangeAspect="1"/>
              </p:cNvSpPr>
              <p:nvPr/>
            </p:nvSpPr>
            <p:spPr>
              <a:xfrm>
                <a:off x="3866321" y="2233293"/>
                <a:ext cx="118093" cy="118150"/>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순서도: 연결자 48">
                <a:extLst>
                  <a:ext uri="{FF2B5EF4-FFF2-40B4-BE49-F238E27FC236}">
                    <a16:creationId xmlns:a16="http://schemas.microsoft.com/office/drawing/2014/main" id="{EC577564-5BC9-9C2E-7B7F-FD5B0F2653A3}"/>
                  </a:ext>
                </a:extLst>
              </p:cNvPr>
              <p:cNvSpPr>
                <a:spLocks noChangeAspect="1"/>
              </p:cNvSpPr>
              <p:nvPr/>
            </p:nvSpPr>
            <p:spPr>
              <a:xfrm>
                <a:off x="4354048" y="2303934"/>
                <a:ext cx="118093" cy="118150"/>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4" name="그룹 13">
              <a:extLst>
                <a:ext uri="{FF2B5EF4-FFF2-40B4-BE49-F238E27FC236}">
                  <a16:creationId xmlns:a16="http://schemas.microsoft.com/office/drawing/2014/main" id="{FDD5CBD6-4A2C-B846-2179-C93DB8092832}"/>
                </a:ext>
              </a:extLst>
            </p:cNvPr>
            <p:cNvGrpSpPr/>
            <p:nvPr/>
          </p:nvGrpSpPr>
          <p:grpSpPr>
            <a:xfrm>
              <a:off x="3865501" y="2361240"/>
              <a:ext cx="605820" cy="369332"/>
              <a:chOff x="3866321" y="2070989"/>
              <a:chExt cx="605820" cy="369332"/>
            </a:xfrm>
          </p:grpSpPr>
          <p:sp>
            <p:nvSpPr>
              <p:cNvPr id="44" name="TextBox 43">
                <a:extLst>
                  <a:ext uri="{FF2B5EF4-FFF2-40B4-BE49-F238E27FC236}">
                    <a16:creationId xmlns:a16="http://schemas.microsoft.com/office/drawing/2014/main" id="{7A91ADAC-C453-01A0-79CB-6C7A780944F9}"/>
                  </a:ext>
                </a:extLst>
              </p:cNvPr>
              <p:cNvSpPr txBox="1"/>
              <p:nvPr/>
            </p:nvSpPr>
            <p:spPr>
              <a:xfrm rot="560020">
                <a:off x="3923529" y="2070989"/>
                <a:ext cx="512958" cy="369332"/>
              </a:xfrm>
              <a:prstGeom prst="rect">
                <a:avLst/>
              </a:prstGeom>
              <a:noFill/>
            </p:spPr>
            <p:txBody>
              <a:bodyPr wrap="square" rtlCol="0">
                <a:spAutoFit/>
              </a:bodyPr>
              <a:lstStyle/>
              <a:p>
                <a:pPr algn="ctr"/>
                <a:r>
                  <a:rPr lang="en-US" altLang="ko-KR" b="1">
                    <a:solidFill>
                      <a:srgbClr val="0070C0"/>
                    </a:solidFill>
                  </a:rPr>
                  <a:t>…</a:t>
                </a:r>
                <a:endParaRPr lang="ko-KR" altLang="en-US" b="1">
                  <a:solidFill>
                    <a:srgbClr val="0070C0"/>
                  </a:solidFill>
                </a:endParaRPr>
              </a:p>
            </p:txBody>
          </p:sp>
          <p:sp>
            <p:nvSpPr>
              <p:cNvPr id="45" name="순서도: 연결자 44">
                <a:extLst>
                  <a:ext uri="{FF2B5EF4-FFF2-40B4-BE49-F238E27FC236}">
                    <a16:creationId xmlns:a16="http://schemas.microsoft.com/office/drawing/2014/main" id="{1F6159AA-897B-7CD3-0A19-64840EFB5723}"/>
                  </a:ext>
                </a:extLst>
              </p:cNvPr>
              <p:cNvSpPr>
                <a:spLocks noChangeAspect="1"/>
              </p:cNvSpPr>
              <p:nvPr/>
            </p:nvSpPr>
            <p:spPr>
              <a:xfrm>
                <a:off x="3866321" y="2233293"/>
                <a:ext cx="118093" cy="118150"/>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순서도: 연결자 45">
                <a:extLst>
                  <a:ext uri="{FF2B5EF4-FFF2-40B4-BE49-F238E27FC236}">
                    <a16:creationId xmlns:a16="http://schemas.microsoft.com/office/drawing/2014/main" id="{8BCA06B5-0E01-5BE6-60DD-942D8ECDAC61}"/>
                  </a:ext>
                </a:extLst>
              </p:cNvPr>
              <p:cNvSpPr>
                <a:spLocks noChangeAspect="1"/>
              </p:cNvSpPr>
              <p:nvPr/>
            </p:nvSpPr>
            <p:spPr>
              <a:xfrm>
                <a:off x="4354048" y="2303934"/>
                <a:ext cx="118093" cy="118150"/>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5" name="그룹 14">
              <a:extLst>
                <a:ext uri="{FF2B5EF4-FFF2-40B4-BE49-F238E27FC236}">
                  <a16:creationId xmlns:a16="http://schemas.microsoft.com/office/drawing/2014/main" id="{019731D3-F605-3354-A3B3-32706AA104BF}"/>
                </a:ext>
              </a:extLst>
            </p:cNvPr>
            <p:cNvGrpSpPr/>
            <p:nvPr/>
          </p:nvGrpSpPr>
          <p:grpSpPr>
            <a:xfrm>
              <a:off x="3865501" y="2667800"/>
              <a:ext cx="605820" cy="369332"/>
              <a:chOff x="3866321" y="2070989"/>
              <a:chExt cx="605820" cy="369332"/>
            </a:xfrm>
          </p:grpSpPr>
          <p:sp>
            <p:nvSpPr>
              <p:cNvPr id="41" name="TextBox 40">
                <a:extLst>
                  <a:ext uri="{FF2B5EF4-FFF2-40B4-BE49-F238E27FC236}">
                    <a16:creationId xmlns:a16="http://schemas.microsoft.com/office/drawing/2014/main" id="{9ABB0469-24B4-61EA-857F-41282C2CE57A}"/>
                  </a:ext>
                </a:extLst>
              </p:cNvPr>
              <p:cNvSpPr txBox="1"/>
              <p:nvPr/>
            </p:nvSpPr>
            <p:spPr>
              <a:xfrm rot="560020">
                <a:off x="3923529" y="2070989"/>
                <a:ext cx="512958" cy="369332"/>
              </a:xfrm>
              <a:prstGeom prst="rect">
                <a:avLst/>
              </a:prstGeom>
              <a:noFill/>
            </p:spPr>
            <p:txBody>
              <a:bodyPr wrap="square" rtlCol="0">
                <a:spAutoFit/>
              </a:bodyPr>
              <a:lstStyle/>
              <a:p>
                <a:pPr algn="ctr"/>
                <a:r>
                  <a:rPr lang="en-US" altLang="ko-KR" b="1">
                    <a:solidFill>
                      <a:srgbClr val="0070C0"/>
                    </a:solidFill>
                  </a:rPr>
                  <a:t>…</a:t>
                </a:r>
                <a:endParaRPr lang="ko-KR" altLang="en-US" b="1">
                  <a:solidFill>
                    <a:srgbClr val="0070C0"/>
                  </a:solidFill>
                </a:endParaRPr>
              </a:p>
            </p:txBody>
          </p:sp>
          <p:sp>
            <p:nvSpPr>
              <p:cNvPr id="42" name="순서도: 연결자 41">
                <a:extLst>
                  <a:ext uri="{FF2B5EF4-FFF2-40B4-BE49-F238E27FC236}">
                    <a16:creationId xmlns:a16="http://schemas.microsoft.com/office/drawing/2014/main" id="{32B65866-7EEA-27D5-5B9C-0A78E550D66B}"/>
                  </a:ext>
                </a:extLst>
              </p:cNvPr>
              <p:cNvSpPr>
                <a:spLocks noChangeAspect="1"/>
              </p:cNvSpPr>
              <p:nvPr/>
            </p:nvSpPr>
            <p:spPr>
              <a:xfrm>
                <a:off x="3866321" y="2233293"/>
                <a:ext cx="118093" cy="118150"/>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순서도: 연결자 42">
                <a:extLst>
                  <a:ext uri="{FF2B5EF4-FFF2-40B4-BE49-F238E27FC236}">
                    <a16:creationId xmlns:a16="http://schemas.microsoft.com/office/drawing/2014/main" id="{27680F23-E4FB-8707-CBBF-1FC39FAEF45E}"/>
                  </a:ext>
                </a:extLst>
              </p:cNvPr>
              <p:cNvSpPr>
                <a:spLocks noChangeAspect="1"/>
              </p:cNvSpPr>
              <p:nvPr/>
            </p:nvSpPr>
            <p:spPr>
              <a:xfrm>
                <a:off x="4354048" y="2303934"/>
                <a:ext cx="118093" cy="118150"/>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6" name="그룹 15">
              <a:extLst>
                <a:ext uri="{FF2B5EF4-FFF2-40B4-BE49-F238E27FC236}">
                  <a16:creationId xmlns:a16="http://schemas.microsoft.com/office/drawing/2014/main" id="{4F28746A-C10C-FBBC-26F9-86184403AA4C}"/>
                </a:ext>
              </a:extLst>
            </p:cNvPr>
            <p:cNvGrpSpPr/>
            <p:nvPr/>
          </p:nvGrpSpPr>
          <p:grpSpPr>
            <a:xfrm>
              <a:off x="3869331" y="2984432"/>
              <a:ext cx="605820" cy="369332"/>
              <a:chOff x="3866321" y="2070989"/>
              <a:chExt cx="605820" cy="369332"/>
            </a:xfrm>
          </p:grpSpPr>
          <p:sp>
            <p:nvSpPr>
              <p:cNvPr id="38" name="TextBox 37">
                <a:extLst>
                  <a:ext uri="{FF2B5EF4-FFF2-40B4-BE49-F238E27FC236}">
                    <a16:creationId xmlns:a16="http://schemas.microsoft.com/office/drawing/2014/main" id="{CB49863C-8315-32D6-758B-64F42D6ADC9F}"/>
                  </a:ext>
                </a:extLst>
              </p:cNvPr>
              <p:cNvSpPr txBox="1"/>
              <p:nvPr/>
            </p:nvSpPr>
            <p:spPr>
              <a:xfrm rot="560020">
                <a:off x="3923529" y="2070989"/>
                <a:ext cx="512958" cy="369332"/>
              </a:xfrm>
              <a:prstGeom prst="rect">
                <a:avLst/>
              </a:prstGeom>
              <a:noFill/>
            </p:spPr>
            <p:txBody>
              <a:bodyPr wrap="square" rtlCol="0">
                <a:spAutoFit/>
              </a:bodyPr>
              <a:lstStyle/>
              <a:p>
                <a:pPr algn="ctr"/>
                <a:r>
                  <a:rPr lang="en-US" altLang="ko-KR" b="1">
                    <a:solidFill>
                      <a:srgbClr val="0070C0"/>
                    </a:solidFill>
                  </a:rPr>
                  <a:t>…</a:t>
                </a:r>
                <a:endParaRPr lang="ko-KR" altLang="en-US" b="1">
                  <a:solidFill>
                    <a:srgbClr val="0070C0"/>
                  </a:solidFill>
                </a:endParaRPr>
              </a:p>
            </p:txBody>
          </p:sp>
          <p:sp>
            <p:nvSpPr>
              <p:cNvPr id="39" name="순서도: 연결자 38">
                <a:extLst>
                  <a:ext uri="{FF2B5EF4-FFF2-40B4-BE49-F238E27FC236}">
                    <a16:creationId xmlns:a16="http://schemas.microsoft.com/office/drawing/2014/main" id="{D5937EE3-AD22-C811-D678-A2E192FBCC10}"/>
                  </a:ext>
                </a:extLst>
              </p:cNvPr>
              <p:cNvSpPr>
                <a:spLocks noChangeAspect="1"/>
              </p:cNvSpPr>
              <p:nvPr/>
            </p:nvSpPr>
            <p:spPr>
              <a:xfrm>
                <a:off x="3866321" y="2233293"/>
                <a:ext cx="118093" cy="118150"/>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순서도: 연결자 39">
                <a:extLst>
                  <a:ext uri="{FF2B5EF4-FFF2-40B4-BE49-F238E27FC236}">
                    <a16:creationId xmlns:a16="http://schemas.microsoft.com/office/drawing/2014/main" id="{786F67BF-1852-E8DB-68B6-BDC69519CBD4}"/>
                  </a:ext>
                </a:extLst>
              </p:cNvPr>
              <p:cNvSpPr>
                <a:spLocks noChangeAspect="1"/>
              </p:cNvSpPr>
              <p:nvPr/>
            </p:nvSpPr>
            <p:spPr>
              <a:xfrm>
                <a:off x="4354048" y="2303934"/>
                <a:ext cx="118093" cy="118150"/>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7" name="그룹 16">
              <a:extLst>
                <a:ext uri="{FF2B5EF4-FFF2-40B4-BE49-F238E27FC236}">
                  <a16:creationId xmlns:a16="http://schemas.microsoft.com/office/drawing/2014/main" id="{C6E4B2BB-D2E8-140F-291D-F8648F84B422}"/>
                </a:ext>
              </a:extLst>
            </p:cNvPr>
            <p:cNvGrpSpPr/>
            <p:nvPr/>
          </p:nvGrpSpPr>
          <p:grpSpPr>
            <a:xfrm>
              <a:off x="3887220" y="5746002"/>
              <a:ext cx="605820" cy="369332"/>
              <a:chOff x="3882487" y="6021170"/>
              <a:chExt cx="605820" cy="369332"/>
            </a:xfrm>
          </p:grpSpPr>
          <p:sp>
            <p:nvSpPr>
              <p:cNvPr id="35" name="TextBox 34">
                <a:extLst>
                  <a:ext uri="{FF2B5EF4-FFF2-40B4-BE49-F238E27FC236}">
                    <a16:creationId xmlns:a16="http://schemas.microsoft.com/office/drawing/2014/main" id="{DB307A82-0985-897A-0EFF-C1D7FBEC2269}"/>
                  </a:ext>
                </a:extLst>
              </p:cNvPr>
              <p:cNvSpPr txBox="1"/>
              <p:nvPr/>
            </p:nvSpPr>
            <p:spPr>
              <a:xfrm rot="560020">
                <a:off x="3939695" y="6021170"/>
                <a:ext cx="512958" cy="369332"/>
              </a:xfrm>
              <a:prstGeom prst="rect">
                <a:avLst/>
              </a:prstGeom>
              <a:noFill/>
            </p:spPr>
            <p:txBody>
              <a:bodyPr wrap="square" rtlCol="0">
                <a:spAutoFit/>
              </a:bodyPr>
              <a:lstStyle/>
              <a:p>
                <a:pPr algn="ctr"/>
                <a:r>
                  <a:rPr lang="en-US" altLang="ko-KR" b="1">
                    <a:solidFill>
                      <a:srgbClr val="0070C0"/>
                    </a:solidFill>
                  </a:rPr>
                  <a:t>…</a:t>
                </a:r>
                <a:endParaRPr lang="ko-KR" altLang="en-US" b="1">
                  <a:solidFill>
                    <a:srgbClr val="0070C0"/>
                  </a:solidFill>
                </a:endParaRPr>
              </a:p>
            </p:txBody>
          </p:sp>
          <p:sp>
            <p:nvSpPr>
              <p:cNvPr id="36" name="순서도: 연결자 35">
                <a:extLst>
                  <a:ext uri="{FF2B5EF4-FFF2-40B4-BE49-F238E27FC236}">
                    <a16:creationId xmlns:a16="http://schemas.microsoft.com/office/drawing/2014/main" id="{63E16DFB-3D4C-B0B7-6D93-8205761EB2C8}"/>
                  </a:ext>
                </a:extLst>
              </p:cNvPr>
              <p:cNvSpPr>
                <a:spLocks noChangeAspect="1"/>
              </p:cNvSpPr>
              <p:nvPr/>
            </p:nvSpPr>
            <p:spPr>
              <a:xfrm>
                <a:off x="3882487" y="6183474"/>
                <a:ext cx="118093" cy="118150"/>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순서도: 연결자 36">
                <a:extLst>
                  <a:ext uri="{FF2B5EF4-FFF2-40B4-BE49-F238E27FC236}">
                    <a16:creationId xmlns:a16="http://schemas.microsoft.com/office/drawing/2014/main" id="{CE857788-465B-5B42-780D-DEDA33C9CF3D}"/>
                  </a:ext>
                </a:extLst>
              </p:cNvPr>
              <p:cNvSpPr>
                <a:spLocks noChangeAspect="1"/>
              </p:cNvSpPr>
              <p:nvPr/>
            </p:nvSpPr>
            <p:spPr>
              <a:xfrm>
                <a:off x="4370214" y="6254115"/>
                <a:ext cx="118093" cy="118150"/>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8" name="그룹 17">
              <a:extLst>
                <a:ext uri="{FF2B5EF4-FFF2-40B4-BE49-F238E27FC236}">
                  <a16:creationId xmlns:a16="http://schemas.microsoft.com/office/drawing/2014/main" id="{D0CC3DFB-601C-518F-6A87-05BF86BF9E1E}"/>
                </a:ext>
              </a:extLst>
            </p:cNvPr>
            <p:cNvGrpSpPr/>
            <p:nvPr/>
          </p:nvGrpSpPr>
          <p:grpSpPr>
            <a:xfrm>
              <a:off x="3887220" y="5407644"/>
              <a:ext cx="605820" cy="369332"/>
              <a:chOff x="3882487" y="6021170"/>
              <a:chExt cx="605820" cy="369332"/>
            </a:xfrm>
          </p:grpSpPr>
          <p:sp>
            <p:nvSpPr>
              <p:cNvPr id="32" name="TextBox 31">
                <a:extLst>
                  <a:ext uri="{FF2B5EF4-FFF2-40B4-BE49-F238E27FC236}">
                    <a16:creationId xmlns:a16="http://schemas.microsoft.com/office/drawing/2014/main" id="{6993625E-CA1C-5423-7617-0275082BE8A9}"/>
                  </a:ext>
                </a:extLst>
              </p:cNvPr>
              <p:cNvSpPr txBox="1"/>
              <p:nvPr/>
            </p:nvSpPr>
            <p:spPr>
              <a:xfrm rot="560020">
                <a:off x="3939695" y="6021170"/>
                <a:ext cx="512958" cy="369332"/>
              </a:xfrm>
              <a:prstGeom prst="rect">
                <a:avLst/>
              </a:prstGeom>
              <a:noFill/>
            </p:spPr>
            <p:txBody>
              <a:bodyPr wrap="square" rtlCol="0">
                <a:spAutoFit/>
              </a:bodyPr>
              <a:lstStyle/>
              <a:p>
                <a:pPr algn="ctr"/>
                <a:r>
                  <a:rPr lang="en-US" altLang="ko-KR" b="1">
                    <a:solidFill>
                      <a:srgbClr val="0070C0"/>
                    </a:solidFill>
                  </a:rPr>
                  <a:t>…</a:t>
                </a:r>
                <a:endParaRPr lang="ko-KR" altLang="en-US" b="1">
                  <a:solidFill>
                    <a:srgbClr val="0070C0"/>
                  </a:solidFill>
                </a:endParaRPr>
              </a:p>
            </p:txBody>
          </p:sp>
          <p:sp>
            <p:nvSpPr>
              <p:cNvPr id="33" name="순서도: 연결자 32">
                <a:extLst>
                  <a:ext uri="{FF2B5EF4-FFF2-40B4-BE49-F238E27FC236}">
                    <a16:creationId xmlns:a16="http://schemas.microsoft.com/office/drawing/2014/main" id="{69CDF53D-AC36-8BF5-F0E9-F7B4EC3B765D}"/>
                  </a:ext>
                </a:extLst>
              </p:cNvPr>
              <p:cNvSpPr>
                <a:spLocks noChangeAspect="1"/>
              </p:cNvSpPr>
              <p:nvPr/>
            </p:nvSpPr>
            <p:spPr>
              <a:xfrm>
                <a:off x="3882487" y="6183474"/>
                <a:ext cx="118093" cy="118150"/>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순서도: 연결자 33">
                <a:extLst>
                  <a:ext uri="{FF2B5EF4-FFF2-40B4-BE49-F238E27FC236}">
                    <a16:creationId xmlns:a16="http://schemas.microsoft.com/office/drawing/2014/main" id="{A09E7015-74EF-A4E3-E910-0EDB436DE585}"/>
                  </a:ext>
                </a:extLst>
              </p:cNvPr>
              <p:cNvSpPr>
                <a:spLocks noChangeAspect="1"/>
              </p:cNvSpPr>
              <p:nvPr/>
            </p:nvSpPr>
            <p:spPr>
              <a:xfrm>
                <a:off x="4370214" y="6254115"/>
                <a:ext cx="118093" cy="118150"/>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9" name="그룹 18">
              <a:extLst>
                <a:ext uri="{FF2B5EF4-FFF2-40B4-BE49-F238E27FC236}">
                  <a16:creationId xmlns:a16="http://schemas.microsoft.com/office/drawing/2014/main" id="{E5D3BC84-77A7-A0B6-45FC-44BA53919922}"/>
                </a:ext>
              </a:extLst>
            </p:cNvPr>
            <p:cNvGrpSpPr/>
            <p:nvPr/>
          </p:nvGrpSpPr>
          <p:grpSpPr>
            <a:xfrm>
              <a:off x="3887220" y="5050077"/>
              <a:ext cx="605820" cy="369332"/>
              <a:chOff x="3882487" y="6021170"/>
              <a:chExt cx="605820" cy="369332"/>
            </a:xfrm>
          </p:grpSpPr>
          <p:sp>
            <p:nvSpPr>
              <p:cNvPr id="29" name="TextBox 28">
                <a:extLst>
                  <a:ext uri="{FF2B5EF4-FFF2-40B4-BE49-F238E27FC236}">
                    <a16:creationId xmlns:a16="http://schemas.microsoft.com/office/drawing/2014/main" id="{173DDFD0-0551-70BE-F1E0-AD63D4AA3717}"/>
                  </a:ext>
                </a:extLst>
              </p:cNvPr>
              <p:cNvSpPr txBox="1"/>
              <p:nvPr/>
            </p:nvSpPr>
            <p:spPr>
              <a:xfrm rot="560020">
                <a:off x="3939695" y="6021170"/>
                <a:ext cx="512958" cy="369332"/>
              </a:xfrm>
              <a:prstGeom prst="rect">
                <a:avLst/>
              </a:prstGeom>
              <a:noFill/>
            </p:spPr>
            <p:txBody>
              <a:bodyPr wrap="square" rtlCol="0">
                <a:spAutoFit/>
              </a:bodyPr>
              <a:lstStyle/>
              <a:p>
                <a:pPr algn="ctr"/>
                <a:r>
                  <a:rPr lang="en-US" altLang="ko-KR" b="1">
                    <a:solidFill>
                      <a:srgbClr val="0070C0"/>
                    </a:solidFill>
                  </a:rPr>
                  <a:t>…</a:t>
                </a:r>
                <a:endParaRPr lang="ko-KR" altLang="en-US" b="1">
                  <a:solidFill>
                    <a:srgbClr val="0070C0"/>
                  </a:solidFill>
                </a:endParaRPr>
              </a:p>
            </p:txBody>
          </p:sp>
          <p:sp>
            <p:nvSpPr>
              <p:cNvPr id="30" name="순서도: 연결자 29">
                <a:extLst>
                  <a:ext uri="{FF2B5EF4-FFF2-40B4-BE49-F238E27FC236}">
                    <a16:creationId xmlns:a16="http://schemas.microsoft.com/office/drawing/2014/main" id="{B2004902-AC1A-0AB7-BFAE-2F809C509A66}"/>
                  </a:ext>
                </a:extLst>
              </p:cNvPr>
              <p:cNvSpPr>
                <a:spLocks noChangeAspect="1"/>
              </p:cNvSpPr>
              <p:nvPr/>
            </p:nvSpPr>
            <p:spPr>
              <a:xfrm>
                <a:off x="3882487" y="6183474"/>
                <a:ext cx="118093" cy="118150"/>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순서도: 연결자 30">
                <a:extLst>
                  <a:ext uri="{FF2B5EF4-FFF2-40B4-BE49-F238E27FC236}">
                    <a16:creationId xmlns:a16="http://schemas.microsoft.com/office/drawing/2014/main" id="{2C3134A4-4842-F4EE-1E9F-7B95B4C71727}"/>
                  </a:ext>
                </a:extLst>
              </p:cNvPr>
              <p:cNvSpPr>
                <a:spLocks noChangeAspect="1"/>
              </p:cNvSpPr>
              <p:nvPr/>
            </p:nvSpPr>
            <p:spPr>
              <a:xfrm>
                <a:off x="4370214" y="6254115"/>
                <a:ext cx="118093" cy="118150"/>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0" name="그룹 19">
              <a:extLst>
                <a:ext uri="{FF2B5EF4-FFF2-40B4-BE49-F238E27FC236}">
                  <a16:creationId xmlns:a16="http://schemas.microsoft.com/office/drawing/2014/main" id="{7CC618D2-C5CB-A43F-EEBE-48B478A4F34F}"/>
                </a:ext>
              </a:extLst>
            </p:cNvPr>
            <p:cNvGrpSpPr/>
            <p:nvPr/>
          </p:nvGrpSpPr>
          <p:grpSpPr>
            <a:xfrm>
              <a:off x="3894122" y="1659560"/>
              <a:ext cx="556028" cy="369332"/>
              <a:chOff x="3892863" y="1707025"/>
              <a:chExt cx="556028" cy="369332"/>
            </a:xfrm>
          </p:grpSpPr>
          <p:sp>
            <p:nvSpPr>
              <p:cNvPr id="26" name="TextBox 25">
                <a:extLst>
                  <a:ext uri="{FF2B5EF4-FFF2-40B4-BE49-F238E27FC236}">
                    <a16:creationId xmlns:a16="http://schemas.microsoft.com/office/drawing/2014/main" id="{8CEF8071-00A8-2B38-AB8B-9ED39C7FB58E}"/>
                  </a:ext>
                </a:extLst>
              </p:cNvPr>
              <p:cNvSpPr txBox="1"/>
              <p:nvPr/>
            </p:nvSpPr>
            <p:spPr>
              <a:xfrm rot="670200">
                <a:off x="3927045" y="1707025"/>
                <a:ext cx="512958" cy="369332"/>
              </a:xfrm>
              <a:prstGeom prst="rect">
                <a:avLst/>
              </a:prstGeom>
              <a:noFill/>
            </p:spPr>
            <p:txBody>
              <a:bodyPr wrap="square" rtlCol="0">
                <a:spAutoFit/>
              </a:bodyPr>
              <a:lstStyle/>
              <a:p>
                <a:pPr algn="ctr"/>
                <a:r>
                  <a:rPr lang="en-US" altLang="ko-KR" b="1">
                    <a:solidFill>
                      <a:srgbClr val="0070C0"/>
                    </a:solidFill>
                  </a:rPr>
                  <a:t>…</a:t>
                </a:r>
                <a:endParaRPr lang="ko-KR" altLang="en-US" b="1">
                  <a:solidFill>
                    <a:srgbClr val="0070C0"/>
                  </a:solidFill>
                </a:endParaRPr>
              </a:p>
            </p:txBody>
          </p:sp>
          <p:sp>
            <p:nvSpPr>
              <p:cNvPr id="27" name="순서도: 연결자 26">
                <a:extLst>
                  <a:ext uri="{FF2B5EF4-FFF2-40B4-BE49-F238E27FC236}">
                    <a16:creationId xmlns:a16="http://schemas.microsoft.com/office/drawing/2014/main" id="{136BC121-73E6-3415-A167-5600E1FB4A49}"/>
                  </a:ext>
                </a:extLst>
              </p:cNvPr>
              <p:cNvSpPr>
                <a:spLocks noChangeAspect="1"/>
              </p:cNvSpPr>
              <p:nvPr/>
            </p:nvSpPr>
            <p:spPr>
              <a:xfrm>
                <a:off x="4330798" y="1942774"/>
                <a:ext cx="118093" cy="118150"/>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순서도: 연결자 27">
                <a:extLst>
                  <a:ext uri="{FF2B5EF4-FFF2-40B4-BE49-F238E27FC236}">
                    <a16:creationId xmlns:a16="http://schemas.microsoft.com/office/drawing/2014/main" id="{731A2E11-E2D5-65BA-A7D4-B7B148CE7C00}"/>
                  </a:ext>
                </a:extLst>
              </p:cNvPr>
              <p:cNvSpPr>
                <a:spLocks noChangeAspect="1"/>
              </p:cNvSpPr>
              <p:nvPr/>
            </p:nvSpPr>
            <p:spPr>
              <a:xfrm>
                <a:off x="3892863" y="1856167"/>
                <a:ext cx="118093" cy="118150"/>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그룹 20">
              <a:extLst>
                <a:ext uri="{FF2B5EF4-FFF2-40B4-BE49-F238E27FC236}">
                  <a16:creationId xmlns:a16="http://schemas.microsoft.com/office/drawing/2014/main" id="{273AC7C3-3A3A-26E1-8C0D-C0530CBBCB10}"/>
                </a:ext>
              </a:extLst>
            </p:cNvPr>
            <p:cNvGrpSpPr/>
            <p:nvPr/>
          </p:nvGrpSpPr>
          <p:grpSpPr>
            <a:xfrm>
              <a:off x="3947361" y="1404398"/>
              <a:ext cx="513619" cy="369332"/>
              <a:chOff x="3880957" y="1699314"/>
              <a:chExt cx="513619" cy="369332"/>
            </a:xfrm>
          </p:grpSpPr>
          <p:sp>
            <p:nvSpPr>
              <p:cNvPr id="23" name="TextBox 22">
                <a:extLst>
                  <a:ext uri="{FF2B5EF4-FFF2-40B4-BE49-F238E27FC236}">
                    <a16:creationId xmlns:a16="http://schemas.microsoft.com/office/drawing/2014/main" id="{441F47F9-EA01-99A3-13F8-C60A0B50637F}"/>
                  </a:ext>
                </a:extLst>
              </p:cNvPr>
              <p:cNvSpPr txBox="1"/>
              <p:nvPr/>
            </p:nvSpPr>
            <p:spPr>
              <a:xfrm rot="753266">
                <a:off x="3881618" y="1699314"/>
                <a:ext cx="512958" cy="369332"/>
              </a:xfrm>
              <a:prstGeom prst="rect">
                <a:avLst/>
              </a:prstGeom>
              <a:noFill/>
            </p:spPr>
            <p:txBody>
              <a:bodyPr wrap="square" rtlCol="0">
                <a:spAutoFit/>
              </a:bodyPr>
              <a:lstStyle/>
              <a:p>
                <a:pPr algn="ctr"/>
                <a:r>
                  <a:rPr lang="en-US" altLang="ko-KR" b="1">
                    <a:solidFill>
                      <a:srgbClr val="0070C0"/>
                    </a:solidFill>
                  </a:rPr>
                  <a:t>…</a:t>
                </a:r>
                <a:endParaRPr lang="ko-KR" altLang="en-US" b="1">
                  <a:solidFill>
                    <a:srgbClr val="0070C0"/>
                  </a:solidFill>
                </a:endParaRPr>
              </a:p>
            </p:txBody>
          </p:sp>
          <p:sp>
            <p:nvSpPr>
              <p:cNvPr id="24" name="순서도: 연결자 23">
                <a:extLst>
                  <a:ext uri="{FF2B5EF4-FFF2-40B4-BE49-F238E27FC236}">
                    <a16:creationId xmlns:a16="http://schemas.microsoft.com/office/drawing/2014/main" id="{AEF7588F-9B9E-093E-30D9-42448027791D}"/>
                  </a:ext>
                </a:extLst>
              </p:cNvPr>
              <p:cNvSpPr>
                <a:spLocks noChangeAspect="1"/>
              </p:cNvSpPr>
              <p:nvPr/>
            </p:nvSpPr>
            <p:spPr>
              <a:xfrm>
                <a:off x="4236966" y="1929645"/>
                <a:ext cx="118093" cy="118150"/>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순서도: 연결자 24">
                <a:extLst>
                  <a:ext uri="{FF2B5EF4-FFF2-40B4-BE49-F238E27FC236}">
                    <a16:creationId xmlns:a16="http://schemas.microsoft.com/office/drawing/2014/main" id="{F4264CBD-5AEB-02EE-1DDB-BB6A4167896A}"/>
                  </a:ext>
                </a:extLst>
              </p:cNvPr>
              <p:cNvSpPr>
                <a:spLocks noChangeAspect="1"/>
              </p:cNvSpPr>
              <p:nvPr/>
            </p:nvSpPr>
            <p:spPr>
              <a:xfrm>
                <a:off x="3880957" y="1852934"/>
                <a:ext cx="118093" cy="118150"/>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2" name="순서도: 연결자 21">
              <a:extLst>
                <a:ext uri="{FF2B5EF4-FFF2-40B4-BE49-F238E27FC236}">
                  <a16:creationId xmlns:a16="http://schemas.microsoft.com/office/drawing/2014/main" id="{FF959DD2-AA4D-8463-AEF0-8EAD04F3D5D0}"/>
                </a:ext>
              </a:extLst>
            </p:cNvPr>
            <p:cNvSpPr>
              <a:spLocks noChangeAspect="1"/>
            </p:cNvSpPr>
            <p:nvPr/>
          </p:nvSpPr>
          <p:spPr>
            <a:xfrm>
              <a:off x="4157602" y="676095"/>
              <a:ext cx="118093" cy="118150"/>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0467639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 name="그룹 122">
            <a:extLst>
              <a:ext uri="{FF2B5EF4-FFF2-40B4-BE49-F238E27FC236}">
                <a16:creationId xmlns:a16="http://schemas.microsoft.com/office/drawing/2014/main" id="{5BD08523-874B-383C-AC33-6E23823A1AF8}"/>
              </a:ext>
            </a:extLst>
          </p:cNvPr>
          <p:cNvGrpSpPr>
            <a:grpSpLocks noChangeAspect="1"/>
          </p:cNvGrpSpPr>
          <p:nvPr/>
        </p:nvGrpSpPr>
        <p:grpSpPr>
          <a:xfrm>
            <a:off x="-2311823" y="-1259024"/>
            <a:ext cx="4673159" cy="8915414"/>
            <a:chOff x="1172183" y="-1055824"/>
            <a:chExt cx="4673159" cy="8915414"/>
          </a:xfrm>
        </p:grpSpPr>
        <p:sp>
          <p:nvSpPr>
            <p:cNvPr id="4" name="직사각형 3">
              <a:extLst>
                <a:ext uri="{FF2B5EF4-FFF2-40B4-BE49-F238E27FC236}">
                  <a16:creationId xmlns:a16="http://schemas.microsoft.com/office/drawing/2014/main" id="{76757BD2-D0F1-A53D-8774-966B03778A76}"/>
                </a:ext>
              </a:extLst>
            </p:cNvPr>
            <p:cNvSpPr/>
            <p:nvPr/>
          </p:nvSpPr>
          <p:spPr>
            <a:xfrm>
              <a:off x="3232918" y="-898072"/>
              <a:ext cx="2592151" cy="7318184"/>
            </a:xfrm>
            <a:prstGeom prst="rect">
              <a:avLst/>
            </a:prstGeom>
            <a:solidFill>
              <a:schemeClr val="tx1">
                <a:lumMod val="75000"/>
                <a:lumOff val="25000"/>
                <a:alpha val="56000"/>
              </a:schemeClr>
            </a:solidFill>
            <a:ln>
              <a:noFill/>
            </a:ln>
            <a:scene3d>
              <a:camera prst="isometricRightUp">
                <a:rot lat="2100003" lon="1889999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22" name="그룹 121">
              <a:extLst>
                <a:ext uri="{FF2B5EF4-FFF2-40B4-BE49-F238E27FC236}">
                  <a16:creationId xmlns:a16="http://schemas.microsoft.com/office/drawing/2014/main" id="{BCFD79CA-0B2D-EAD1-2B9F-5B4066593E68}"/>
                </a:ext>
              </a:extLst>
            </p:cNvPr>
            <p:cNvGrpSpPr/>
            <p:nvPr/>
          </p:nvGrpSpPr>
          <p:grpSpPr>
            <a:xfrm>
              <a:off x="1982065" y="-1055824"/>
              <a:ext cx="3863277" cy="8915414"/>
              <a:chOff x="1982065" y="-1055824"/>
              <a:chExt cx="3863277" cy="8915414"/>
            </a:xfrm>
          </p:grpSpPr>
          <p:cxnSp>
            <p:nvCxnSpPr>
              <p:cNvPr id="82" name="직선 화살표 연결선 81">
                <a:extLst>
                  <a:ext uri="{FF2B5EF4-FFF2-40B4-BE49-F238E27FC236}">
                    <a16:creationId xmlns:a16="http://schemas.microsoft.com/office/drawing/2014/main" id="{BD8CA159-405B-B47F-29E2-5D559648ECAF}"/>
                  </a:ext>
                </a:extLst>
              </p:cNvPr>
              <p:cNvCxnSpPr>
                <a:cxnSpLocks/>
              </p:cNvCxnSpPr>
              <p:nvPr/>
            </p:nvCxnSpPr>
            <p:spPr>
              <a:xfrm flipH="1">
                <a:off x="2218062" y="5346014"/>
                <a:ext cx="2982588" cy="1691891"/>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직선 화살표 연결선 82">
                <a:extLst>
                  <a:ext uri="{FF2B5EF4-FFF2-40B4-BE49-F238E27FC236}">
                    <a16:creationId xmlns:a16="http://schemas.microsoft.com/office/drawing/2014/main" id="{F78C011C-0DC6-7A6B-C91A-C5FE94BB8883}"/>
                  </a:ext>
                </a:extLst>
              </p:cNvPr>
              <p:cNvCxnSpPr>
                <a:cxnSpLocks/>
              </p:cNvCxnSpPr>
              <p:nvPr/>
            </p:nvCxnSpPr>
            <p:spPr>
              <a:xfrm>
                <a:off x="2288934" y="5666844"/>
                <a:ext cx="3223926" cy="1077621"/>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7503DA56-CBB0-ED2C-79A1-67175CDCA11F}"/>
                  </a:ext>
                </a:extLst>
              </p:cNvPr>
              <p:cNvCxnSpPr>
                <a:cxnSpLocks/>
              </p:cNvCxnSpPr>
              <p:nvPr/>
            </p:nvCxnSpPr>
            <p:spPr>
              <a:xfrm flipH="1" flipV="1">
                <a:off x="3613815" y="-177735"/>
                <a:ext cx="3541" cy="152508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811769E4-4E40-6C48-6FD6-8DDB64217F4E}"/>
                      </a:ext>
                    </a:extLst>
                  </p:cNvPr>
                  <p:cNvSpPr txBox="1"/>
                  <p:nvPr/>
                </p:nvSpPr>
                <p:spPr>
                  <a:xfrm>
                    <a:off x="5529508" y="6251384"/>
                    <a:ext cx="315834" cy="10156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6000" b="1" i="1" dirty="0" smtClean="0">
                              <a:solidFill>
                                <a:schemeClr val="tx1"/>
                              </a:solidFill>
                              <a:latin typeface="Cambria Math" panose="02040503050406030204" pitchFamily="18" charset="0"/>
                            </a:rPr>
                            <m:t>𝒙</m:t>
                          </m:r>
                        </m:oMath>
                      </m:oMathPara>
                    </a14:m>
                    <a:endParaRPr lang="ko-KR" altLang="en-US" sz="6000" b="1">
                      <a:solidFill>
                        <a:schemeClr val="tx1"/>
                      </a:solidFill>
                    </a:endParaRPr>
                  </a:p>
                </p:txBody>
              </p:sp>
            </mc:Choice>
            <mc:Fallback xmlns="">
              <p:sp>
                <p:nvSpPr>
                  <p:cNvPr id="91" name="TextBox 90">
                    <a:extLst>
                      <a:ext uri="{FF2B5EF4-FFF2-40B4-BE49-F238E27FC236}">
                        <a16:creationId xmlns:a16="http://schemas.microsoft.com/office/drawing/2014/main" id="{811769E4-4E40-6C48-6FD6-8DDB64217F4E}"/>
                      </a:ext>
                    </a:extLst>
                  </p:cNvPr>
                  <p:cNvSpPr txBox="1">
                    <a:spLocks noRot="1" noChangeAspect="1" noMove="1" noResize="1" noEditPoints="1" noAdjustHandles="1" noChangeArrowheads="1" noChangeShapeType="1" noTextEdit="1"/>
                  </p:cNvSpPr>
                  <p:nvPr/>
                </p:nvSpPr>
                <p:spPr>
                  <a:xfrm>
                    <a:off x="5529508" y="6251384"/>
                    <a:ext cx="315834" cy="1015663"/>
                  </a:xfrm>
                  <a:prstGeom prst="rect">
                    <a:avLst/>
                  </a:prstGeom>
                  <a:blipFill>
                    <a:blip r:embed="rId2"/>
                    <a:stretch>
                      <a:fillRect r="-6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2E7C69FF-F35B-ADBC-4C04-6EA2DACCFB19}"/>
                      </a:ext>
                    </a:extLst>
                  </p:cNvPr>
                  <p:cNvSpPr txBox="1"/>
                  <p:nvPr/>
                </p:nvSpPr>
                <p:spPr>
                  <a:xfrm>
                    <a:off x="1982065" y="6843927"/>
                    <a:ext cx="315834" cy="10156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6000" b="1" i="1" dirty="0" smtClean="0">
                              <a:solidFill>
                                <a:schemeClr val="tx1"/>
                              </a:solidFill>
                              <a:latin typeface="Cambria Math" panose="02040503050406030204" pitchFamily="18" charset="0"/>
                            </a:rPr>
                            <m:t>𝒚</m:t>
                          </m:r>
                        </m:oMath>
                      </m:oMathPara>
                    </a14:m>
                    <a:endParaRPr lang="ko-KR" altLang="en-US" sz="6000" b="1">
                      <a:solidFill>
                        <a:schemeClr val="tx1"/>
                      </a:solidFill>
                    </a:endParaRPr>
                  </a:p>
                </p:txBody>
              </p:sp>
            </mc:Choice>
            <mc:Fallback xmlns="">
              <p:sp>
                <p:nvSpPr>
                  <p:cNvPr id="92" name="TextBox 91">
                    <a:extLst>
                      <a:ext uri="{FF2B5EF4-FFF2-40B4-BE49-F238E27FC236}">
                        <a16:creationId xmlns:a16="http://schemas.microsoft.com/office/drawing/2014/main" id="{2E7C69FF-F35B-ADBC-4C04-6EA2DACCFB19}"/>
                      </a:ext>
                    </a:extLst>
                  </p:cNvPr>
                  <p:cNvSpPr txBox="1">
                    <a:spLocks noRot="1" noChangeAspect="1" noMove="1" noResize="1" noEditPoints="1" noAdjustHandles="1" noChangeArrowheads="1" noChangeShapeType="1" noTextEdit="1"/>
                  </p:cNvSpPr>
                  <p:nvPr/>
                </p:nvSpPr>
                <p:spPr>
                  <a:xfrm>
                    <a:off x="1982065" y="6843927"/>
                    <a:ext cx="315834" cy="1015663"/>
                  </a:xfrm>
                  <a:prstGeom prst="rect">
                    <a:avLst/>
                  </a:prstGeom>
                  <a:blipFill>
                    <a:blip r:embed="rId3"/>
                    <a:stretch>
                      <a:fillRect r="-725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5DA1D6B3-6047-7700-8397-CB18C5C39893}"/>
                      </a:ext>
                    </a:extLst>
                  </p:cNvPr>
                  <p:cNvSpPr txBox="1"/>
                  <p:nvPr/>
                </p:nvSpPr>
                <p:spPr>
                  <a:xfrm>
                    <a:off x="3376540" y="-1055824"/>
                    <a:ext cx="315834" cy="10156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6000" b="1" i="1" dirty="0" smtClean="0">
                              <a:solidFill>
                                <a:schemeClr val="tx1"/>
                              </a:solidFill>
                              <a:latin typeface="Cambria Math" panose="02040503050406030204" pitchFamily="18" charset="0"/>
                            </a:rPr>
                            <m:t>𝒛</m:t>
                          </m:r>
                        </m:oMath>
                      </m:oMathPara>
                    </a14:m>
                    <a:endParaRPr lang="ko-KR" altLang="en-US" sz="6000" b="1">
                      <a:solidFill>
                        <a:schemeClr val="tx1"/>
                      </a:solidFill>
                    </a:endParaRPr>
                  </a:p>
                </p:txBody>
              </p:sp>
            </mc:Choice>
            <mc:Fallback xmlns="">
              <p:sp>
                <p:nvSpPr>
                  <p:cNvPr id="93" name="TextBox 92">
                    <a:extLst>
                      <a:ext uri="{FF2B5EF4-FFF2-40B4-BE49-F238E27FC236}">
                        <a16:creationId xmlns:a16="http://schemas.microsoft.com/office/drawing/2014/main" id="{5DA1D6B3-6047-7700-8397-CB18C5C39893}"/>
                      </a:ext>
                    </a:extLst>
                  </p:cNvPr>
                  <p:cNvSpPr txBox="1">
                    <a:spLocks noRot="1" noChangeAspect="1" noMove="1" noResize="1" noEditPoints="1" noAdjustHandles="1" noChangeArrowheads="1" noChangeShapeType="1" noTextEdit="1"/>
                  </p:cNvSpPr>
                  <p:nvPr/>
                </p:nvSpPr>
                <p:spPr>
                  <a:xfrm>
                    <a:off x="3376540" y="-1055824"/>
                    <a:ext cx="315834" cy="1015663"/>
                  </a:xfrm>
                  <a:prstGeom prst="rect">
                    <a:avLst/>
                  </a:prstGeom>
                  <a:blipFill>
                    <a:blip r:embed="rId4"/>
                    <a:stretch>
                      <a:fillRect r="-51923"/>
                    </a:stretch>
                  </a:blipFill>
                </p:spPr>
                <p:txBody>
                  <a:bodyPr/>
                  <a:lstStyle/>
                  <a:p>
                    <a:r>
                      <a:rPr lang="en-US">
                        <a:noFill/>
                      </a:rPr>
                      <a:t> </a:t>
                    </a:r>
                  </a:p>
                </p:txBody>
              </p:sp>
            </mc:Fallback>
          </mc:AlternateContent>
        </p:grpSp>
        <p:grpSp>
          <p:nvGrpSpPr>
            <p:cNvPr id="7" name="그룹 6">
              <a:extLst>
                <a:ext uri="{FF2B5EF4-FFF2-40B4-BE49-F238E27FC236}">
                  <a16:creationId xmlns:a16="http://schemas.microsoft.com/office/drawing/2014/main" id="{3C2CA35C-AC38-2A30-3CE4-3AE2A48FBC1F}"/>
                </a:ext>
              </a:extLst>
            </p:cNvPr>
            <p:cNvGrpSpPr>
              <a:grpSpLocks noChangeAspect="1"/>
            </p:cNvGrpSpPr>
            <p:nvPr/>
          </p:nvGrpSpPr>
          <p:grpSpPr>
            <a:xfrm>
              <a:off x="2595511" y="204481"/>
              <a:ext cx="2067549" cy="6411541"/>
              <a:chOff x="3210197" y="238952"/>
              <a:chExt cx="2067549" cy="6411541"/>
            </a:xfrm>
          </p:grpSpPr>
          <p:grpSp>
            <p:nvGrpSpPr>
              <p:cNvPr id="53" name="그룹 52">
                <a:extLst>
                  <a:ext uri="{FF2B5EF4-FFF2-40B4-BE49-F238E27FC236}">
                    <a16:creationId xmlns:a16="http://schemas.microsoft.com/office/drawing/2014/main" id="{3C34012E-F084-C189-5C42-C74BF0BFDC7F}"/>
                  </a:ext>
                </a:extLst>
              </p:cNvPr>
              <p:cNvGrpSpPr>
                <a:grpSpLocks noChangeAspect="1"/>
              </p:cNvGrpSpPr>
              <p:nvPr/>
            </p:nvGrpSpPr>
            <p:grpSpPr>
              <a:xfrm>
                <a:off x="3210197" y="238952"/>
                <a:ext cx="2067549" cy="6411541"/>
                <a:chOff x="5247650" y="2241993"/>
                <a:chExt cx="1326770" cy="4114357"/>
              </a:xfrm>
            </p:grpSpPr>
            <p:sp>
              <p:nvSpPr>
                <p:cNvPr id="55" name="직사각형 54">
                  <a:extLst>
                    <a:ext uri="{FF2B5EF4-FFF2-40B4-BE49-F238E27FC236}">
                      <a16:creationId xmlns:a16="http://schemas.microsoft.com/office/drawing/2014/main" id="{BD76127E-840A-A7B7-F63C-ED7EE799719D}"/>
                    </a:ext>
                  </a:extLst>
                </p:cNvPr>
                <p:cNvSpPr/>
                <p:nvPr/>
              </p:nvSpPr>
              <p:spPr>
                <a:xfrm>
                  <a:off x="5254470" y="2959035"/>
                  <a:ext cx="117265" cy="2825294"/>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직사각형 55">
                  <a:extLst>
                    <a:ext uri="{FF2B5EF4-FFF2-40B4-BE49-F238E27FC236}">
                      <a16:creationId xmlns:a16="http://schemas.microsoft.com/office/drawing/2014/main" id="{48B04777-F9CF-852D-6CF7-0513DB4CA0D5}"/>
                    </a:ext>
                  </a:extLst>
                </p:cNvPr>
                <p:cNvSpPr/>
                <p:nvPr/>
              </p:nvSpPr>
              <p:spPr>
                <a:xfrm rot="20632577">
                  <a:off x="5305745" y="5761886"/>
                  <a:ext cx="117343" cy="418813"/>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직사각형 56">
                  <a:extLst>
                    <a:ext uri="{FF2B5EF4-FFF2-40B4-BE49-F238E27FC236}">
                      <a16:creationId xmlns:a16="http://schemas.microsoft.com/office/drawing/2014/main" id="{29AC6595-552C-04F5-117B-B4C64686BDF0}"/>
                    </a:ext>
                  </a:extLst>
                </p:cNvPr>
                <p:cNvSpPr/>
                <p:nvPr/>
              </p:nvSpPr>
              <p:spPr>
                <a:xfrm>
                  <a:off x="5371735" y="3227786"/>
                  <a:ext cx="1194503" cy="2825295"/>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직사각형 57">
                  <a:extLst>
                    <a:ext uri="{FF2B5EF4-FFF2-40B4-BE49-F238E27FC236}">
                      <a16:creationId xmlns:a16="http://schemas.microsoft.com/office/drawing/2014/main" id="{91A74F59-EA35-3E28-E4C9-68DB9D98E114}"/>
                    </a:ext>
                  </a:extLst>
                </p:cNvPr>
                <p:cNvSpPr/>
                <p:nvPr/>
              </p:nvSpPr>
              <p:spPr>
                <a:xfrm rot="18875302">
                  <a:off x="5195108" y="2595482"/>
                  <a:ext cx="918115" cy="211137"/>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사각형 58">
                  <a:extLst>
                    <a:ext uri="{FF2B5EF4-FFF2-40B4-BE49-F238E27FC236}">
                      <a16:creationId xmlns:a16="http://schemas.microsoft.com/office/drawing/2014/main" id="{4D6AF22A-58F7-6104-3D87-FF9EF590F45A}"/>
                    </a:ext>
                  </a:extLst>
                </p:cNvPr>
                <p:cNvSpPr/>
                <p:nvPr/>
              </p:nvSpPr>
              <p:spPr>
                <a:xfrm rot="20630999">
                  <a:off x="5303816" y="2897340"/>
                  <a:ext cx="369366" cy="391025"/>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직사각형 59">
                  <a:extLst>
                    <a:ext uri="{FF2B5EF4-FFF2-40B4-BE49-F238E27FC236}">
                      <a16:creationId xmlns:a16="http://schemas.microsoft.com/office/drawing/2014/main" id="{C133987E-F0B6-FCF8-7537-B83363E6E3D2}"/>
                    </a:ext>
                  </a:extLst>
                </p:cNvPr>
                <p:cNvSpPr/>
                <p:nvPr/>
              </p:nvSpPr>
              <p:spPr>
                <a:xfrm rot="18895211">
                  <a:off x="6140984" y="2389436"/>
                  <a:ext cx="114449" cy="572398"/>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직사각형 60">
                  <a:extLst>
                    <a:ext uri="{FF2B5EF4-FFF2-40B4-BE49-F238E27FC236}">
                      <a16:creationId xmlns:a16="http://schemas.microsoft.com/office/drawing/2014/main" id="{13F680F8-9176-85A8-CC3C-3DB7D85CB5CB}"/>
                    </a:ext>
                  </a:extLst>
                </p:cNvPr>
                <p:cNvSpPr/>
                <p:nvPr/>
              </p:nvSpPr>
              <p:spPr>
                <a:xfrm rot="15096091">
                  <a:off x="6164018" y="2926810"/>
                  <a:ext cx="399871" cy="293356"/>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2" name="직선 연결선 61">
                  <a:extLst>
                    <a:ext uri="{FF2B5EF4-FFF2-40B4-BE49-F238E27FC236}">
                      <a16:creationId xmlns:a16="http://schemas.microsoft.com/office/drawing/2014/main" id="{2E51CCCC-BCC6-1E5F-3FDC-58694051CA6C}"/>
                    </a:ext>
                  </a:extLst>
                </p:cNvPr>
                <p:cNvCxnSpPr>
                  <a:cxnSpLocks/>
                </p:cNvCxnSpPr>
                <p:nvPr/>
              </p:nvCxnSpPr>
              <p:spPr>
                <a:xfrm>
                  <a:off x="5365089" y="3332163"/>
                  <a:ext cx="654711" cy="1365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id="{98525A1C-DB0D-3AE8-AFE8-475507EC27DB}"/>
                    </a:ext>
                  </a:extLst>
                </p:cNvPr>
                <p:cNvCxnSpPr>
                  <a:cxnSpLocks/>
                </p:cNvCxnSpPr>
                <p:nvPr/>
              </p:nvCxnSpPr>
              <p:spPr>
                <a:xfrm>
                  <a:off x="5254470" y="2954338"/>
                  <a:ext cx="110619" cy="3778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직선 연결선 63">
                  <a:extLst>
                    <a:ext uri="{FF2B5EF4-FFF2-40B4-BE49-F238E27FC236}">
                      <a16:creationId xmlns:a16="http://schemas.microsoft.com/office/drawing/2014/main" id="{1A36921D-E99B-4D23-084E-F51D8F4C7BBE}"/>
                    </a:ext>
                  </a:extLst>
                </p:cNvPr>
                <p:cNvCxnSpPr>
                  <a:cxnSpLocks/>
                </p:cNvCxnSpPr>
                <p:nvPr/>
              </p:nvCxnSpPr>
              <p:spPr>
                <a:xfrm flipV="1">
                  <a:off x="5254470" y="2295316"/>
                  <a:ext cx="643869" cy="6590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직선 연결선 64">
                  <a:extLst>
                    <a:ext uri="{FF2B5EF4-FFF2-40B4-BE49-F238E27FC236}">
                      <a16:creationId xmlns:a16="http://schemas.microsoft.com/office/drawing/2014/main" id="{2AA8CFA4-B6CB-ED92-CB92-18EA01746536}"/>
                    </a:ext>
                  </a:extLst>
                </p:cNvPr>
                <p:cNvCxnSpPr>
                  <a:cxnSpLocks/>
                </p:cNvCxnSpPr>
                <p:nvPr/>
              </p:nvCxnSpPr>
              <p:spPr>
                <a:xfrm flipH="1" flipV="1">
                  <a:off x="5904986" y="2301175"/>
                  <a:ext cx="541860" cy="5295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직선 연결선 65">
                  <a:extLst>
                    <a:ext uri="{FF2B5EF4-FFF2-40B4-BE49-F238E27FC236}">
                      <a16:creationId xmlns:a16="http://schemas.microsoft.com/office/drawing/2014/main" id="{D1FCCF50-B53A-827C-0123-B20A9E425E12}"/>
                    </a:ext>
                  </a:extLst>
                </p:cNvPr>
                <p:cNvCxnSpPr>
                  <a:cxnSpLocks/>
                </p:cNvCxnSpPr>
                <p:nvPr/>
              </p:nvCxnSpPr>
              <p:spPr>
                <a:xfrm flipH="1" flipV="1">
                  <a:off x="6439757" y="2825295"/>
                  <a:ext cx="130710" cy="4024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이등변 삼각형 66">
                  <a:extLst>
                    <a:ext uri="{FF2B5EF4-FFF2-40B4-BE49-F238E27FC236}">
                      <a16:creationId xmlns:a16="http://schemas.microsoft.com/office/drawing/2014/main" id="{356554AA-4006-57F6-70DE-13F6BB8ED76A}"/>
                    </a:ext>
                  </a:extLst>
                </p:cNvPr>
                <p:cNvSpPr/>
                <p:nvPr/>
              </p:nvSpPr>
              <p:spPr>
                <a:xfrm rot="709677">
                  <a:off x="5475176" y="2322644"/>
                  <a:ext cx="660025" cy="1077657"/>
                </a:xfrm>
                <a:prstGeom prst="triangle">
                  <a:avLst>
                    <a:gd name="adj" fmla="val 46715"/>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이등변 삼각형 67">
                  <a:extLst>
                    <a:ext uri="{FF2B5EF4-FFF2-40B4-BE49-F238E27FC236}">
                      <a16:creationId xmlns:a16="http://schemas.microsoft.com/office/drawing/2014/main" id="{CE5FFB74-686D-4926-1008-BEA82FADB1E6}"/>
                    </a:ext>
                  </a:extLst>
                </p:cNvPr>
                <p:cNvSpPr/>
                <p:nvPr/>
              </p:nvSpPr>
              <p:spPr>
                <a:xfrm rot="20179020">
                  <a:off x="5780482" y="2306726"/>
                  <a:ext cx="594777" cy="1075619"/>
                </a:xfrm>
                <a:prstGeom prst="triangle">
                  <a:avLst>
                    <a:gd name="adj" fmla="val 58323"/>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9" name="직선 연결선 68">
                  <a:extLst>
                    <a:ext uri="{FF2B5EF4-FFF2-40B4-BE49-F238E27FC236}">
                      <a16:creationId xmlns:a16="http://schemas.microsoft.com/office/drawing/2014/main" id="{041645B4-C245-2ED2-3302-D8E1AC02E0A2}"/>
                    </a:ext>
                  </a:extLst>
                </p:cNvPr>
                <p:cNvCxnSpPr>
                  <a:cxnSpLocks/>
                </p:cNvCxnSpPr>
                <p:nvPr/>
              </p:nvCxnSpPr>
              <p:spPr>
                <a:xfrm>
                  <a:off x="5903913" y="2288975"/>
                  <a:ext cx="113036" cy="11797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F763734B-BD56-1854-5316-19E470899B24}"/>
                    </a:ext>
                  </a:extLst>
                </p:cNvPr>
                <p:cNvCxnSpPr>
                  <a:cxnSpLocks/>
                </p:cNvCxnSpPr>
                <p:nvPr/>
              </p:nvCxnSpPr>
              <p:spPr>
                <a:xfrm>
                  <a:off x="5896501" y="2301175"/>
                  <a:ext cx="669738" cy="9198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직각 삼각형 70">
                  <a:extLst>
                    <a:ext uri="{FF2B5EF4-FFF2-40B4-BE49-F238E27FC236}">
                      <a16:creationId xmlns:a16="http://schemas.microsoft.com/office/drawing/2014/main" id="{D1A05DA9-F955-E81E-7494-A7FAB0E64B24}"/>
                    </a:ext>
                  </a:extLst>
                </p:cNvPr>
                <p:cNvSpPr/>
                <p:nvPr/>
              </p:nvSpPr>
              <p:spPr>
                <a:xfrm rot="10800000">
                  <a:off x="5365088" y="6186050"/>
                  <a:ext cx="665823" cy="161394"/>
                </a:xfrm>
                <a:prstGeom prst="rtTriangl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직사각형 71">
                  <a:extLst>
                    <a:ext uri="{FF2B5EF4-FFF2-40B4-BE49-F238E27FC236}">
                      <a16:creationId xmlns:a16="http://schemas.microsoft.com/office/drawing/2014/main" id="{53F24090-CBCF-3BA8-3BE3-3977309409EF}"/>
                    </a:ext>
                  </a:extLst>
                </p:cNvPr>
                <p:cNvSpPr/>
                <p:nvPr/>
              </p:nvSpPr>
              <p:spPr>
                <a:xfrm>
                  <a:off x="5371736" y="6059829"/>
                  <a:ext cx="659175" cy="125059"/>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직각 삼각형 72">
                  <a:extLst>
                    <a:ext uri="{FF2B5EF4-FFF2-40B4-BE49-F238E27FC236}">
                      <a16:creationId xmlns:a16="http://schemas.microsoft.com/office/drawing/2014/main" id="{0D37D20B-D9A2-CB48-F983-FF7B78725D2E}"/>
                    </a:ext>
                  </a:extLst>
                </p:cNvPr>
                <p:cNvSpPr/>
                <p:nvPr/>
              </p:nvSpPr>
              <p:spPr>
                <a:xfrm flipV="1">
                  <a:off x="6036285" y="6056902"/>
                  <a:ext cx="514053" cy="284840"/>
                </a:xfrm>
                <a:prstGeom prst="rtTriangl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4" name="직선 연결선 73">
                  <a:extLst>
                    <a:ext uri="{FF2B5EF4-FFF2-40B4-BE49-F238E27FC236}">
                      <a16:creationId xmlns:a16="http://schemas.microsoft.com/office/drawing/2014/main" id="{55C5EB43-4F34-D6D7-ADE9-790FF1476EF6}"/>
                    </a:ext>
                  </a:extLst>
                </p:cNvPr>
                <p:cNvCxnSpPr>
                  <a:cxnSpLocks/>
                </p:cNvCxnSpPr>
                <p:nvPr/>
              </p:nvCxnSpPr>
              <p:spPr>
                <a:xfrm>
                  <a:off x="6568218" y="3216422"/>
                  <a:ext cx="0" cy="28434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a16="http://schemas.microsoft.com/office/drawing/2014/main" id="{C36B9E77-9349-E790-A242-DB5EFF11CD88}"/>
                    </a:ext>
                  </a:extLst>
                </p:cNvPr>
                <p:cNvCxnSpPr>
                  <a:cxnSpLocks/>
                </p:cNvCxnSpPr>
                <p:nvPr/>
              </p:nvCxnSpPr>
              <p:spPr>
                <a:xfrm flipH="1">
                  <a:off x="6016949" y="3221038"/>
                  <a:ext cx="549290" cy="2488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ABC0493E-66BC-3259-6494-F884AC433433}"/>
                    </a:ext>
                  </a:extLst>
                </p:cNvPr>
                <p:cNvCxnSpPr>
                  <a:cxnSpLocks/>
                </p:cNvCxnSpPr>
                <p:nvPr/>
              </p:nvCxnSpPr>
              <p:spPr>
                <a:xfrm>
                  <a:off x="6016949" y="3456505"/>
                  <a:ext cx="19457" cy="28998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직선 연결선 76">
                  <a:extLst>
                    <a:ext uri="{FF2B5EF4-FFF2-40B4-BE49-F238E27FC236}">
                      <a16:creationId xmlns:a16="http://schemas.microsoft.com/office/drawing/2014/main" id="{4F82FF5C-84C7-FFF0-D284-FD08D7A7DC55}"/>
                    </a:ext>
                  </a:extLst>
                </p:cNvPr>
                <p:cNvCxnSpPr>
                  <a:cxnSpLocks/>
                </p:cNvCxnSpPr>
                <p:nvPr/>
              </p:nvCxnSpPr>
              <p:spPr>
                <a:xfrm flipH="1">
                  <a:off x="5367340" y="3324471"/>
                  <a:ext cx="472" cy="28760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725BC763-D279-ABA4-5C11-6573D75E616A}"/>
                    </a:ext>
                  </a:extLst>
                </p:cNvPr>
                <p:cNvCxnSpPr>
                  <a:cxnSpLocks/>
                </p:cNvCxnSpPr>
                <p:nvPr/>
              </p:nvCxnSpPr>
              <p:spPr>
                <a:xfrm flipH="1">
                  <a:off x="5249898" y="2954337"/>
                  <a:ext cx="7385" cy="28448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97F5C1D5-5ADF-A49D-AF64-2F8979DDDB6F}"/>
                    </a:ext>
                  </a:extLst>
                </p:cNvPr>
                <p:cNvCxnSpPr>
                  <a:cxnSpLocks/>
                  <a:endCxn id="71" idx="4"/>
                </p:cNvCxnSpPr>
                <p:nvPr/>
              </p:nvCxnSpPr>
              <p:spPr>
                <a:xfrm>
                  <a:off x="5247650" y="5799138"/>
                  <a:ext cx="117438" cy="3869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060E031-1636-E523-467C-6506031C3EB5}"/>
                    </a:ext>
                  </a:extLst>
                </p:cNvPr>
                <p:cNvCxnSpPr>
                  <a:cxnSpLocks/>
                </p:cNvCxnSpPr>
                <p:nvPr/>
              </p:nvCxnSpPr>
              <p:spPr>
                <a:xfrm>
                  <a:off x="5364126" y="6195043"/>
                  <a:ext cx="662551" cy="1535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직선 연결선 80">
                  <a:extLst>
                    <a:ext uri="{FF2B5EF4-FFF2-40B4-BE49-F238E27FC236}">
                      <a16:creationId xmlns:a16="http://schemas.microsoft.com/office/drawing/2014/main" id="{AB22D720-2E78-ECFB-D61B-0068644824B7}"/>
                    </a:ext>
                  </a:extLst>
                </p:cNvPr>
                <p:cNvCxnSpPr>
                  <a:cxnSpLocks/>
                </p:cNvCxnSpPr>
                <p:nvPr/>
              </p:nvCxnSpPr>
              <p:spPr>
                <a:xfrm flipV="1">
                  <a:off x="6037559" y="6053081"/>
                  <a:ext cx="536861" cy="2943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9" name="순서도: 연결자 38">
                <a:extLst>
                  <a:ext uri="{FF2B5EF4-FFF2-40B4-BE49-F238E27FC236}">
                    <a16:creationId xmlns:a16="http://schemas.microsoft.com/office/drawing/2014/main" id="{D5937EE3-AD22-C811-D678-A2E192FBCC10}"/>
                  </a:ext>
                </a:extLst>
              </p:cNvPr>
              <p:cNvSpPr>
                <a:spLocks noChangeAspect="1"/>
              </p:cNvSpPr>
              <p:nvPr/>
            </p:nvSpPr>
            <p:spPr>
              <a:xfrm>
                <a:off x="3689818" y="3815582"/>
                <a:ext cx="321036" cy="321191"/>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5" name="직사각형 114">
              <a:extLst>
                <a:ext uri="{FF2B5EF4-FFF2-40B4-BE49-F238E27FC236}">
                  <a16:creationId xmlns:a16="http://schemas.microsoft.com/office/drawing/2014/main" id="{B1F1FA02-F319-C865-7B63-95FE85E833AC}"/>
                </a:ext>
              </a:extLst>
            </p:cNvPr>
            <p:cNvSpPr/>
            <p:nvPr/>
          </p:nvSpPr>
          <p:spPr>
            <a:xfrm>
              <a:off x="1172183" y="310178"/>
              <a:ext cx="2434531" cy="7306294"/>
            </a:xfrm>
            <a:prstGeom prst="rect">
              <a:avLst/>
            </a:prstGeom>
            <a:solidFill>
              <a:schemeClr val="tx1">
                <a:lumMod val="75000"/>
                <a:lumOff val="25000"/>
                <a:alpha val="56000"/>
              </a:schemeClr>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6" name="직각 삼각형 115">
              <a:extLst>
                <a:ext uri="{FF2B5EF4-FFF2-40B4-BE49-F238E27FC236}">
                  <a16:creationId xmlns:a16="http://schemas.microsoft.com/office/drawing/2014/main" id="{D9D45BC2-96D0-80C5-5BB5-A6109218CD02}"/>
                </a:ext>
              </a:extLst>
            </p:cNvPr>
            <p:cNvSpPr/>
            <p:nvPr/>
          </p:nvSpPr>
          <p:spPr>
            <a:xfrm rot="10800000" flipH="1">
              <a:off x="3188125" y="244096"/>
              <a:ext cx="448269" cy="1584181"/>
            </a:xfrm>
            <a:prstGeom prst="rtTriangle">
              <a:avLst/>
            </a:prstGeom>
            <a:solidFill>
              <a:schemeClr val="tx1">
                <a:lumMod val="75000"/>
                <a:lumOff val="25000"/>
                <a:alpha val="56000"/>
              </a:schemeClr>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64" name="그룹 263">
            <a:extLst>
              <a:ext uri="{FF2B5EF4-FFF2-40B4-BE49-F238E27FC236}">
                <a16:creationId xmlns:a16="http://schemas.microsoft.com/office/drawing/2014/main" id="{43F15811-65ED-C0CE-95CA-AFFFDB2F1A8B}"/>
              </a:ext>
            </a:extLst>
          </p:cNvPr>
          <p:cNvGrpSpPr>
            <a:grpSpLocks noChangeAspect="1"/>
          </p:cNvGrpSpPr>
          <p:nvPr/>
        </p:nvGrpSpPr>
        <p:grpSpPr>
          <a:xfrm>
            <a:off x="4655139" y="-1137660"/>
            <a:ext cx="4690761" cy="8601560"/>
            <a:chOff x="4655139" y="-1137660"/>
            <a:chExt cx="4690761" cy="8601560"/>
          </a:xfrm>
        </p:grpSpPr>
        <p:grpSp>
          <p:nvGrpSpPr>
            <p:cNvPr id="257" name="그룹 256">
              <a:extLst>
                <a:ext uri="{FF2B5EF4-FFF2-40B4-BE49-F238E27FC236}">
                  <a16:creationId xmlns:a16="http://schemas.microsoft.com/office/drawing/2014/main" id="{AED213BF-E6BF-B260-31F5-BB3A514E812A}"/>
                </a:ext>
              </a:extLst>
            </p:cNvPr>
            <p:cNvGrpSpPr/>
            <p:nvPr/>
          </p:nvGrpSpPr>
          <p:grpSpPr>
            <a:xfrm>
              <a:off x="4655139" y="-1137660"/>
              <a:ext cx="4690761" cy="8601560"/>
              <a:chOff x="4667839" y="-1259024"/>
              <a:chExt cx="4690761" cy="8601560"/>
            </a:xfrm>
          </p:grpSpPr>
          <p:sp>
            <p:nvSpPr>
              <p:cNvPr id="215" name="직사각형 214">
                <a:extLst>
                  <a:ext uri="{FF2B5EF4-FFF2-40B4-BE49-F238E27FC236}">
                    <a16:creationId xmlns:a16="http://schemas.microsoft.com/office/drawing/2014/main" id="{91CF3B61-296E-8E0A-EEBE-C3B1593AAA28}"/>
                  </a:ext>
                </a:extLst>
              </p:cNvPr>
              <p:cNvSpPr/>
              <p:nvPr/>
            </p:nvSpPr>
            <p:spPr>
              <a:xfrm>
                <a:off x="4782275" y="-299080"/>
                <a:ext cx="2310965" cy="6121910"/>
              </a:xfrm>
              <a:prstGeom prst="rect">
                <a:avLst/>
              </a:prstGeom>
              <a:solidFill>
                <a:schemeClr val="tx1">
                  <a:lumMod val="75000"/>
                  <a:lumOff val="25000"/>
                  <a:alpha val="56000"/>
                </a:schemeClr>
              </a:solidFill>
              <a:ln>
                <a:noFill/>
              </a:ln>
              <a:scene3d>
                <a:camera prst="isometricOffAxis1Left">
                  <a:rot lat="1080000" lon="282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16" name="그룹 215">
                <a:extLst>
                  <a:ext uri="{FF2B5EF4-FFF2-40B4-BE49-F238E27FC236}">
                    <a16:creationId xmlns:a16="http://schemas.microsoft.com/office/drawing/2014/main" id="{039CE15D-D4C5-4081-5F0D-9C4202F66D43}"/>
                  </a:ext>
                </a:extLst>
              </p:cNvPr>
              <p:cNvGrpSpPr/>
              <p:nvPr/>
            </p:nvGrpSpPr>
            <p:grpSpPr>
              <a:xfrm>
                <a:off x="4667839" y="-1259024"/>
                <a:ext cx="3925463" cy="8601560"/>
                <a:chOff x="1617695" y="-1055824"/>
                <a:chExt cx="3925463" cy="8601560"/>
              </a:xfrm>
            </p:grpSpPr>
            <p:cxnSp>
              <p:nvCxnSpPr>
                <p:cNvPr id="249" name="직선 화살표 연결선 248">
                  <a:extLst>
                    <a:ext uri="{FF2B5EF4-FFF2-40B4-BE49-F238E27FC236}">
                      <a16:creationId xmlns:a16="http://schemas.microsoft.com/office/drawing/2014/main" id="{046392B2-E787-B313-A68D-28C8D1362BC0}"/>
                    </a:ext>
                  </a:extLst>
                </p:cNvPr>
                <p:cNvCxnSpPr>
                  <a:cxnSpLocks/>
                </p:cNvCxnSpPr>
                <p:nvPr/>
              </p:nvCxnSpPr>
              <p:spPr>
                <a:xfrm flipH="1">
                  <a:off x="2218062" y="5346014"/>
                  <a:ext cx="2982588" cy="1691891"/>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0" name="직선 화살표 연결선 249">
                  <a:extLst>
                    <a:ext uri="{FF2B5EF4-FFF2-40B4-BE49-F238E27FC236}">
                      <a16:creationId xmlns:a16="http://schemas.microsoft.com/office/drawing/2014/main" id="{17682ABD-DE0D-631D-5C80-F69D45E4EDFA}"/>
                    </a:ext>
                  </a:extLst>
                </p:cNvPr>
                <p:cNvCxnSpPr>
                  <a:cxnSpLocks/>
                </p:cNvCxnSpPr>
                <p:nvPr/>
              </p:nvCxnSpPr>
              <p:spPr>
                <a:xfrm>
                  <a:off x="2288934" y="5666844"/>
                  <a:ext cx="3223926" cy="1077621"/>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1" name="직선 화살표 연결선 250">
                  <a:extLst>
                    <a:ext uri="{FF2B5EF4-FFF2-40B4-BE49-F238E27FC236}">
                      <a16:creationId xmlns:a16="http://schemas.microsoft.com/office/drawing/2014/main" id="{DB3184A1-2C1F-053F-1DF6-2F1A49E8934A}"/>
                    </a:ext>
                  </a:extLst>
                </p:cNvPr>
                <p:cNvCxnSpPr>
                  <a:cxnSpLocks/>
                </p:cNvCxnSpPr>
                <p:nvPr/>
              </p:nvCxnSpPr>
              <p:spPr>
                <a:xfrm flipH="1" flipV="1">
                  <a:off x="3613815" y="-177735"/>
                  <a:ext cx="3541" cy="152508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3" name="TextBox 252">
                      <a:extLst>
                        <a:ext uri="{FF2B5EF4-FFF2-40B4-BE49-F238E27FC236}">
                          <a16:creationId xmlns:a16="http://schemas.microsoft.com/office/drawing/2014/main" id="{D9D428C5-E652-62B9-144B-D828116A60F1}"/>
                        </a:ext>
                      </a:extLst>
                    </p:cNvPr>
                    <p:cNvSpPr txBox="1"/>
                    <p:nvPr/>
                  </p:nvSpPr>
                  <p:spPr>
                    <a:xfrm>
                      <a:off x="1617695" y="6295927"/>
                      <a:ext cx="315834" cy="10156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6000" b="1" i="1" dirty="0" smtClean="0">
                                <a:solidFill>
                                  <a:schemeClr val="tx1"/>
                                </a:solidFill>
                                <a:latin typeface="Cambria Math" panose="02040503050406030204" pitchFamily="18" charset="0"/>
                              </a:rPr>
                              <m:t>𝒚</m:t>
                            </m:r>
                          </m:oMath>
                        </m:oMathPara>
                      </a14:m>
                      <a:endParaRPr lang="ko-KR" altLang="en-US" sz="6000" b="1">
                        <a:solidFill>
                          <a:schemeClr val="tx1"/>
                        </a:solidFill>
                      </a:endParaRPr>
                    </a:p>
                  </p:txBody>
                </p:sp>
              </mc:Choice>
              <mc:Fallback xmlns="">
                <p:sp>
                  <p:nvSpPr>
                    <p:cNvPr id="253" name="TextBox 252">
                      <a:extLst>
                        <a:ext uri="{FF2B5EF4-FFF2-40B4-BE49-F238E27FC236}">
                          <a16:creationId xmlns:a16="http://schemas.microsoft.com/office/drawing/2014/main" id="{D9D428C5-E652-62B9-144B-D828116A60F1}"/>
                        </a:ext>
                      </a:extLst>
                    </p:cNvPr>
                    <p:cNvSpPr txBox="1">
                      <a:spLocks noRot="1" noChangeAspect="1" noMove="1" noResize="1" noEditPoints="1" noAdjustHandles="1" noChangeArrowheads="1" noChangeShapeType="1" noTextEdit="1"/>
                    </p:cNvSpPr>
                    <p:nvPr/>
                  </p:nvSpPr>
                  <p:spPr>
                    <a:xfrm>
                      <a:off x="1617695" y="6295927"/>
                      <a:ext cx="315834" cy="1015663"/>
                    </a:xfrm>
                    <a:prstGeom prst="rect">
                      <a:avLst/>
                    </a:prstGeom>
                    <a:blipFill>
                      <a:blip r:embed="rId5"/>
                      <a:stretch>
                        <a:fillRect r="-725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4" name="TextBox 253">
                      <a:extLst>
                        <a:ext uri="{FF2B5EF4-FFF2-40B4-BE49-F238E27FC236}">
                          <a16:creationId xmlns:a16="http://schemas.microsoft.com/office/drawing/2014/main" id="{6B86F08C-F961-D5FF-012B-8D405242FAF1}"/>
                        </a:ext>
                      </a:extLst>
                    </p:cNvPr>
                    <p:cNvSpPr txBox="1"/>
                    <p:nvPr/>
                  </p:nvSpPr>
                  <p:spPr>
                    <a:xfrm>
                      <a:off x="3376540" y="-1055824"/>
                      <a:ext cx="315834" cy="10156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6000" b="1" i="1" dirty="0" smtClean="0">
                                <a:solidFill>
                                  <a:schemeClr val="tx1"/>
                                </a:solidFill>
                                <a:latin typeface="Cambria Math" panose="02040503050406030204" pitchFamily="18" charset="0"/>
                              </a:rPr>
                              <m:t>𝒛</m:t>
                            </m:r>
                          </m:oMath>
                        </m:oMathPara>
                      </a14:m>
                      <a:endParaRPr lang="ko-KR" altLang="en-US" sz="6000" b="1">
                        <a:solidFill>
                          <a:schemeClr val="tx1"/>
                        </a:solidFill>
                      </a:endParaRPr>
                    </a:p>
                  </p:txBody>
                </p:sp>
              </mc:Choice>
              <mc:Fallback xmlns="">
                <p:sp>
                  <p:nvSpPr>
                    <p:cNvPr id="254" name="TextBox 253">
                      <a:extLst>
                        <a:ext uri="{FF2B5EF4-FFF2-40B4-BE49-F238E27FC236}">
                          <a16:creationId xmlns:a16="http://schemas.microsoft.com/office/drawing/2014/main" id="{6B86F08C-F961-D5FF-012B-8D405242FAF1}"/>
                        </a:ext>
                      </a:extLst>
                    </p:cNvPr>
                    <p:cNvSpPr txBox="1">
                      <a:spLocks noRot="1" noChangeAspect="1" noMove="1" noResize="1" noEditPoints="1" noAdjustHandles="1" noChangeArrowheads="1" noChangeShapeType="1" noTextEdit="1"/>
                    </p:cNvSpPr>
                    <p:nvPr/>
                  </p:nvSpPr>
                  <p:spPr>
                    <a:xfrm>
                      <a:off x="3376540" y="-1055824"/>
                      <a:ext cx="315834" cy="1015663"/>
                    </a:xfrm>
                    <a:prstGeom prst="rect">
                      <a:avLst/>
                    </a:prstGeom>
                    <a:blipFill>
                      <a:blip r:embed="rId6"/>
                      <a:stretch>
                        <a:fillRect r="-5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2" name="TextBox 251">
                      <a:extLst>
                        <a:ext uri="{FF2B5EF4-FFF2-40B4-BE49-F238E27FC236}">
                          <a16:creationId xmlns:a16="http://schemas.microsoft.com/office/drawing/2014/main" id="{F9428B53-4E2B-41EC-4247-A499BBB97419}"/>
                        </a:ext>
                      </a:extLst>
                    </p:cNvPr>
                    <p:cNvSpPr txBox="1"/>
                    <p:nvPr/>
                  </p:nvSpPr>
                  <p:spPr>
                    <a:xfrm>
                      <a:off x="5227324" y="6530073"/>
                      <a:ext cx="315834" cy="10156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6000" b="1" i="1" dirty="0" smtClean="0">
                                <a:solidFill>
                                  <a:schemeClr val="tx1"/>
                                </a:solidFill>
                                <a:latin typeface="Cambria Math" panose="02040503050406030204" pitchFamily="18" charset="0"/>
                              </a:rPr>
                              <m:t>𝒙</m:t>
                            </m:r>
                          </m:oMath>
                        </m:oMathPara>
                      </a14:m>
                      <a:endParaRPr lang="ko-KR" altLang="en-US" sz="6000" b="1">
                        <a:solidFill>
                          <a:schemeClr val="tx1"/>
                        </a:solidFill>
                      </a:endParaRPr>
                    </a:p>
                  </p:txBody>
                </p:sp>
              </mc:Choice>
              <mc:Fallback xmlns="">
                <p:sp>
                  <p:nvSpPr>
                    <p:cNvPr id="252" name="TextBox 251">
                      <a:extLst>
                        <a:ext uri="{FF2B5EF4-FFF2-40B4-BE49-F238E27FC236}">
                          <a16:creationId xmlns:a16="http://schemas.microsoft.com/office/drawing/2014/main" id="{F9428B53-4E2B-41EC-4247-A499BBB97419}"/>
                        </a:ext>
                      </a:extLst>
                    </p:cNvPr>
                    <p:cNvSpPr txBox="1">
                      <a:spLocks noRot="1" noChangeAspect="1" noMove="1" noResize="1" noEditPoints="1" noAdjustHandles="1" noChangeArrowheads="1" noChangeShapeType="1" noTextEdit="1"/>
                    </p:cNvSpPr>
                    <p:nvPr/>
                  </p:nvSpPr>
                  <p:spPr>
                    <a:xfrm>
                      <a:off x="5227324" y="6530073"/>
                      <a:ext cx="315834" cy="1015663"/>
                    </a:xfrm>
                    <a:prstGeom prst="rect">
                      <a:avLst/>
                    </a:prstGeom>
                    <a:blipFill>
                      <a:blip r:embed="rId7"/>
                      <a:stretch>
                        <a:fillRect r="-65385"/>
                      </a:stretch>
                    </a:blipFill>
                  </p:spPr>
                  <p:txBody>
                    <a:bodyPr/>
                    <a:lstStyle/>
                    <a:p>
                      <a:r>
                        <a:rPr lang="en-US">
                          <a:noFill/>
                        </a:rPr>
                        <a:t> </a:t>
                      </a:r>
                    </a:p>
                  </p:txBody>
                </p:sp>
              </mc:Fallback>
            </mc:AlternateContent>
          </p:grpSp>
          <p:grpSp>
            <p:nvGrpSpPr>
              <p:cNvPr id="217" name="그룹 216">
                <a:extLst>
                  <a:ext uri="{FF2B5EF4-FFF2-40B4-BE49-F238E27FC236}">
                    <a16:creationId xmlns:a16="http://schemas.microsoft.com/office/drawing/2014/main" id="{4FF155C5-7346-BF77-3489-442C01322B18}"/>
                  </a:ext>
                </a:extLst>
              </p:cNvPr>
              <p:cNvGrpSpPr>
                <a:grpSpLocks noChangeAspect="1"/>
              </p:cNvGrpSpPr>
              <p:nvPr/>
            </p:nvGrpSpPr>
            <p:grpSpPr>
              <a:xfrm>
                <a:off x="5645655" y="1281"/>
                <a:ext cx="2067549" cy="6411541"/>
                <a:chOff x="3210197" y="238952"/>
                <a:chExt cx="2067549" cy="6411541"/>
              </a:xfrm>
            </p:grpSpPr>
            <p:grpSp>
              <p:nvGrpSpPr>
                <p:cNvPr id="220" name="그룹 219">
                  <a:extLst>
                    <a:ext uri="{FF2B5EF4-FFF2-40B4-BE49-F238E27FC236}">
                      <a16:creationId xmlns:a16="http://schemas.microsoft.com/office/drawing/2014/main" id="{5C203C04-45C6-0030-2D3A-2DB01EF6618A}"/>
                    </a:ext>
                  </a:extLst>
                </p:cNvPr>
                <p:cNvGrpSpPr>
                  <a:grpSpLocks noChangeAspect="1"/>
                </p:cNvGrpSpPr>
                <p:nvPr/>
              </p:nvGrpSpPr>
              <p:grpSpPr>
                <a:xfrm>
                  <a:off x="3210197" y="238952"/>
                  <a:ext cx="2067549" cy="6411541"/>
                  <a:chOff x="5247650" y="2241993"/>
                  <a:chExt cx="1326770" cy="4114357"/>
                </a:xfrm>
              </p:grpSpPr>
              <p:sp>
                <p:nvSpPr>
                  <p:cNvPr id="222" name="직사각형 221">
                    <a:extLst>
                      <a:ext uri="{FF2B5EF4-FFF2-40B4-BE49-F238E27FC236}">
                        <a16:creationId xmlns:a16="http://schemas.microsoft.com/office/drawing/2014/main" id="{91799F47-E0B2-8CB5-FF22-D0CB99AC6CF5}"/>
                      </a:ext>
                    </a:extLst>
                  </p:cNvPr>
                  <p:cNvSpPr/>
                  <p:nvPr/>
                </p:nvSpPr>
                <p:spPr>
                  <a:xfrm>
                    <a:off x="5254470" y="2959035"/>
                    <a:ext cx="117265" cy="2825294"/>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3" name="직사각형 222">
                    <a:extLst>
                      <a:ext uri="{FF2B5EF4-FFF2-40B4-BE49-F238E27FC236}">
                        <a16:creationId xmlns:a16="http://schemas.microsoft.com/office/drawing/2014/main" id="{E84338A5-7799-C792-03C7-5F6E582C177A}"/>
                      </a:ext>
                    </a:extLst>
                  </p:cNvPr>
                  <p:cNvSpPr/>
                  <p:nvPr/>
                </p:nvSpPr>
                <p:spPr>
                  <a:xfrm rot="20632577">
                    <a:off x="5305745" y="5761886"/>
                    <a:ext cx="117343" cy="418813"/>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4" name="직사각형 223">
                    <a:extLst>
                      <a:ext uri="{FF2B5EF4-FFF2-40B4-BE49-F238E27FC236}">
                        <a16:creationId xmlns:a16="http://schemas.microsoft.com/office/drawing/2014/main" id="{D9CB8CFB-3DB7-FCA7-2AB6-463AB6BB5D2B}"/>
                      </a:ext>
                    </a:extLst>
                  </p:cNvPr>
                  <p:cNvSpPr/>
                  <p:nvPr/>
                </p:nvSpPr>
                <p:spPr>
                  <a:xfrm>
                    <a:off x="5371735" y="3227786"/>
                    <a:ext cx="1194503" cy="2825295"/>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5" name="직사각형 224">
                    <a:extLst>
                      <a:ext uri="{FF2B5EF4-FFF2-40B4-BE49-F238E27FC236}">
                        <a16:creationId xmlns:a16="http://schemas.microsoft.com/office/drawing/2014/main" id="{413BF93F-AF55-028E-EC28-2F5B53EA53EF}"/>
                      </a:ext>
                    </a:extLst>
                  </p:cNvPr>
                  <p:cNvSpPr/>
                  <p:nvPr/>
                </p:nvSpPr>
                <p:spPr>
                  <a:xfrm rot="18875302">
                    <a:off x="5195108" y="2595482"/>
                    <a:ext cx="918115" cy="211137"/>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6" name="직사각형 225">
                    <a:extLst>
                      <a:ext uri="{FF2B5EF4-FFF2-40B4-BE49-F238E27FC236}">
                        <a16:creationId xmlns:a16="http://schemas.microsoft.com/office/drawing/2014/main" id="{7261F7E5-55EF-5CA0-FD10-53309BE6D89F}"/>
                      </a:ext>
                    </a:extLst>
                  </p:cNvPr>
                  <p:cNvSpPr/>
                  <p:nvPr/>
                </p:nvSpPr>
                <p:spPr>
                  <a:xfrm rot="20630999">
                    <a:off x="5303816" y="2897340"/>
                    <a:ext cx="369366" cy="391025"/>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7" name="직사각형 226">
                    <a:extLst>
                      <a:ext uri="{FF2B5EF4-FFF2-40B4-BE49-F238E27FC236}">
                        <a16:creationId xmlns:a16="http://schemas.microsoft.com/office/drawing/2014/main" id="{F6CFE078-0DCF-D6A6-D047-A916BD676B75}"/>
                      </a:ext>
                    </a:extLst>
                  </p:cNvPr>
                  <p:cNvSpPr/>
                  <p:nvPr/>
                </p:nvSpPr>
                <p:spPr>
                  <a:xfrm rot="18895211">
                    <a:off x="6140984" y="2389436"/>
                    <a:ext cx="114449" cy="572398"/>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8" name="직사각형 227">
                    <a:extLst>
                      <a:ext uri="{FF2B5EF4-FFF2-40B4-BE49-F238E27FC236}">
                        <a16:creationId xmlns:a16="http://schemas.microsoft.com/office/drawing/2014/main" id="{7D7BD9CC-38C3-BDA2-74C5-45F2E5260AB8}"/>
                      </a:ext>
                    </a:extLst>
                  </p:cNvPr>
                  <p:cNvSpPr/>
                  <p:nvPr/>
                </p:nvSpPr>
                <p:spPr>
                  <a:xfrm rot="15096091">
                    <a:off x="6164018" y="2926810"/>
                    <a:ext cx="399871" cy="293356"/>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29" name="직선 연결선 228">
                    <a:extLst>
                      <a:ext uri="{FF2B5EF4-FFF2-40B4-BE49-F238E27FC236}">
                        <a16:creationId xmlns:a16="http://schemas.microsoft.com/office/drawing/2014/main" id="{6B2A225D-12F4-B868-3690-90C724C29694}"/>
                      </a:ext>
                    </a:extLst>
                  </p:cNvPr>
                  <p:cNvCxnSpPr>
                    <a:cxnSpLocks/>
                  </p:cNvCxnSpPr>
                  <p:nvPr/>
                </p:nvCxnSpPr>
                <p:spPr>
                  <a:xfrm>
                    <a:off x="5365089" y="3332163"/>
                    <a:ext cx="654711" cy="1365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직선 연결선 229">
                    <a:extLst>
                      <a:ext uri="{FF2B5EF4-FFF2-40B4-BE49-F238E27FC236}">
                        <a16:creationId xmlns:a16="http://schemas.microsoft.com/office/drawing/2014/main" id="{DDE99FFF-12EC-F238-50BD-850D248CD392}"/>
                      </a:ext>
                    </a:extLst>
                  </p:cNvPr>
                  <p:cNvCxnSpPr>
                    <a:cxnSpLocks/>
                  </p:cNvCxnSpPr>
                  <p:nvPr/>
                </p:nvCxnSpPr>
                <p:spPr>
                  <a:xfrm>
                    <a:off x="5254470" y="2954338"/>
                    <a:ext cx="110619" cy="3778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직선 연결선 230">
                    <a:extLst>
                      <a:ext uri="{FF2B5EF4-FFF2-40B4-BE49-F238E27FC236}">
                        <a16:creationId xmlns:a16="http://schemas.microsoft.com/office/drawing/2014/main" id="{4F1D037F-511A-B39A-45AF-C3259890A9C2}"/>
                      </a:ext>
                    </a:extLst>
                  </p:cNvPr>
                  <p:cNvCxnSpPr>
                    <a:cxnSpLocks/>
                  </p:cNvCxnSpPr>
                  <p:nvPr/>
                </p:nvCxnSpPr>
                <p:spPr>
                  <a:xfrm flipV="1">
                    <a:off x="5254470" y="2295316"/>
                    <a:ext cx="643869" cy="6590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직선 연결선 231">
                    <a:extLst>
                      <a:ext uri="{FF2B5EF4-FFF2-40B4-BE49-F238E27FC236}">
                        <a16:creationId xmlns:a16="http://schemas.microsoft.com/office/drawing/2014/main" id="{603FC830-C2F4-0CCD-A281-C5EBDEFDB4D6}"/>
                      </a:ext>
                    </a:extLst>
                  </p:cNvPr>
                  <p:cNvCxnSpPr>
                    <a:cxnSpLocks/>
                  </p:cNvCxnSpPr>
                  <p:nvPr/>
                </p:nvCxnSpPr>
                <p:spPr>
                  <a:xfrm flipH="1" flipV="1">
                    <a:off x="5904986" y="2301175"/>
                    <a:ext cx="541860" cy="5295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C52106AD-BC20-BE47-C8FB-3409293E5CBF}"/>
                      </a:ext>
                    </a:extLst>
                  </p:cNvPr>
                  <p:cNvCxnSpPr>
                    <a:cxnSpLocks/>
                  </p:cNvCxnSpPr>
                  <p:nvPr/>
                </p:nvCxnSpPr>
                <p:spPr>
                  <a:xfrm flipH="1" flipV="1">
                    <a:off x="6439757" y="2825295"/>
                    <a:ext cx="130710" cy="4024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4" name="이등변 삼각형 233">
                    <a:extLst>
                      <a:ext uri="{FF2B5EF4-FFF2-40B4-BE49-F238E27FC236}">
                        <a16:creationId xmlns:a16="http://schemas.microsoft.com/office/drawing/2014/main" id="{4169C8AA-E089-2D25-1CFC-B12D4D384F88}"/>
                      </a:ext>
                    </a:extLst>
                  </p:cNvPr>
                  <p:cNvSpPr/>
                  <p:nvPr/>
                </p:nvSpPr>
                <p:spPr>
                  <a:xfrm rot="709677">
                    <a:off x="5475176" y="2322644"/>
                    <a:ext cx="660025" cy="1077657"/>
                  </a:xfrm>
                  <a:prstGeom prst="triangle">
                    <a:avLst>
                      <a:gd name="adj" fmla="val 46715"/>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5" name="이등변 삼각형 234">
                    <a:extLst>
                      <a:ext uri="{FF2B5EF4-FFF2-40B4-BE49-F238E27FC236}">
                        <a16:creationId xmlns:a16="http://schemas.microsoft.com/office/drawing/2014/main" id="{B9F1B345-D0C0-33FF-EF07-95597FD1DFF3}"/>
                      </a:ext>
                    </a:extLst>
                  </p:cNvPr>
                  <p:cNvSpPr/>
                  <p:nvPr/>
                </p:nvSpPr>
                <p:spPr>
                  <a:xfrm rot="20179020">
                    <a:off x="5780482" y="2306726"/>
                    <a:ext cx="594777" cy="1075619"/>
                  </a:xfrm>
                  <a:prstGeom prst="triangle">
                    <a:avLst>
                      <a:gd name="adj" fmla="val 58323"/>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6" name="직선 연결선 235">
                    <a:extLst>
                      <a:ext uri="{FF2B5EF4-FFF2-40B4-BE49-F238E27FC236}">
                        <a16:creationId xmlns:a16="http://schemas.microsoft.com/office/drawing/2014/main" id="{27D1FDF0-CE83-A781-CA09-CF37B73065FB}"/>
                      </a:ext>
                    </a:extLst>
                  </p:cNvPr>
                  <p:cNvCxnSpPr>
                    <a:cxnSpLocks/>
                  </p:cNvCxnSpPr>
                  <p:nvPr/>
                </p:nvCxnSpPr>
                <p:spPr>
                  <a:xfrm>
                    <a:off x="5903913" y="2288975"/>
                    <a:ext cx="113036" cy="11797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직선 연결선 236">
                    <a:extLst>
                      <a:ext uri="{FF2B5EF4-FFF2-40B4-BE49-F238E27FC236}">
                        <a16:creationId xmlns:a16="http://schemas.microsoft.com/office/drawing/2014/main" id="{7972392B-1675-0F10-08A7-1F7CF635B968}"/>
                      </a:ext>
                    </a:extLst>
                  </p:cNvPr>
                  <p:cNvCxnSpPr>
                    <a:cxnSpLocks/>
                  </p:cNvCxnSpPr>
                  <p:nvPr/>
                </p:nvCxnSpPr>
                <p:spPr>
                  <a:xfrm>
                    <a:off x="5896501" y="2301175"/>
                    <a:ext cx="669738" cy="9198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직각 삼각형 237">
                    <a:extLst>
                      <a:ext uri="{FF2B5EF4-FFF2-40B4-BE49-F238E27FC236}">
                        <a16:creationId xmlns:a16="http://schemas.microsoft.com/office/drawing/2014/main" id="{9FC613C9-9555-25E6-71F9-30BEECB218E8}"/>
                      </a:ext>
                    </a:extLst>
                  </p:cNvPr>
                  <p:cNvSpPr/>
                  <p:nvPr/>
                </p:nvSpPr>
                <p:spPr>
                  <a:xfrm rot="10800000">
                    <a:off x="5365088" y="6186050"/>
                    <a:ext cx="665823" cy="161394"/>
                  </a:xfrm>
                  <a:prstGeom prst="rtTriangl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9" name="직사각형 238">
                    <a:extLst>
                      <a:ext uri="{FF2B5EF4-FFF2-40B4-BE49-F238E27FC236}">
                        <a16:creationId xmlns:a16="http://schemas.microsoft.com/office/drawing/2014/main" id="{E62F8527-FD07-C94B-AF4A-4AEA187AC6A3}"/>
                      </a:ext>
                    </a:extLst>
                  </p:cNvPr>
                  <p:cNvSpPr/>
                  <p:nvPr/>
                </p:nvSpPr>
                <p:spPr>
                  <a:xfrm>
                    <a:off x="5371736" y="6059829"/>
                    <a:ext cx="659175" cy="125059"/>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0" name="직각 삼각형 239">
                    <a:extLst>
                      <a:ext uri="{FF2B5EF4-FFF2-40B4-BE49-F238E27FC236}">
                        <a16:creationId xmlns:a16="http://schemas.microsoft.com/office/drawing/2014/main" id="{FEFFDE89-5118-F2A3-37E4-7D3F93E2073E}"/>
                      </a:ext>
                    </a:extLst>
                  </p:cNvPr>
                  <p:cNvSpPr/>
                  <p:nvPr/>
                </p:nvSpPr>
                <p:spPr>
                  <a:xfrm flipV="1">
                    <a:off x="6036285" y="6056902"/>
                    <a:ext cx="514053" cy="284840"/>
                  </a:xfrm>
                  <a:prstGeom prst="rtTriangl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41" name="직선 연결선 240">
                    <a:extLst>
                      <a:ext uri="{FF2B5EF4-FFF2-40B4-BE49-F238E27FC236}">
                        <a16:creationId xmlns:a16="http://schemas.microsoft.com/office/drawing/2014/main" id="{B6532011-D9FD-C2D8-6286-2CE4E9472202}"/>
                      </a:ext>
                    </a:extLst>
                  </p:cNvPr>
                  <p:cNvCxnSpPr>
                    <a:cxnSpLocks/>
                  </p:cNvCxnSpPr>
                  <p:nvPr/>
                </p:nvCxnSpPr>
                <p:spPr>
                  <a:xfrm>
                    <a:off x="6568218" y="3216422"/>
                    <a:ext cx="0" cy="28434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직선 연결선 241">
                    <a:extLst>
                      <a:ext uri="{FF2B5EF4-FFF2-40B4-BE49-F238E27FC236}">
                        <a16:creationId xmlns:a16="http://schemas.microsoft.com/office/drawing/2014/main" id="{6489E5D4-F593-B74B-09C3-691293FDFF79}"/>
                      </a:ext>
                    </a:extLst>
                  </p:cNvPr>
                  <p:cNvCxnSpPr>
                    <a:cxnSpLocks/>
                  </p:cNvCxnSpPr>
                  <p:nvPr/>
                </p:nvCxnSpPr>
                <p:spPr>
                  <a:xfrm flipH="1">
                    <a:off x="6016949" y="3221038"/>
                    <a:ext cx="549290" cy="2488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직선 연결선 242">
                    <a:extLst>
                      <a:ext uri="{FF2B5EF4-FFF2-40B4-BE49-F238E27FC236}">
                        <a16:creationId xmlns:a16="http://schemas.microsoft.com/office/drawing/2014/main" id="{2A704D11-AED7-DDC8-32D2-DB69A98EA59E}"/>
                      </a:ext>
                    </a:extLst>
                  </p:cNvPr>
                  <p:cNvCxnSpPr>
                    <a:cxnSpLocks/>
                  </p:cNvCxnSpPr>
                  <p:nvPr/>
                </p:nvCxnSpPr>
                <p:spPr>
                  <a:xfrm>
                    <a:off x="6016949" y="3456505"/>
                    <a:ext cx="19457" cy="28998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직선 연결선 243">
                    <a:extLst>
                      <a:ext uri="{FF2B5EF4-FFF2-40B4-BE49-F238E27FC236}">
                        <a16:creationId xmlns:a16="http://schemas.microsoft.com/office/drawing/2014/main" id="{07D0902D-BE07-B7B0-75EF-6B9DE76953BC}"/>
                      </a:ext>
                    </a:extLst>
                  </p:cNvPr>
                  <p:cNvCxnSpPr>
                    <a:cxnSpLocks/>
                  </p:cNvCxnSpPr>
                  <p:nvPr/>
                </p:nvCxnSpPr>
                <p:spPr>
                  <a:xfrm flipH="1">
                    <a:off x="5367340" y="3324471"/>
                    <a:ext cx="472" cy="28760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직선 연결선 244">
                    <a:extLst>
                      <a:ext uri="{FF2B5EF4-FFF2-40B4-BE49-F238E27FC236}">
                        <a16:creationId xmlns:a16="http://schemas.microsoft.com/office/drawing/2014/main" id="{32B7B689-96D0-5773-E61A-533615C9F4DB}"/>
                      </a:ext>
                    </a:extLst>
                  </p:cNvPr>
                  <p:cNvCxnSpPr>
                    <a:cxnSpLocks/>
                  </p:cNvCxnSpPr>
                  <p:nvPr/>
                </p:nvCxnSpPr>
                <p:spPr>
                  <a:xfrm flipH="1">
                    <a:off x="5249898" y="2954337"/>
                    <a:ext cx="7385" cy="28448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직선 연결선 245">
                    <a:extLst>
                      <a:ext uri="{FF2B5EF4-FFF2-40B4-BE49-F238E27FC236}">
                        <a16:creationId xmlns:a16="http://schemas.microsoft.com/office/drawing/2014/main" id="{0FE5F7F3-A75E-F730-5D86-7C27886B9770}"/>
                      </a:ext>
                    </a:extLst>
                  </p:cNvPr>
                  <p:cNvCxnSpPr>
                    <a:cxnSpLocks/>
                    <a:endCxn id="238" idx="4"/>
                  </p:cNvCxnSpPr>
                  <p:nvPr/>
                </p:nvCxnSpPr>
                <p:spPr>
                  <a:xfrm>
                    <a:off x="5247650" y="5799138"/>
                    <a:ext cx="117438" cy="3869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직선 연결선 246">
                    <a:extLst>
                      <a:ext uri="{FF2B5EF4-FFF2-40B4-BE49-F238E27FC236}">
                        <a16:creationId xmlns:a16="http://schemas.microsoft.com/office/drawing/2014/main" id="{AE31AF02-9748-D8AB-DCD9-7196E9110741}"/>
                      </a:ext>
                    </a:extLst>
                  </p:cNvPr>
                  <p:cNvCxnSpPr>
                    <a:cxnSpLocks/>
                  </p:cNvCxnSpPr>
                  <p:nvPr/>
                </p:nvCxnSpPr>
                <p:spPr>
                  <a:xfrm>
                    <a:off x="5364126" y="6195043"/>
                    <a:ext cx="662551" cy="1535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직선 연결선 247">
                    <a:extLst>
                      <a:ext uri="{FF2B5EF4-FFF2-40B4-BE49-F238E27FC236}">
                        <a16:creationId xmlns:a16="http://schemas.microsoft.com/office/drawing/2014/main" id="{AC5FB148-E6E0-5556-30E9-432B28121CBE}"/>
                      </a:ext>
                    </a:extLst>
                  </p:cNvPr>
                  <p:cNvCxnSpPr>
                    <a:cxnSpLocks/>
                  </p:cNvCxnSpPr>
                  <p:nvPr/>
                </p:nvCxnSpPr>
                <p:spPr>
                  <a:xfrm flipV="1">
                    <a:off x="6037559" y="6053081"/>
                    <a:ext cx="536861" cy="2943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1" name="순서도: 연결자 220">
                  <a:extLst>
                    <a:ext uri="{FF2B5EF4-FFF2-40B4-BE49-F238E27FC236}">
                      <a16:creationId xmlns:a16="http://schemas.microsoft.com/office/drawing/2014/main" id="{5D8E5B08-B0C7-A283-F009-546BDD5057E9}"/>
                    </a:ext>
                  </a:extLst>
                </p:cNvPr>
                <p:cNvSpPr>
                  <a:spLocks noChangeAspect="1"/>
                </p:cNvSpPr>
                <p:nvPr/>
              </p:nvSpPr>
              <p:spPr>
                <a:xfrm>
                  <a:off x="3689818" y="3815582"/>
                  <a:ext cx="321036" cy="321191"/>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18" name="직사각형 217">
                <a:extLst>
                  <a:ext uri="{FF2B5EF4-FFF2-40B4-BE49-F238E27FC236}">
                    <a16:creationId xmlns:a16="http://schemas.microsoft.com/office/drawing/2014/main" id="{9C55E40D-4E01-F91F-DDC1-364939898915}"/>
                  </a:ext>
                </a:extLst>
              </p:cNvPr>
              <p:cNvSpPr/>
              <p:nvPr/>
            </p:nvSpPr>
            <p:spPr>
              <a:xfrm>
                <a:off x="7010348" y="434105"/>
                <a:ext cx="2348252" cy="6121910"/>
              </a:xfrm>
              <a:prstGeom prst="rect">
                <a:avLst/>
              </a:prstGeom>
              <a:solidFill>
                <a:schemeClr val="tx1">
                  <a:lumMod val="75000"/>
                  <a:lumOff val="25000"/>
                  <a:alpha val="56000"/>
                </a:schemeClr>
              </a:solidFill>
              <a:ln>
                <a:noFill/>
              </a:ln>
              <a:scene3d>
                <a:camera prst="isometricOffAxis1Left">
                  <a:rot lat="1080000" lon="282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3" name="직각 삼각형 262">
              <a:extLst>
                <a:ext uri="{FF2B5EF4-FFF2-40B4-BE49-F238E27FC236}">
                  <a16:creationId xmlns:a16="http://schemas.microsoft.com/office/drawing/2014/main" id="{21BB538A-DB50-8796-C9AE-9EDF10D89A4E}"/>
                </a:ext>
              </a:extLst>
            </p:cNvPr>
            <p:cNvSpPr/>
            <p:nvPr/>
          </p:nvSpPr>
          <p:spPr>
            <a:xfrm rot="10800000">
              <a:off x="6489802" y="285652"/>
              <a:ext cx="1044000" cy="1476000"/>
            </a:xfrm>
            <a:prstGeom prst="rtTriangle">
              <a:avLst/>
            </a:prstGeom>
            <a:solidFill>
              <a:schemeClr val="tx1">
                <a:lumMod val="75000"/>
                <a:lumOff val="25000"/>
                <a:alpha val="56000"/>
              </a:schemeClr>
            </a:solidFill>
            <a:ln>
              <a:noFill/>
            </a:ln>
            <a:scene3d>
              <a:camera prst="isometricOffAxis1Left">
                <a:rot lat="1080000" lon="282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54" name="그림 353">
            <a:extLst>
              <a:ext uri="{FF2B5EF4-FFF2-40B4-BE49-F238E27FC236}">
                <a16:creationId xmlns:a16="http://schemas.microsoft.com/office/drawing/2014/main" id="{B26DD2C5-3D23-9805-0D34-CC38B8DF0672}"/>
              </a:ext>
            </a:extLst>
          </p:cNvPr>
          <p:cNvPicPr>
            <a:picLocks noChangeAspect="1"/>
          </p:cNvPicPr>
          <p:nvPr/>
        </p:nvPicPr>
        <p:blipFill>
          <a:blip r:embed="rId8"/>
          <a:stretch>
            <a:fillRect/>
          </a:stretch>
        </p:blipFill>
        <p:spPr>
          <a:xfrm>
            <a:off x="10175887" y="331125"/>
            <a:ext cx="3450871" cy="6858000"/>
          </a:xfrm>
          <a:prstGeom prst="rect">
            <a:avLst/>
          </a:prstGeom>
        </p:spPr>
      </p:pic>
    </p:spTree>
    <p:extLst>
      <p:ext uri="{BB962C8B-B14F-4D97-AF65-F5344CB8AC3E}">
        <p14:creationId xmlns:p14="http://schemas.microsoft.com/office/powerpoint/2010/main" val="2011090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267B5AE-7D99-14F9-2439-761FE938183D}"/>
              </a:ext>
            </a:extLst>
          </p:cNvPr>
          <p:cNvSpPr txBox="1"/>
          <p:nvPr/>
        </p:nvSpPr>
        <p:spPr>
          <a:xfrm>
            <a:off x="274360" y="726464"/>
            <a:ext cx="9410218" cy="307777"/>
          </a:xfrm>
          <a:prstGeom prst="rect">
            <a:avLst/>
          </a:prstGeom>
          <a:noFill/>
        </p:spPr>
        <p:txBody>
          <a:bodyPr wrap="square" rtlCol="0">
            <a:spAutoFit/>
          </a:bodyPr>
          <a:lstStyle/>
          <a:p>
            <a:r>
              <a:rPr lang="en-US" altLang="ko-KR" sz="1400" b="1"/>
              <a:t>1. Introduction</a:t>
            </a:r>
            <a:endParaRPr lang="en-US" altLang="ko-KR" sz="1400"/>
          </a:p>
        </p:txBody>
      </p:sp>
      <p:sp>
        <p:nvSpPr>
          <p:cNvPr id="5" name="TextBox 4">
            <a:extLst>
              <a:ext uri="{FF2B5EF4-FFF2-40B4-BE49-F238E27FC236}">
                <a16:creationId xmlns:a16="http://schemas.microsoft.com/office/drawing/2014/main" id="{60801CB6-0BA1-C54B-E10B-4DBBA6F52808}"/>
              </a:ext>
            </a:extLst>
          </p:cNvPr>
          <p:cNvSpPr txBox="1"/>
          <p:nvPr/>
        </p:nvSpPr>
        <p:spPr>
          <a:xfrm>
            <a:off x="546244" y="1190059"/>
            <a:ext cx="10866922" cy="255518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200">
                <a:latin typeface="noto"/>
              </a:rPr>
              <a:t>LCD, OLED</a:t>
            </a:r>
            <a:r>
              <a:rPr lang="ko-KR" altLang="en-US" sz="1200">
                <a:latin typeface="noto"/>
              </a:rPr>
              <a:t> 등의 디스플레이 기술에 비해 낮은 소비전력과 긴 수명</a:t>
            </a:r>
            <a:r>
              <a:rPr lang="en-US" altLang="ko-KR" sz="1200">
                <a:latin typeface="noto"/>
              </a:rPr>
              <a:t>, </a:t>
            </a:r>
            <a:r>
              <a:rPr lang="ko-KR" altLang="en-US" sz="1200">
                <a:latin typeface="noto"/>
              </a:rPr>
              <a:t>빠른 응답속도를 지닌 </a:t>
            </a:r>
            <a:r>
              <a:rPr lang="en-US" altLang="ko-KR" sz="1200">
                <a:latin typeface="noto"/>
              </a:rPr>
              <a:t>Inorganic micro led</a:t>
            </a:r>
            <a:r>
              <a:rPr lang="ko-KR" altLang="en-US" sz="1200">
                <a:latin typeface="noto"/>
              </a:rPr>
              <a:t>가 차세대 디스플레이 핵심 광원으로 요구되고 있다 </a:t>
            </a:r>
            <a:r>
              <a:rPr lang="en-US" altLang="ko-KR" sz="1200">
                <a:latin typeface="noto"/>
              </a:rPr>
              <a:t>[Ref].</a:t>
            </a:r>
          </a:p>
          <a:p>
            <a:pPr marL="285750" indent="-285750">
              <a:lnSpc>
                <a:spcPct val="150000"/>
              </a:lnSpc>
              <a:buFont typeface="Arial" panose="020B0604020202020204" pitchFamily="34" charset="0"/>
              <a:buChar char="•"/>
            </a:pPr>
            <a:r>
              <a:rPr lang="ko-KR" altLang="en-US" sz="1200">
                <a:latin typeface="noto"/>
              </a:rPr>
              <a:t>현재</a:t>
            </a:r>
            <a:r>
              <a:rPr lang="en-US" altLang="ko-KR" sz="1200">
                <a:latin typeface="noto"/>
              </a:rPr>
              <a:t>, AR, VR </a:t>
            </a:r>
            <a:r>
              <a:rPr lang="ko-KR" altLang="en-US" sz="1200">
                <a:latin typeface="noto"/>
              </a:rPr>
              <a:t>등의 차세대 디스플레이 기술에서는 고해상도가 요구됨에 따라 </a:t>
            </a:r>
            <a:r>
              <a:rPr lang="en-US" altLang="ko-KR" sz="1200">
                <a:latin typeface="noto"/>
              </a:rPr>
              <a:t>LED </a:t>
            </a:r>
            <a:r>
              <a:rPr lang="ko-KR" altLang="en-US" sz="1200">
                <a:latin typeface="noto"/>
              </a:rPr>
              <a:t>사이즈를 작게 하는 연구가 진행되고 있고</a:t>
            </a:r>
            <a:r>
              <a:rPr lang="en-US" altLang="ko-KR" sz="1200">
                <a:latin typeface="noto"/>
              </a:rPr>
              <a:t>, </a:t>
            </a:r>
            <a:r>
              <a:rPr lang="ko-KR" altLang="en-US" sz="1200">
                <a:latin typeface="noto"/>
              </a:rPr>
              <a:t>나노 </a:t>
            </a:r>
            <a:r>
              <a:rPr lang="en-US" altLang="ko-KR" sz="1200">
                <a:latin typeface="noto"/>
              </a:rPr>
              <a:t>LED</a:t>
            </a:r>
            <a:r>
              <a:rPr lang="ko-KR" altLang="en-US" sz="1200">
                <a:latin typeface="noto"/>
              </a:rPr>
              <a:t>에 대한 관심이 지속적으로 증가하고 있다 </a:t>
            </a:r>
            <a:r>
              <a:rPr lang="en-US" altLang="ko-KR" sz="1200">
                <a:latin typeface="noto"/>
              </a:rPr>
              <a:t>[Ref].</a:t>
            </a:r>
          </a:p>
          <a:p>
            <a:pPr marL="285750" indent="-285750">
              <a:lnSpc>
                <a:spcPct val="150000"/>
              </a:lnSpc>
              <a:buFont typeface="Arial" panose="020B0604020202020204" pitchFamily="34" charset="0"/>
              <a:buChar char="•"/>
            </a:pPr>
            <a:r>
              <a:rPr lang="en-US" altLang="ko-KR" sz="1200" err="1">
                <a:latin typeface="noto"/>
              </a:rPr>
              <a:t>GaN</a:t>
            </a:r>
            <a:r>
              <a:rPr lang="ko-KR" altLang="en-US" sz="1200">
                <a:latin typeface="noto"/>
              </a:rPr>
              <a:t> </a:t>
            </a:r>
            <a:r>
              <a:rPr lang="en-US" altLang="ko-KR" sz="1200">
                <a:latin typeface="noto"/>
              </a:rPr>
              <a:t>blue</a:t>
            </a:r>
            <a:r>
              <a:rPr lang="ko-KR" altLang="en-US" sz="1200">
                <a:latin typeface="noto"/>
              </a:rPr>
              <a:t> </a:t>
            </a:r>
            <a:r>
              <a:rPr lang="en-US" altLang="ko-KR" sz="1200">
                <a:latin typeface="noto"/>
              </a:rPr>
              <a:t>LED</a:t>
            </a:r>
            <a:r>
              <a:rPr lang="ko-KR" altLang="en-US" sz="1200">
                <a:latin typeface="noto"/>
              </a:rPr>
              <a:t>는 높은 주입 전류 밀도에서 방출 파워가 감소하는 </a:t>
            </a:r>
            <a:r>
              <a:rPr lang="en-US" altLang="ko-KR" sz="1200">
                <a:latin typeface="noto"/>
              </a:rPr>
              <a:t>‘efficiency droop’</a:t>
            </a:r>
            <a:r>
              <a:rPr lang="ko-KR" altLang="en-US" sz="1200">
                <a:latin typeface="noto"/>
              </a:rPr>
              <a:t>이 발생하고</a:t>
            </a:r>
            <a:r>
              <a:rPr lang="en-US" altLang="ko-KR" sz="1200">
                <a:latin typeface="noto"/>
              </a:rPr>
              <a:t>, MQW</a:t>
            </a:r>
            <a:r>
              <a:rPr lang="ko-KR" altLang="en-US" sz="1200">
                <a:latin typeface="noto"/>
              </a:rPr>
              <a:t>에서 발생하는 </a:t>
            </a:r>
            <a:r>
              <a:rPr lang="en-US" altLang="ko-KR" sz="1200">
                <a:latin typeface="noto"/>
              </a:rPr>
              <a:t>QCSE</a:t>
            </a:r>
            <a:r>
              <a:rPr lang="ko-KR" altLang="en-US" sz="1200">
                <a:latin typeface="noto"/>
              </a:rPr>
              <a:t>로 인해 효율이 감소하게 된다 </a:t>
            </a:r>
            <a:r>
              <a:rPr lang="en-US" altLang="ko-KR" sz="1200">
                <a:latin typeface="noto"/>
              </a:rPr>
              <a:t>[ref].</a:t>
            </a:r>
          </a:p>
          <a:p>
            <a:pPr marL="285750" indent="-285750">
              <a:lnSpc>
                <a:spcPct val="150000"/>
              </a:lnSpc>
              <a:buFont typeface="Arial" panose="020B0604020202020204" pitchFamily="34" charset="0"/>
              <a:buChar char="•"/>
            </a:pPr>
            <a:r>
              <a:rPr lang="en-US" altLang="ko-KR" sz="1200">
                <a:latin typeface="noto"/>
              </a:rPr>
              <a:t>QCSE</a:t>
            </a:r>
            <a:r>
              <a:rPr lang="ko-KR" altLang="en-US" sz="1200">
                <a:latin typeface="noto"/>
              </a:rPr>
              <a:t>는 </a:t>
            </a:r>
            <a:r>
              <a:rPr lang="ko-KR" altLang="en-US" sz="1200" err="1">
                <a:latin typeface="noto"/>
              </a:rPr>
              <a:t>벌크</a:t>
            </a:r>
            <a:r>
              <a:rPr lang="ko-KR" altLang="en-US" sz="1200">
                <a:latin typeface="noto"/>
              </a:rPr>
              <a:t> 영역에서 일어나는 </a:t>
            </a:r>
            <a:r>
              <a:rPr lang="en-US" altLang="ko-KR" sz="1200">
                <a:latin typeface="noto"/>
              </a:rPr>
              <a:t>Franz-</a:t>
            </a:r>
            <a:r>
              <a:rPr lang="en-US" altLang="ko-KR" sz="1200" err="1">
                <a:latin typeface="noto"/>
              </a:rPr>
              <a:t>Keldysh</a:t>
            </a:r>
            <a:r>
              <a:rPr lang="en-US" altLang="ko-KR" sz="1200">
                <a:latin typeface="noto"/>
              </a:rPr>
              <a:t> effect</a:t>
            </a:r>
            <a:r>
              <a:rPr lang="ko-KR" altLang="en-US" sz="1200">
                <a:latin typeface="noto"/>
              </a:rPr>
              <a:t>와 다르게</a:t>
            </a:r>
            <a:r>
              <a:rPr lang="en-US" altLang="ko-KR" sz="1200">
                <a:latin typeface="noto"/>
              </a:rPr>
              <a:t>,</a:t>
            </a:r>
            <a:r>
              <a:rPr lang="ko-KR" altLang="en-US" sz="1200">
                <a:latin typeface="noto"/>
              </a:rPr>
              <a:t> </a:t>
            </a:r>
            <a:r>
              <a:rPr lang="en-US" altLang="ko-KR" sz="1200">
                <a:latin typeface="noto"/>
              </a:rPr>
              <a:t>MQW</a:t>
            </a:r>
            <a:r>
              <a:rPr lang="ko-KR" altLang="en-US" sz="1200">
                <a:latin typeface="noto"/>
              </a:rPr>
              <a:t>에서 외부 혹은 내부 전기장에 의해 전자와 홀 에너지 레벨의 </a:t>
            </a:r>
            <a:r>
              <a:rPr lang="en-US" altLang="ko-KR" sz="1200">
                <a:latin typeface="noto"/>
              </a:rPr>
              <a:t>bending</a:t>
            </a:r>
            <a:r>
              <a:rPr lang="ko-KR" altLang="en-US" sz="1200">
                <a:latin typeface="noto"/>
              </a:rPr>
              <a:t>은 전자와 홀 파동함수를 공간적으로 분리시키고 전이 에너지 감소를 초래하며 결과적으로 </a:t>
            </a:r>
            <a:r>
              <a:rPr lang="en-US" altLang="ko-KR" sz="1200">
                <a:latin typeface="noto"/>
              </a:rPr>
              <a:t>red-shift</a:t>
            </a:r>
            <a:r>
              <a:rPr lang="ko-KR" altLang="en-US" sz="1200">
                <a:latin typeface="noto"/>
              </a:rPr>
              <a:t>를 일으킨다 </a:t>
            </a:r>
            <a:r>
              <a:rPr lang="en-US" altLang="ko-KR" sz="1200">
                <a:latin typeface="noto"/>
              </a:rPr>
              <a:t>[ref].</a:t>
            </a:r>
          </a:p>
          <a:p>
            <a:pPr marL="285750" indent="-285750">
              <a:lnSpc>
                <a:spcPct val="150000"/>
              </a:lnSpc>
              <a:buFont typeface="Arial" panose="020B0604020202020204" pitchFamily="34" charset="0"/>
              <a:buChar char="•"/>
            </a:pPr>
            <a:r>
              <a:rPr lang="en-US" altLang="ko-KR" sz="1200">
                <a:latin typeface="noto"/>
              </a:rPr>
              <a:t>core-shell nanorod </a:t>
            </a:r>
            <a:r>
              <a:rPr lang="ko-KR" altLang="en-US" sz="1200">
                <a:latin typeface="noto"/>
              </a:rPr>
              <a:t>구조는 </a:t>
            </a:r>
            <a:r>
              <a:rPr lang="en-US" altLang="ko-KR" sz="1200">
                <a:latin typeface="noto"/>
              </a:rPr>
              <a:t>c-plane </a:t>
            </a:r>
            <a:r>
              <a:rPr lang="ko-KR" altLang="en-US" sz="1200">
                <a:latin typeface="noto"/>
              </a:rPr>
              <a:t>방향 대신 </a:t>
            </a:r>
            <a:r>
              <a:rPr lang="en-US" altLang="ko-KR" sz="1200">
                <a:latin typeface="noto"/>
              </a:rPr>
              <a:t>non-polar</a:t>
            </a:r>
            <a:r>
              <a:rPr lang="ko-KR" altLang="en-US" sz="1200">
                <a:latin typeface="noto"/>
              </a:rPr>
              <a:t>나 </a:t>
            </a:r>
            <a:r>
              <a:rPr lang="en-US" altLang="ko-KR" sz="1200">
                <a:latin typeface="noto"/>
              </a:rPr>
              <a:t>semi-polar plane</a:t>
            </a:r>
            <a:r>
              <a:rPr lang="ko-KR" altLang="en-US" sz="1200">
                <a:latin typeface="noto"/>
              </a:rPr>
              <a:t>으로 성장하기 때문에 내부 </a:t>
            </a:r>
            <a:r>
              <a:rPr lang="en-US" altLang="ko-KR" sz="1200">
                <a:latin typeface="noto"/>
              </a:rPr>
              <a:t>polarization</a:t>
            </a:r>
            <a:r>
              <a:rPr lang="ko-KR" altLang="en-US" sz="1200">
                <a:latin typeface="noto"/>
              </a:rPr>
              <a:t> </a:t>
            </a:r>
            <a:r>
              <a:rPr lang="en-US" altLang="ko-KR" sz="1200">
                <a:latin typeface="noto"/>
              </a:rPr>
              <a:t>field</a:t>
            </a:r>
            <a:r>
              <a:rPr lang="ko-KR" altLang="en-US" sz="1200">
                <a:latin typeface="noto"/>
              </a:rPr>
              <a:t>이 감소하여  </a:t>
            </a:r>
            <a:r>
              <a:rPr lang="en-US" altLang="ko-KR" sz="1200">
                <a:latin typeface="noto"/>
              </a:rPr>
              <a:t>QCSE</a:t>
            </a:r>
            <a:r>
              <a:rPr lang="ko-KR" altLang="en-US" sz="1200">
                <a:latin typeface="noto"/>
              </a:rPr>
              <a:t>를 제한하고 효율을 높일 수 있다 </a:t>
            </a:r>
            <a:r>
              <a:rPr lang="en-US" altLang="ko-KR" sz="1200">
                <a:latin typeface="noto"/>
              </a:rPr>
              <a:t>[ref].</a:t>
            </a:r>
          </a:p>
        </p:txBody>
      </p:sp>
      <p:sp>
        <p:nvSpPr>
          <p:cNvPr id="6" name="TextBox 5">
            <a:extLst>
              <a:ext uri="{FF2B5EF4-FFF2-40B4-BE49-F238E27FC236}">
                <a16:creationId xmlns:a16="http://schemas.microsoft.com/office/drawing/2014/main" id="{4B31A6AE-6058-EDFC-4EAA-BDEE7DC3BE17}"/>
              </a:ext>
            </a:extLst>
          </p:cNvPr>
          <p:cNvSpPr txBox="1"/>
          <p:nvPr/>
        </p:nvSpPr>
        <p:spPr>
          <a:xfrm>
            <a:off x="69850" y="88900"/>
            <a:ext cx="1071704" cy="369332"/>
          </a:xfrm>
          <a:prstGeom prst="rect">
            <a:avLst/>
          </a:prstGeom>
          <a:solidFill>
            <a:srgbClr val="FF0000"/>
          </a:solidFill>
        </p:spPr>
        <p:txBody>
          <a:bodyPr wrap="none" rtlCol="0">
            <a:spAutoFit/>
          </a:bodyPr>
          <a:lstStyle/>
          <a:p>
            <a:r>
              <a:rPr lang="en-US" altLang="ko-KR" b="1"/>
              <a:t>Confirm</a:t>
            </a:r>
            <a:endParaRPr lang="ko-KR" altLang="en-US" b="1"/>
          </a:p>
        </p:txBody>
      </p:sp>
      <p:sp>
        <p:nvSpPr>
          <p:cNvPr id="7" name="TextBox 6">
            <a:extLst>
              <a:ext uri="{FF2B5EF4-FFF2-40B4-BE49-F238E27FC236}">
                <a16:creationId xmlns:a16="http://schemas.microsoft.com/office/drawing/2014/main" id="{81D9F47A-F3A5-65C2-0646-C45A1256EE92}"/>
              </a:ext>
            </a:extLst>
          </p:cNvPr>
          <p:cNvSpPr txBox="1"/>
          <p:nvPr/>
        </p:nvSpPr>
        <p:spPr>
          <a:xfrm>
            <a:off x="546244" y="3901064"/>
            <a:ext cx="10866922" cy="227972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200">
                <a:solidFill>
                  <a:srgbClr val="000000"/>
                </a:solidFill>
                <a:latin typeface="noto"/>
              </a:rPr>
              <a:t>With the advancement in display technology, Inorganic micro-LED has been a head technology as a promising display light source which has distinguished features such as lower power consumption, longer life span, and rapid response time [Ref].</a:t>
            </a:r>
          </a:p>
          <a:p>
            <a:pPr marL="285750" indent="-285750">
              <a:lnSpc>
                <a:spcPct val="150000"/>
              </a:lnSpc>
              <a:buFont typeface="Arial" panose="020B0604020202020204" pitchFamily="34" charset="0"/>
              <a:buChar char="•"/>
            </a:pPr>
            <a:r>
              <a:rPr lang="en-US" altLang="ko-KR" sz="1200" b="0" i="0">
                <a:solidFill>
                  <a:srgbClr val="000000"/>
                </a:solidFill>
                <a:effectLst/>
                <a:latin typeface="noto"/>
              </a:rPr>
              <a:t>Recently, there are researches to reduce the LED size as the growing requirement of high resolution in the next-generation display like virtual reality (VR) or augmented reality (AR), and interest in nano-size LED has grown continuously [Ref].</a:t>
            </a:r>
          </a:p>
          <a:p>
            <a:pPr marL="285750" indent="-285750">
              <a:lnSpc>
                <a:spcPct val="150000"/>
              </a:lnSpc>
              <a:buFont typeface="Arial" panose="020B0604020202020204" pitchFamily="34" charset="0"/>
              <a:buChar char="•"/>
            </a:pPr>
            <a:r>
              <a:rPr lang="en-US" altLang="ko-KR" sz="1200" b="0" i="0">
                <a:solidFill>
                  <a:srgbClr val="000000"/>
                </a:solidFill>
                <a:effectLst/>
                <a:latin typeface="noto"/>
              </a:rPr>
              <a:t>In the existing </a:t>
            </a:r>
            <a:r>
              <a:rPr lang="en-US" altLang="ko-KR" sz="1200" err="1">
                <a:solidFill>
                  <a:srgbClr val="000000"/>
                </a:solidFill>
                <a:latin typeface="noto"/>
              </a:rPr>
              <a:t>GaN</a:t>
            </a:r>
            <a:r>
              <a:rPr lang="en-US" altLang="ko-KR" sz="1200">
                <a:solidFill>
                  <a:srgbClr val="000000"/>
                </a:solidFill>
                <a:latin typeface="noto"/>
              </a:rPr>
              <a:t>-based blue LED, the ‘efficiency droop’ phenomenon makes the emission efficiency decreases significantly with increasing injection current, the total efficiency decreases resulting from the quantum-confined Stark effect (QCSE) in multiple quantum well (MQW). </a:t>
            </a:r>
          </a:p>
          <a:p>
            <a:pPr marL="285750" indent="-285750">
              <a:lnSpc>
                <a:spcPct val="150000"/>
              </a:lnSpc>
              <a:buFont typeface="Arial" panose="020B0604020202020204" pitchFamily="34" charset="0"/>
              <a:buChar char="•"/>
            </a:pPr>
            <a:r>
              <a:rPr lang="en-US" altLang="ko-KR" sz="1200">
                <a:solidFill>
                  <a:srgbClr val="000000"/>
                </a:solidFill>
                <a:latin typeface="noto"/>
              </a:rPr>
              <a:t>This QCSE allows bending of the electron and hole energy levels by applied and internal fields, so which leads to a spatial separation of the electron and hole wave functions and a decline of the transition energy between them [Ref].</a:t>
            </a:r>
            <a:endParaRPr lang="en-US" altLang="ko-KR" sz="1200" b="0" i="0">
              <a:solidFill>
                <a:srgbClr val="000000"/>
              </a:solidFill>
              <a:effectLst/>
              <a:latin typeface="noto"/>
            </a:endParaRPr>
          </a:p>
        </p:txBody>
      </p:sp>
    </p:spTree>
    <p:extLst>
      <p:ext uri="{BB962C8B-B14F-4D97-AF65-F5344CB8AC3E}">
        <p14:creationId xmlns:p14="http://schemas.microsoft.com/office/powerpoint/2010/main" val="39341537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37FF8651-F8E9-1B4C-0590-115211DDCBFD}"/>
              </a:ext>
            </a:extLst>
          </p:cNvPr>
          <p:cNvGrpSpPr>
            <a:grpSpLocks noChangeAspect="1"/>
          </p:cNvGrpSpPr>
          <p:nvPr/>
        </p:nvGrpSpPr>
        <p:grpSpPr>
          <a:xfrm>
            <a:off x="4159251" y="2177379"/>
            <a:ext cx="3505200" cy="3041475"/>
            <a:chOff x="4159251" y="2177379"/>
            <a:chExt cx="3505200" cy="3041475"/>
          </a:xfrm>
        </p:grpSpPr>
        <p:grpSp>
          <p:nvGrpSpPr>
            <p:cNvPr id="5" name="그룹 4">
              <a:extLst>
                <a:ext uri="{FF2B5EF4-FFF2-40B4-BE49-F238E27FC236}">
                  <a16:creationId xmlns:a16="http://schemas.microsoft.com/office/drawing/2014/main" id="{9BC82D10-8180-6589-831E-E8CC25EB1699}"/>
                </a:ext>
              </a:extLst>
            </p:cNvPr>
            <p:cNvGrpSpPr/>
            <p:nvPr/>
          </p:nvGrpSpPr>
          <p:grpSpPr>
            <a:xfrm>
              <a:off x="4159251" y="2177379"/>
              <a:ext cx="3505200" cy="3041475"/>
              <a:chOff x="4159251" y="2177379"/>
              <a:chExt cx="3505200" cy="3041475"/>
            </a:xfrm>
          </p:grpSpPr>
          <p:sp>
            <p:nvSpPr>
              <p:cNvPr id="13" name="육각형 12">
                <a:extLst>
                  <a:ext uri="{FF2B5EF4-FFF2-40B4-BE49-F238E27FC236}">
                    <a16:creationId xmlns:a16="http://schemas.microsoft.com/office/drawing/2014/main" id="{9F7B9A38-7B53-1237-3EBA-8CD41662EEEA}"/>
                  </a:ext>
                </a:extLst>
              </p:cNvPr>
              <p:cNvSpPr/>
              <p:nvPr/>
            </p:nvSpPr>
            <p:spPr>
              <a:xfrm>
                <a:off x="4159251" y="2177379"/>
                <a:ext cx="3505200" cy="3041475"/>
              </a:xfrm>
              <a:prstGeom prst="hexagon">
                <a:avLst>
                  <a:gd name="adj" fmla="val 28842"/>
                  <a:gd name="vf" fmla="val 115470"/>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육각형 13">
                <a:extLst>
                  <a:ext uri="{FF2B5EF4-FFF2-40B4-BE49-F238E27FC236}">
                    <a16:creationId xmlns:a16="http://schemas.microsoft.com/office/drawing/2014/main" id="{AEBECA5E-D182-65E2-0F97-40137B3B8E87}"/>
                  </a:ext>
                </a:extLst>
              </p:cNvPr>
              <p:cNvSpPr/>
              <p:nvPr/>
            </p:nvSpPr>
            <p:spPr>
              <a:xfrm>
                <a:off x="4389121" y="2375500"/>
                <a:ext cx="3037840" cy="2641848"/>
              </a:xfrm>
              <a:prstGeom prst="hexagon">
                <a:avLst>
                  <a:gd name="adj" fmla="val 28842"/>
                  <a:gd name="vf" fmla="val 115470"/>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육각형 14">
                <a:extLst>
                  <a:ext uri="{FF2B5EF4-FFF2-40B4-BE49-F238E27FC236}">
                    <a16:creationId xmlns:a16="http://schemas.microsoft.com/office/drawing/2014/main" id="{8A06B53A-5465-1DBC-2DA2-E88BC077A7AA}"/>
                  </a:ext>
                </a:extLst>
              </p:cNvPr>
              <p:cNvSpPr/>
              <p:nvPr/>
            </p:nvSpPr>
            <p:spPr>
              <a:xfrm>
                <a:off x="4529668" y="2498265"/>
                <a:ext cx="2755900" cy="2403935"/>
              </a:xfrm>
              <a:prstGeom prst="hexagon">
                <a:avLst>
                  <a:gd name="adj" fmla="val 28842"/>
                  <a:gd name="vf" fmla="val 115470"/>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6" name="직선 연결선 5">
              <a:extLst>
                <a:ext uri="{FF2B5EF4-FFF2-40B4-BE49-F238E27FC236}">
                  <a16:creationId xmlns:a16="http://schemas.microsoft.com/office/drawing/2014/main" id="{9B6F87FE-34D0-2809-545F-45DE6C9B43AC}"/>
                </a:ext>
              </a:extLst>
            </p:cNvPr>
            <p:cNvCxnSpPr>
              <a:cxnSpLocks/>
              <a:stCxn id="13" idx="5"/>
            </p:cNvCxnSpPr>
            <p:nvPr/>
          </p:nvCxnSpPr>
          <p:spPr>
            <a:xfrm flipH="1">
              <a:off x="5907618" y="2177380"/>
              <a:ext cx="879611" cy="15190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075D538-FC49-0A3F-EE4A-AFC9ACF08E23}"/>
                </a:ext>
              </a:extLst>
            </p:cNvPr>
            <p:cNvCxnSpPr>
              <a:cxnSpLocks/>
              <a:stCxn id="14" idx="0"/>
            </p:cNvCxnSpPr>
            <p:nvPr/>
          </p:nvCxnSpPr>
          <p:spPr>
            <a:xfrm flipH="1" flipV="1">
              <a:off x="5907618" y="3696423"/>
              <a:ext cx="1519343"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C35DC03F-E06D-F135-A60E-0661D439C857}"/>
                </a:ext>
              </a:extLst>
            </p:cNvPr>
            <p:cNvCxnSpPr>
              <a:cxnSpLocks/>
            </p:cNvCxnSpPr>
            <p:nvPr/>
          </p:nvCxnSpPr>
          <p:spPr>
            <a:xfrm flipH="1" flipV="1">
              <a:off x="4521200" y="3695700"/>
              <a:ext cx="1384851" cy="7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1B13C87-412B-8ABD-DC80-593A12765DA4}"/>
                    </a:ext>
                  </a:extLst>
                </p:cNvPr>
                <p:cNvSpPr txBox="1"/>
                <p:nvPr/>
              </p:nvSpPr>
              <p:spPr>
                <a:xfrm>
                  <a:off x="5047615" y="3644265"/>
                  <a:ext cx="365125"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3600" b="1" i="1" smtClean="0">
                                <a:latin typeface="Cambria Math" panose="02040503050406030204" pitchFamily="18" charset="0"/>
                              </a:rPr>
                            </m:ctrlPr>
                          </m:sSubPr>
                          <m:e>
                            <m:r>
                              <a:rPr lang="en-US" altLang="ko-KR" sz="3600" b="1" i="1" smtClean="0">
                                <a:latin typeface="Cambria Math" panose="02040503050406030204" pitchFamily="18" charset="0"/>
                              </a:rPr>
                              <m:t>𝑹</m:t>
                            </m:r>
                          </m:e>
                          <m:sub>
                            <m:r>
                              <a:rPr lang="en-US" altLang="ko-KR" sz="3600" b="1" i="1" smtClean="0">
                                <a:latin typeface="Cambria Math" panose="02040503050406030204" pitchFamily="18" charset="0"/>
                              </a:rPr>
                              <m:t>𝟏</m:t>
                            </m:r>
                          </m:sub>
                        </m:sSub>
                      </m:oMath>
                    </m:oMathPara>
                  </a14:m>
                  <a:endParaRPr lang="ko-KR" altLang="en-US" sz="3600" b="1"/>
                </a:p>
              </p:txBody>
            </p:sp>
          </mc:Choice>
          <mc:Fallback xmlns="">
            <p:sp>
              <p:nvSpPr>
                <p:cNvPr id="9" name="TextBox 8">
                  <a:extLst>
                    <a:ext uri="{FF2B5EF4-FFF2-40B4-BE49-F238E27FC236}">
                      <a16:creationId xmlns:a16="http://schemas.microsoft.com/office/drawing/2014/main" id="{71B13C87-412B-8ABD-DC80-593A12765DA4}"/>
                    </a:ext>
                  </a:extLst>
                </p:cNvPr>
                <p:cNvSpPr txBox="1">
                  <a:spLocks noRot="1" noChangeAspect="1" noMove="1" noResize="1" noEditPoints="1" noAdjustHandles="1" noChangeArrowheads="1" noChangeShapeType="1" noTextEdit="1"/>
                </p:cNvSpPr>
                <p:nvPr/>
              </p:nvSpPr>
              <p:spPr>
                <a:xfrm>
                  <a:off x="5047615" y="3644265"/>
                  <a:ext cx="365125" cy="646331"/>
                </a:xfrm>
                <a:prstGeom prst="rect">
                  <a:avLst/>
                </a:prstGeom>
                <a:blipFill>
                  <a:blip r:embed="rId2"/>
                  <a:stretch>
                    <a:fillRect r="-6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0CB42A8-69CD-9F0D-1FA3-0382CB414509}"/>
                    </a:ext>
                  </a:extLst>
                </p:cNvPr>
                <p:cNvSpPr txBox="1"/>
                <p:nvPr/>
              </p:nvSpPr>
              <p:spPr>
                <a:xfrm>
                  <a:off x="6305740" y="3607694"/>
                  <a:ext cx="365125"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3600" b="1" i="1" smtClean="0">
                                <a:latin typeface="Cambria Math" panose="02040503050406030204" pitchFamily="18" charset="0"/>
                              </a:rPr>
                            </m:ctrlPr>
                          </m:sSubPr>
                          <m:e>
                            <m:r>
                              <a:rPr lang="en-US" altLang="ko-KR" sz="3600" b="1" i="1" smtClean="0">
                                <a:latin typeface="Cambria Math" panose="02040503050406030204" pitchFamily="18" charset="0"/>
                              </a:rPr>
                              <m:t>𝑹</m:t>
                            </m:r>
                          </m:e>
                          <m:sub>
                            <m:r>
                              <a:rPr lang="en-US" altLang="ko-KR" sz="3600" b="1" i="1" smtClean="0">
                                <a:latin typeface="Cambria Math" panose="02040503050406030204" pitchFamily="18" charset="0"/>
                              </a:rPr>
                              <m:t>𝟐</m:t>
                            </m:r>
                          </m:sub>
                        </m:sSub>
                      </m:oMath>
                    </m:oMathPara>
                  </a14:m>
                  <a:endParaRPr lang="ko-KR" altLang="en-US" sz="3600" b="1"/>
                </a:p>
              </p:txBody>
            </p:sp>
          </mc:Choice>
          <mc:Fallback xmlns="">
            <p:sp>
              <p:nvSpPr>
                <p:cNvPr id="10" name="TextBox 9">
                  <a:extLst>
                    <a:ext uri="{FF2B5EF4-FFF2-40B4-BE49-F238E27FC236}">
                      <a16:creationId xmlns:a16="http://schemas.microsoft.com/office/drawing/2014/main" id="{30CB42A8-69CD-9F0D-1FA3-0382CB414509}"/>
                    </a:ext>
                  </a:extLst>
                </p:cNvPr>
                <p:cNvSpPr txBox="1">
                  <a:spLocks noRot="1" noChangeAspect="1" noMove="1" noResize="1" noEditPoints="1" noAdjustHandles="1" noChangeArrowheads="1" noChangeShapeType="1" noTextEdit="1"/>
                </p:cNvSpPr>
                <p:nvPr/>
              </p:nvSpPr>
              <p:spPr>
                <a:xfrm>
                  <a:off x="6305740" y="3607694"/>
                  <a:ext cx="365125" cy="646331"/>
                </a:xfrm>
                <a:prstGeom prst="rect">
                  <a:avLst/>
                </a:prstGeom>
                <a:blipFill>
                  <a:blip r:embed="rId3"/>
                  <a:stretch>
                    <a:fillRect r="-6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7E39D35-D6F6-4D77-4883-3089EDBE7169}"/>
                    </a:ext>
                  </a:extLst>
                </p:cNvPr>
                <p:cNvSpPr txBox="1"/>
                <p:nvPr/>
              </p:nvSpPr>
              <p:spPr>
                <a:xfrm>
                  <a:off x="5610121" y="2482891"/>
                  <a:ext cx="365125"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3600" b="1" i="1" smtClean="0">
                                <a:latin typeface="Cambria Math" panose="02040503050406030204" pitchFamily="18" charset="0"/>
                              </a:rPr>
                            </m:ctrlPr>
                          </m:sSubPr>
                          <m:e>
                            <m:r>
                              <a:rPr lang="en-US" altLang="ko-KR" sz="3600" b="1" i="1" smtClean="0">
                                <a:latin typeface="Cambria Math" panose="02040503050406030204" pitchFamily="18" charset="0"/>
                              </a:rPr>
                              <m:t>𝑹</m:t>
                            </m:r>
                          </m:e>
                          <m:sub>
                            <m:r>
                              <a:rPr lang="en-US" altLang="ko-KR" sz="3600" b="1" i="1" smtClean="0">
                                <a:latin typeface="Cambria Math" panose="02040503050406030204" pitchFamily="18" charset="0"/>
                              </a:rPr>
                              <m:t>𝟑</m:t>
                            </m:r>
                          </m:sub>
                        </m:sSub>
                      </m:oMath>
                    </m:oMathPara>
                  </a14:m>
                  <a:endParaRPr lang="ko-KR" altLang="en-US" sz="3600" b="1"/>
                </a:p>
              </p:txBody>
            </p:sp>
          </mc:Choice>
          <mc:Fallback xmlns="">
            <p:sp>
              <p:nvSpPr>
                <p:cNvPr id="11" name="TextBox 10">
                  <a:extLst>
                    <a:ext uri="{FF2B5EF4-FFF2-40B4-BE49-F238E27FC236}">
                      <a16:creationId xmlns:a16="http://schemas.microsoft.com/office/drawing/2014/main" id="{D7E39D35-D6F6-4D77-4883-3089EDBE7169}"/>
                    </a:ext>
                  </a:extLst>
                </p:cNvPr>
                <p:cNvSpPr txBox="1">
                  <a:spLocks noRot="1" noChangeAspect="1" noMove="1" noResize="1" noEditPoints="1" noAdjustHandles="1" noChangeArrowheads="1" noChangeShapeType="1" noTextEdit="1"/>
                </p:cNvSpPr>
                <p:nvPr/>
              </p:nvSpPr>
              <p:spPr>
                <a:xfrm>
                  <a:off x="5610121" y="2482891"/>
                  <a:ext cx="365125" cy="646331"/>
                </a:xfrm>
                <a:prstGeom prst="rect">
                  <a:avLst/>
                </a:prstGeom>
                <a:blipFill>
                  <a:blip r:embed="rId4"/>
                  <a:stretch>
                    <a:fillRect r="-60000"/>
                  </a:stretch>
                </a:blipFill>
              </p:spPr>
              <p:txBody>
                <a:bodyPr/>
                <a:lstStyle/>
                <a:p>
                  <a:r>
                    <a:rPr lang="en-US">
                      <a:noFill/>
                    </a:rPr>
                    <a:t> </a:t>
                  </a:r>
                </a:p>
              </p:txBody>
            </p:sp>
          </mc:Fallback>
        </mc:AlternateContent>
        <p:sp>
          <p:nvSpPr>
            <p:cNvPr id="12" name="타원 11">
              <a:extLst>
                <a:ext uri="{FF2B5EF4-FFF2-40B4-BE49-F238E27FC236}">
                  <a16:creationId xmlns:a16="http://schemas.microsoft.com/office/drawing/2014/main" id="{E5C8C5D2-E160-4901-6EE9-675551A0D3BE}"/>
                </a:ext>
              </a:extLst>
            </p:cNvPr>
            <p:cNvSpPr/>
            <p:nvPr/>
          </p:nvSpPr>
          <p:spPr>
            <a:xfrm>
              <a:off x="5873984" y="3661839"/>
              <a:ext cx="64134" cy="67188"/>
            </a:xfrm>
            <a:prstGeom prst="ellipse">
              <a:avLst/>
            </a:prstGeom>
            <a:solidFill>
              <a:schemeClr val="tx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527032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그룹 39">
            <a:extLst>
              <a:ext uri="{FF2B5EF4-FFF2-40B4-BE49-F238E27FC236}">
                <a16:creationId xmlns:a16="http://schemas.microsoft.com/office/drawing/2014/main" id="{B9E916CC-D807-4057-B638-C200EC09088F}"/>
              </a:ext>
            </a:extLst>
          </p:cNvPr>
          <p:cNvGrpSpPr/>
          <p:nvPr/>
        </p:nvGrpSpPr>
        <p:grpSpPr>
          <a:xfrm>
            <a:off x="361424" y="1924468"/>
            <a:ext cx="4531783" cy="3041475"/>
            <a:chOff x="6309785" y="1153000"/>
            <a:chExt cx="4531783" cy="3041475"/>
          </a:xfrm>
        </p:grpSpPr>
        <p:grpSp>
          <p:nvGrpSpPr>
            <p:cNvPr id="29" name="그룹 28">
              <a:extLst>
                <a:ext uri="{FF2B5EF4-FFF2-40B4-BE49-F238E27FC236}">
                  <a16:creationId xmlns:a16="http://schemas.microsoft.com/office/drawing/2014/main" id="{2C6B5C61-3244-47B2-ABC6-D525DD3ABEFC}"/>
                </a:ext>
              </a:extLst>
            </p:cNvPr>
            <p:cNvGrpSpPr>
              <a:grpSpLocks noChangeAspect="1"/>
            </p:cNvGrpSpPr>
            <p:nvPr/>
          </p:nvGrpSpPr>
          <p:grpSpPr>
            <a:xfrm>
              <a:off x="6309785" y="1153000"/>
              <a:ext cx="3505200" cy="3041475"/>
              <a:chOff x="4159251" y="2177379"/>
              <a:chExt cx="3505200" cy="3041475"/>
            </a:xfrm>
          </p:grpSpPr>
          <p:grpSp>
            <p:nvGrpSpPr>
              <p:cNvPr id="30" name="그룹 29">
                <a:extLst>
                  <a:ext uri="{FF2B5EF4-FFF2-40B4-BE49-F238E27FC236}">
                    <a16:creationId xmlns:a16="http://schemas.microsoft.com/office/drawing/2014/main" id="{364CF31E-2D26-4DA0-9C6B-450F0241B158}"/>
                  </a:ext>
                </a:extLst>
              </p:cNvPr>
              <p:cNvGrpSpPr/>
              <p:nvPr/>
            </p:nvGrpSpPr>
            <p:grpSpPr>
              <a:xfrm>
                <a:off x="4159251" y="2177379"/>
                <a:ext cx="3505200" cy="3041475"/>
                <a:chOff x="4159251" y="2177379"/>
                <a:chExt cx="3505200" cy="3041475"/>
              </a:xfrm>
            </p:grpSpPr>
            <p:sp>
              <p:nvSpPr>
                <p:cNvPr id="32" name="육각형 31">
                  <a:extLst>
                    <a:ext uri="{FF2B5EF4-FFF2-40B4-BE49-F238E27FC236}">
                      <a16:creationId xmlns:a16="http://schemas.microsoft.com/office/drawing/2014/main" id="{1182D668-9A6D-4464-AD08-C9CF7E28BBBF}"/>
                    </a:ext>
                  </a:extLst>
                </p:cNvPr>
                <p:cNvSpPr/>
                <p:nvPr/>
              </p:nvSpPr>
              <p:spPr>
                <a:xfrm>
                  <a:off x="4159251" y="2177379"/>
                  <a:ext cx="3505200" cy="3041475"/>
                </a:xfrm>
                <a:prstGeom prst="hexagon">
                  <a:avLst>
                    <a:gd name="adj" fmla="val 28842"/>
                    <a:gd name="vf" fmla="val 115470"/>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육각형 32">
                  <a:extLst>
                    <a:ext uri="{FF2B5EF4-FFF2-40B4-BE49-F238E27FC236}">
                      <a16:creationId xmlns:a16="http://schemas.microsoft.com/office/drawing/2014/main" id="{CDC56728-E7EC-4CE3-A040-8234B923E638}"/>
                    </a:ext>
                  </a:extLst>
                </p:cNvPr>
                <p:cNvSpPr/>
                <p:nvPr/>
              </p:nvSpPr>
              <p:spPr>
                <a:xfrm>
                  <a:off x="4389121" y="2375500"/>
                  <a:ext cx="3037840" cy="2641848"/>
                </a:xfrm>
                <a:prstGeom prst="hexagon">
                  <a:avLst>
                    <a:gd name="adj" fmla="val 28842"/>
                    <a:gd name="vf" fmla="val 115470"/>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육각형 33">
                  <a:extLst>
                    <a:ext uri="{FF2B5EF4-FFF2-40B4-BE49-F238E27FC236}">
                      <a16:creationId xmlns:a16="http://schemas.microsoft.com/office/drawing/2014/main" id="{1EFC1FD6-F08E-4F1C-B8D3-436F32B9DB69}"/>
                    </a:ext>
                  </a:extLst>
                </p:cNvPr>
                <p:cNvSpPr/>
                <p:nvPr/>
              </p:nvSpPr>
              <p:spPr>
                <a:xfrm>
                  <a:off x="4529668" y="2498265"/>
                  <a:ext cx="2755900" cy="2403935"/>
                </a:xfrm>
                <a:prstGeom prst="hexagon">
                  <a:avLst>
                    <a:gd name="adj" fmla="val 28842"/>
                    <a:gd name="vf" fmla="val 115470"/>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1" name="타원 30">
                <a:extLst>
                  <a:ext uri="{FF2B5EF4-FFF2-40B4-BE49-F238E27FC236}">
                    <a16:creationId xmlns:a16="http://schemas.microsoft.com/office/drawing/2014/main" id="{817D700C-8CEF-49CF-A1C5-145AB79DA029}"/>
                  </a:ext>
                </a:extLst>
              </p:cNvPr>
              <p:cNvSpPr/>
              <p:nvPr/>
            </p:nvSpPr>
            <p:spPr>
              <a:xfrm>
                <a:off x="7235638" y="3599693"/>
                <a:ext cx="193441" cy="188622"/>
              </a:xfrm>
              <a:prstGeom prst="ellipse">
                <a:avLst/>
              </a:prstGeom>
              <a:solidFill>
                <a:schemeClr val="tx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35" name="직선 화살표 연결선 34">
              <a:extLst>
                <a:ext uri="{FF2B5EF4-FFF2-40B4-BE49-F238E27FC236}">
                  <a16:creationId xmlns:a16="http://schemas.microsoft.com/office/drawing/2014/main" id="{890F4022-62DA-4E4A-A672-6DA1AEB0AF35}"/>
                </a:ext>
              </a:extLst>
            </p:cNvPr>
            <p:cNvCxnSpPr>
              <a:cxnSpLocks/>
            </p:cNvCxnSpPr>
            <p:nvPr/>
          </p:nvCxnSpPr>
          <p:spPr>
            <a:xfrm>
              <a:off x="8060268" y="2669625"/>
              <a:ext cx="278130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DD411C55-8C82-4FBD-9717-1F3BE37E0222}"/>
              </a:ext>
            </a:extLst>
          </p:cNvPr>
          <p:cNvSpPr txBox="1"/>
          <p:nvPr/>
        </p:nvSpPr>
        <p:spPr>
          <a:xfrm>
            <a:off x="-143096" y="1401248"/>
            <a:ext cx="1219200" cy="523220"/>
          </a:xfrm>
          <a:prstGeom prst="rect">
            <a:avLst/>
          </a:prstGeom>
          <a:noFill/>
        </p:spPr>
        <p:txBody>
          <a:bodyPr wrap="square" rtlCol="0">
            <a:spAutoFit/>
          </a:bodyPr>
          <a:lstStyle/>
          <a:p>
            <a:pPr algn="ctr"/>
            <a:r>
              <a:rPr lang="en-US" altLang="ko-KR" sz="2800" b="1"/>
              <a:t>x-pol</a:t>
            </a:r>
            <a:endParaRPr lang="ko-KR" altLang="en-US" sz="2800" b="1"/>
          </a:p>
        </p:txBody>
      </p:sp>
      <p:grpSp>
        <p:nvGrpSpPr>
          <p:cNvPr id="2" name="그룹 1">
            <a:extLst>
              <a:ext uri="{FF2B5EF4-FFF2-40B4-BE49-F238E27FC236}">
                <a16:creationId xmlns:a16="http://schemas.microsoft.com/office/drawing/2014/main" id="{09BA406F-C44D-CCDA-79B3-D0C50A342F66}"/>
              </a:ext>
            </a:extLst>
          </p:cNvPr>
          <p:cNvGrpSpPr/>
          <p:nvPr/>
        </p:nvGrpSpPr>
        <p:grpSpPr>
          <a:xfrm>
            <a:off x="5009200" y="1920355"/>
            <a:ext cx="3866624" cy="3041475"/>
            <a:chOff x="5948361" y="1153000"/>
            <a:chExt cx="3866624" cy="3041475"/>
          </a:xfrm>
        </p:grpSpPr>
        <p:grpSp>
          <p:nvGrpSpPr>
            <p:cNvPr id="3" name="그룹 2">
              <a:extLst>
                <a:ext uri="{FF2B5EF4-FFF2-40B4-BE49-F238E27FC236}">
                  <a16:creationId xmlns:a16="http://schemas.microsoft.com/office/drawing/2014/main" id="{8713D08D-1F37-ACC8-13D7-A72A59681BF6}"/>
                </a:ext>
              </a:extLst>
            </p:cNvPr>
            <p:cNvGrpSpPr>
              <a:grpSpLocks noChangeAspect="1"/>
            </p:cNvGrpSpPr>
            <p:nvPr/>
          </p:nvGrpSpPr>
          <p:grpSpPr>
            <a:xfrm>
              <a:off x="6309785" y="1153000"/>
              <a:ext cx="3505200" cy="3041475"/>
              <a:chOff x="4159251" y="2177379"/>
              <a:chExt cx="3505200" cy="3041475"/>
            </a:xfrm>
          </p:grpSpPr>
          <p:grpSp>
            <p:nvGrpSpPr>
              <p:cNvPr id="8" name="그룹 7">
                <a:extLst>
                  <a:ext uri="{FF2B5EF4-FFF2-40B4-BE49-F238E27FC236}">
                    <a16:creationId xmlns:a16="http://schemas.microsoft.com/office/drawing/2014/main" id="{67B1F878-0EAB-F156-984D-E8A8B9230288}"/>
                  </a:ext>
                </a:extLst>
              </p:cNvPr>
              <p:cNvGrpSpPr/>
              <p:nvPr/>
            </p:nvGrpSpPr>
            <p:grpSpPr>
              <a:xfrm>
                <a:off x="4159251" y="2177379"/>
                <a:ext cx="3505200" cy="3041475"/>
                <a:chOff x="4159251" y="2177379"/>
                <a:chExt cx="3505200" cy="3041475"/>
              </a:xfrm>
            </p:grpSpPr>
            <p:sp>
              <p:nvSpPr>
                <p:cNvPr id="10" name="육각형 9">
                  <a:extLst>
                    <a:ext uri="{FF2B5EF4-FFF2-40B4-BE49-F238E27FC236}">
                      <a16:creationId xmlns:a16="http://schemas.microsoft.com/office/drawing/2014/main" id="{A08B4C3F-05AD-F54A-5479-8D8D9254D84F}"/>
                    </a:ext>
                  </a:extLst>
                </p:cNvPr>
                <p:cNvSpPr/>
                <p:nvPr/>
              </p:nvSpPr>
              <p:spPr>
                <a:xfrm>
                  <a:off x="4159251" y="2177379"/>
                  <a:ext cx="3505200" cy="3041475"/>
                </a:xfrm>
                <a:prstGeom prst="hexagon">
                  <a:avLst>
                    <a:gd name="adj" fmla="val 28842"/>
                    <a:gd name="vf" fmla="val 115470"/>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육각형 10">
                  <a:extLst>
                    <a:ext uri="{FF2B5EF4-FFF2-40B4-BE49-F238E27FC236}">
                      <a16:creationId xmlns:a16="http://schemas.microsoft.com/office/drawing/2014/main" id="{66DADDE3-0993-FCEA-C79C-623B34D2B9B1}"/>
                    </a:ext>
                  </a:extLst>
                </p:cNvPr>
                <p:cNvSpPr/>
                <p:nvPr/>
              </p:nvSpPr>
              <p:spPr>
                <a:xfrm>
                  <a:off x="4389121" y="2375500"/>
                  <a:ext cx="3037840" cy="2641848"/>
                </a:xfrm>
                <a:prstGeom prst="hexagon">
                  <a:avLst>
                    <a:gd name="adj" fmla="val 28842"/>
                    <a:gd name="vf" fmla="val 115470"/>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육각형 11">
                  <a:extLst>
                    <a:ext uri="{FF2B5EF4-FFF2-40B4-BE49-F238E27FC236}">
                      <a16:creationId xmlns:a16="http://schemas.microsoft.com/office/drawing/2014/main" id="{AD004AE2-E309-EE8C-3AF4-B33D60DB3F51}"/>
                    </a:ext>
                  </a:extLst>
                </p:cNvPr>
                <p:cNvSpPr/>
                <p:nvPr/>
              </p:nvSpPr>
              <p:spPr>
                <a:xfrm>
                  <a:off x="4529668" y="2498265"/>
                  <a:ext cx="2755900" cy="2403935"/>
                </a:xfrm>
                <a:prstGeom prst="hexagon">
                  <a:avLst>
                    <a:gd name="adj" fmla="val 28842"/>
                    <a:gd name="vf" fmla="val 115470"/>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9" name="타원 8">
                <a:extLst>
                  <a:ext uri="{FF2B5EF4-FFF2-40B4-BE49-F238E27FC236}">
                    <a16:creationId xmlns:a16="http://schemas.microsoft.com/office/drawing/2014/main" id="{A806949E-748A-DF23-DB15-7E0193FC974F}"/>
                  </a:ext>
                </a:extLst>
              </p:cNvPr>
              <p:cNvSpPr/>
              <p:nvPr/>
            </p:nvSpPr>
            <p:spPr>
              <a:xfrm>
                <a:off x="7235638" y="3599693"/>
                <a:ext cx="193441" cy="188622"/>
              </a:xfrm>
              <a:prstGeom prst="ellipse">
                <a:avLst/>
              </a:prstGeom>
              <a:solidFill>
                <a:schemeClr val="tx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4" name="직선 화살표 연결선 3">
              <a:extLst>
                <a:ext uri="{FF2B5EF4-FFF2-40B4-BE49-F238E27FC236}">
                  <a16:creationId xmlns:a16="http://schemas.microsoft.com/office/drawing/2014/main" id="{EA4B19AB-AB41-22CC-1DA5-ABF688A99420}"/>
                </a:ext>
              </a:extLst>
            </p:cNvPr>
            <p:cNvCxnSpPr>
              <a:cxnSpLocks/>
            </p:cNvCxnSpPr>
            <p:nvPr/>
          </p:nvCxnSpPr>
          <p:spPr>
            <a:xfrm>
              <a:off x="9482892" y="1701124"/>
              <a:ext cx="0" cy="2040953"/>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직선 화살표 연결선 6">
              <a:extLst>
                <a:ext uri="{FF2B5EF4-FFF2-40B4-BE49-F238E27FC236}">
                  <a16:creationId xmlns:a16="http://schemas.microsoft.com/office/drawing/2014/main" id="{B3F9DF58-51FB-2014-4219-465AF804CE50}"/>
                </a:ext>
              </a:extLst>
            </p:cNvPr>
            <p:cNvCxnSpPr>
              <a:cxnSpLocks/>
            </p:cNvCxnSpPr>
            <p:nvPr/>
          </p:nvCxnSpPr>
          <p:spPr>
            <a:xfrm flipH="1">
              <a:off x="5948361" y="2669625"/>
              <a:ext cx="3368412"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그룹 20">
            <a:extLst>
              <a:ext uri="{FF2B5EF4-FFF2-40B4-BE49-F238E27FC236}">
                <a16:creationId xmlns:a16="http://schemas.microsoft.com/office/drawing/2014/main" id="{32D11E4E-C54B-AA4A-74CA-9D0D4E6642B1}"/>
              </a:ext>
            </a:extLst>
          </p:cNvPr>
          <p:cNvGrpSpPr/>
          <p:nvPr/>
        </p:nvGrpSpPr>
        <p:grpSpPr>
          <a:xfrm>
            <a:off x="9765153" y="1908262"/>
            <a:ext cx="3866624" cy="3041475"/>
            <a:chOff x="5948361" y="1153000"/>
            <a:chExt cx="3866624" cy="3041475"/>
          </a:xfrm>
        </p:grpSpPr>
        <p:grpSp>
          <p:nvGrpSpPr>
            <p:cNvPr id="22" name="그룹 21">
              <a:extLst>
                <a:ext uri="{FF2B5EF4-FFF2-40B4-BE49-F238E27FC236}">
                  <a16:creationId xmlns:a16="http://schemas.microsoft.com/office/drawing/2014/main" id="{1C08C313-313F-0077-8129-C5F4ADEEB4FA}"/>
                </a:ext>
              </a:extLst>
            </p:cNvPr>
            <p:cNvGrpSpPr>
              <a:grpSpLocks noChangeAspect="1"/>
            </p:cNvGrpSpPr>
            <p:nvPr/>
          </p:nvGrpSpPr>
          <p:grpSpPr>
            <a:xfrm>
              <a:off x="6309785" y="1153000"/>
              <a:ext cx="3505200" cy="3041475"/>
              <a:chOff x="4159251" y="2177379"/>
              <a:chExt cx="3505200" cy="3041475"/>
            </a:xfrm>
          </p:grpSpPr>
          <p:grpSp>
            <p:nvGrpSpPr>
              <p:cNvPr id="25" name="그룹 24">
                <a:extLst>
                  <a:ext uri="{FF2B5EF4-FFF2-40B4-BE49-F238E27FC236}">
                    <a16:creationId xmlns:a16="http://schemas.microsoft.com/office/drawing/2014/main" id="{B1146F1A-3718-1373-B018-463B26AC2240}"/>
                  </a:ext>
                </a:extLst>
              </p:cNvPr>
              <p:cNvGrpSpPr/>
              <p:nvPr/>
            </p:nvGrpSpPr>
            <p:grpSpPr>
              <a:xfrm>
                <a:off x="4159251" y="2177379"/>
                <a:ext cx="3505200" cy="3041475"/>
                <a:chOff x="4159251" y="2177379"/>
                <a:chExt cx="3505200" cy="3041475"/>
              </a:xfrm>
            </p:grpSpPr>
            <p:sp>
              <p:nvSpPr>
                <p:cNvPr id="27" name="육각형 26">
                  <a:extLst>
                    <a:ext uri="{FF2B5EF4-FFF2-40B4-BE49-F238E27FC236}">
                      <a16:creationId xmlns:a16="http://schemas.microsoft.com/office/drawing/2014/main" id="{7CC5C28A-FC0C-037B-7F3E-A1F6384AE6C7}"/>
                    </a:ext>
                  </a:extLst>
                </p:cNvPr>
                <p:cNvSpPr/>
                <p:nvPr/>
              </p:nvSpPr>
              <p:spPr>
                <a:xfrm>
                  <a:off x="4159251" y="2177379"/>
                  <a:ext cx="3505200" cy="3041475"/>
                </a:xfrm>
                <a:prstGeom prst="hexagon">
                  <a:avLst>
                    <a:gd name="adj" fmla="val 28842"/>
                    <a:gd name="vf" fmla="val 115470"/>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육각형 27">
                  <a:extLst>
                    <a:ext uri="{FF2B5EF4-FFF2-40B4-BE49-F238E27FC236}">
                      <a16:creationId xmlns:a16="http://schemas.microsoft.com/office/drawing/2014/main" id="{DD9DFF33-5EB5-7085-E2DD-EDBBABBCCB71}"/>
                    </a:ext>
                  </a:extLst>
                </p:cNvPr>
                <p:cNvSpPr/>
                <p:nvPr/>
              </p:nvSpPr>
              <p:spPr>
                <a:xfrm>
                  <a:off x="4389121" y="2375500"/>
                  <a:ext cx="3037840" cy="2641848"/>
                </a:xfrm>
                <a:prstGeom prst="hexagon">
                  <a:avLst>
                    <a:gd name="adj" fmla="val 28842"/>
                    <a:gd name="vf" fmla="val 115470"/>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육각형 36">
                  <a:extLst>
                    <a:ext uri="{FF2B5EF4-FFF2-40B4-BE49-F238E27FC236}">
                      <a16:creationId xmlns:a16="http://schemas.microsoft.com/office/drawing/2014/main" id="{E5BC3E43-6FD8-E87F-49BA-EAFB7A288AAD}"/>
                    </a:ext>
                  </a:extLst>
                </p:cNvPr>
                <p:cNvSpPr/>
                <p:nvPr/>
              </p:nvSpPr>
              <p:spPr>
                <a:xfrm>
                  <a:off x="4529668" y="2498265"/>
                  <a:ext cx="2755900" cy="2403935"/>
                </a:xfrm>
                <a:prstGeom prst="hexagon">
                  <a:avLst>
                    <a:gd name="adj" fmla="val 28842"/>
                    <a:gd name="vf" fmla="val 115470"/>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타원 25">
                <a:extLst>
                  <a:ext uri="{FF2B5EF4-FFF2-40B4-BE49-F238E27FC236}">
                    <a16:creationId xmlns:a16="http://schemas.microsoft.com/office/drawing/2014/main" id="{99BE1DE9-B01F-0675-3DB5-EE5523197A65}"/>
                  </a:ext>
                </a:extLst>
              </p:cNvPr>
              <p:cNvSpPr/>
              <p:nvPr/>
            </p:nvSpPr>
            <p:spPr>
              <a:xfrm>
                <a:off x="7235638" y="3599693"/>
                <a:ext cx="193441" cy="188622"/>
              </a:xfrm>
              <a:prstGeom prst="ellipse">
                <a:avLst/>
              </a:prstGeom>
              <a:solidFill>
                <a:schemeClr val="tx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24" name="직선 화살표 연결선 23">
              <a:extLst>
                <a:ext uri="{FF2B5EF4-FFF2-40B4-BE49-F238E27FC236}">
                  <a16:creationId xmlns:a16="http://schemas.microsoft.com/office/drawing/2014/main" id="{6DFC332C-E4B6-37FC-C41D-C55FEF69FDBE}"/>
                </a:ext>
              </a:extLst>
            </p:cNvPr>
            <p:cNvCxnSpPr>
              <a:cxnSpLocks/>
            </p:cNvCxnSpPr>
            <p:nvPr/>
          </p:nvCxnSpPr>
          <p:spPr>
            <a:xfrm flipH="1">
              <a:off x="5948361" y="2669625"/>
              <a:ext cx="3368412"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C2F33BE3-5249-A556-7ED5-62F71B379F6D}"/>
              </a:ext>
            </a:extLst>
          </p:cNvPr>
          <p:cNvSpPr txBox="1"/>
          <p:nvPr/>
        </p:nvSpPr>
        <p:spPr>
          <a:xfrm>
            <a:off x="4756790" y="1402943"/>
            <a:ext cx="1219200" cy="523220"/>
          </a:xfrm>
          <a:prstGeom prst="rect">
            <a:avLst/>
          </a:prstGeom>
          <a:noFill/>
        </p:spPr>
        <p:txBody>
          <a:bodyPr wrap="square" rtlCol="0">
            <a:spAutoFit/>
          </a:bodyPr>
          <a:lstStyle/>
          <a:p>
            <a:pPr algn="ctr"/>
            <a:r>
              <a:rPr lang="en-US" altLang="ko-KR" sz="2800" b="1"/>
              <a:t>y-pol</a:t>
            </a:r>
            <a:endParaRPr lang="ko-KR" altLang="en-US" sz="2800" b="1"/>
          </a:p>
        </p:txBody>
      </p:sp>
      <p:sp>
        <p:nvSpPr>
          <p:cNvPr id="43" name="TextBox 42">
            <a:extLst>
              <a:ext uri="{FF2B5EF4-FFF2-40B4-BE49-F238E27FC236}">
                <a16:creationId xmlns:a16="http://schemas.microsoft.com/office/drawing/2014/main" id="{AA535A41-BD7E-7DC1-8DF6-32E4B4386C8B}"/>
              </a:ext>
            </a:extLst>
          </p:cNvPr>
          <p:cNvSpPr txBox="1"/>
          <p:nvPr/>
        </p:nvSpPr>
        <p:spPr>
          <a:xfrm>
            <a:off x="9603957" y="1298075"/>
            <a:ext cx="1219200" cy="523220"/>
          </a:xfrm>
          <a:prstGeom prst="rect">
            <a:avLst/>
          </a:prstGeom>
          <a:noFill/>
        </p:spPr>
        <p:txBody>
          <a:bodyPr wrap="square" rtlCol="0">
            <a:spAutoFit/>
          </a:bodyPr>
          <a:lstStyle/>
          <a:p>
            <a:pPr algn="ctr"/>
            <a:r>
              <a:rPr lang="en-US" altLang="ko-KR" sz="2800" b="1"/>
              <a:t>z-pol</a:t>
            </a:r>
            <a:endParaRPr lang="ko-KR" altLang="en-US" sz="2800" b="1"/>
          </a:p>
        </p:txBody>
      </p:sp>
      <p:sp>
        <p:nvSpPr>
          <p:cNvPr id="46" name="TextBox 45">
            <a:extLst>
              <a:ext uri="{FF2B5EF4-FFF2-40B4-BE49-F238E27FC236}">
                <a16:creationId xmlns:a16="http://schemas.microsoft.com/office/drawing/2014/main" id="{D9EBD708-B3B9-65E3-D194-D24C680204E0}"/>
              </a:ext>
            </a:extLst>
          </p:cNvPr>
          <p:cNvSpPr txBox="1"/>
          <p:nvPr/>
        </p:nvSpPr>
        <p:spPr>
          <a:xfrm>
            <a:off x="2198026" y="3617228"/>
            <a:ext cx="2664510" cy="369332"/>
          </a:xfrm>
          <a:prstGeom prst="rect">
            <a:avLst/>
          </a:prstGeom>
          <a:noFill/>
        </p:spPr>
        <p:txBody>
          <a:bodyPr wrap="square" rtlCol="0">
            <a:spAutoFit/>
          </a:bodyPr>
          <a:lstStyle/>
          <a:p>
            <a:pPr algn="ctr"/>
            <a:r>
              <a:rPr lang="en-US" altLang="ko-KR" b="1">
                <a:solidFill>
                  <a:srgbClr val="000000"/>
                </a:solidFill>
                <a:effectLst/>
                <a:latin typeface="noto"/>
                <a:sym typeface="Wingdings" panose="05000000000000000000" pitchFamily="2" charset="2"/>
              </a:rPr>
              <a:t> </a:t>
            </a:r>
            <a:r>
              <a:rPr lang="en-US" altLang="ko-KR" b="1">
                <a:solidFill>
                  <a:srgbClr val="000000"/>
                </a:solidFill>
                <a:effectLst/>
                <a:latin typeface="noto"/>
              </a:rPr>
              <a:t>Vibration direction </a:t>
            </a:r>
            <a:r>
              <a:rPr lang="en-US" altLang="ko-KR" b="1">
                <a:solidFill>
                  <a:srgbClr val="000000"/>
                </a:solidFill>
                <a:effectLst/>
                <a:latin typeface="noto"/>
                <a:sym typeface="Wingdings" panose="05000000000000000000" pitchFamily="2" charset="2"/>
              </a:rPr>
              <a:t></a:t>
            </a:r>
            <a:endParaRPr lang="ko-KR" altLang="en-US" b="1"/>
          </a:p>
        </p:txBody>
      </p:sp>
      <p:sp>
        <p:nvSpPr>
          <p:cNvPr id="48" name="TextBox 47">
            <a:extLst>
              <a:ext uri="{FF2B5EF4-FFF2-40B4-BE49-F238E27FC236}">
                <a16:creationId xmlns:a16="http://schemas.microsoft.com/office/drawing/2014/main" id="{7EDADAEE-2F6A-7A75-F43F-8142F3F7FCF4}"/>
              </a:ext>
            </a:extLst>
          </p:cNvPr>
          <p:cNvSpPr txBox="1"/>
          <p:nvPr/>
        </p:nvSpPr>
        <p:spPr>
          <a:xfrm>
            <a:off x="6235861" y="2733379"/>
            <a:ext cx="1491595" cy="646331"/>
          </a:xfrm>
          <a:prstGeom prst="rect">
            <a:avLst/>
          </a:prstGeom>
          <a:noFill/>
        </p:spPr>
        <p:txBody>
          <a:bodyPr wrap="square" rtlCol="0">
            <a:spAutoFit/>
          </a:bodyPr>
          <a:lstStyle/>
          <a:p>
            <a:pPr algn="ctr"/>
            <a:r>
              <a:rPr lang="en-US" altLang="ko-KR" b="1">
                <a:solidFill>
                  <a:srgbClr val="FF0000"/>
                </a:solidFill>
                <a:effectLst/>
                <a:latin typeface="noto"/>
                <a:sym typeface="Wingdings" panose="05000000000000000000" pitchFamily="2" charset="2"/>
              </a:rPr>
              <a:t> </a:t>
            </a:r>
            <a:r>
              <a:rPr lang="en-US" altLang="ko-KR" b="1">
                <a:solidFill>
                  <a:srgbClr val="FF0000"/>
                </a:solidFill>
                <a:effectLst/>
                <a:latin typeface="noto"/>
              </a:rPr>
              <a:t>Light into the structure</a:t>
            </a:r>
            <a:endParaRPr lang="ko-KR" altLang="en-US" b="1">
              <a:solidFill>
                <a:srgbClr val="FF0000"/>
              </a:solidFill>
            </a:endParaRPr>
          </a:p>
        </p:txBody>
      </p:sp>
      <p:sp>
        <p:nvSpPr>
          <p:cNvPr id="49" name="TextBox 48">
            <a:extLst>
              <a:ext uri="{FF2B5EF4-FFF2-40B4-BE49-F238E27FC236}">
                <a16:creationId xmlns:a16="http://schemas.microsoft.com/office/drawing/2014/main" id="{4F9F6F58-C066-B904-5574-DB63A47671EE}"/>
              </a:ext>
            </a:extLst>
          </p:cNvPr>
          <p:cNvSpPr txBox="1"/>
          <p:nvPr/>
        </p:nvSpPr>
        <p:spPr>
          <a:xfrm>
            <a:off x="10973804" y="2717173"/>
            <a:ext cx="1491595" cy="646331"/>
          </a:xfrm>
          <a:prstGeom prst="rect">
            <a:avLst/>
          </a:prstGeom>
          <a:noFill/>
        </p:spPr>
        <p:txBody>
          <a:bodyPr wrap="square" rtlCol="0">
            <a:spAutoFit/>
          </a:bodyPr>
          <a:lstStyle/>
          <a:p>
            <a:pPr algn="ctr"/>
            <a:r>
              <a:rPr lang="en-US" altLang="ko-KR" b="1">
                <a:solidFill>
                  <a:srgbClr val="FF0000"/>
                </a:solidFill>
                <a:effectLst/>
                <a:latin typeface="noto"/>
                <a:sym typeface="Wingdings" panose="05000000000000000000" pitchFamily="2" charset="2"/>
              </a:rPr>
              <a:t> </a:t>
            </a:r>
            <a:r>
              <a:rPr lang="en-US" altLang="ko-KR" b="1">
                <a:solidFill>
                  <a:srgbClr val="FF0000"/>
                </a:solidFill>
                <a:effectLst/>
                <a:latin typeface="noto"/>
              </a:rPr>
              <a:t>Light into the structure</a:t>
            </a:r>
            <a:endParaRPr lang="ko-KR" altLang="en-US" b="1">
              <a:solidFill>
                <a:srgbClr val="FF0000"/>
              </a:solidFill>
            </a:endParaRPr>
          </a:p>
        </p:txBody>
      </p:sp>
      <p:sp>
        <p:nvSpPr>
          <p:cNvPr id="50" name="TextBox 49">
            <a:extLst>
              <a:ext uri="{FF2B5EF4-FFF2-40B4-BE49-F238E27FC236}">
                <a16:creationId xmlns:a16="http://schemas.microsoft.com/office/drawing/2014/main" id="{8ED028A3-5423-B315-AB4A-5A5DAFE5847C}"/>
              </a:ext>
            </a:extLst>
          </p:cNvPr>
          <p:cNvSpPr txBox="1"/>
          <p:nvPr/>
        </p:nvSpPr>
        <p:spPr>
          <a:xfrm>
            <a:off x="7188081" y="4533278"/>
            <a:ext cx="2664510" cy="369332"/>
          </a:xfrm>
          <a:prstGeom prst="rect">
            <a:avLst/>
          </a:prstGeom>
          <a:noFill/>
        </p:spPr>
        <p:txBody>
          <a:bodyPr wrap="square" rtlCol="0">
            <a:spAutoFit/>
          </a:bodyPr>
          <a:lstStyle/>
          <a:p>
            <a:pPr algn="ctr"/>
            <a:r>
              <a:rPr lang="en-US" altLang="ko-KR" b="1">
                <a:solidFill>
                  <a:srgbClr val="000000"/>
                </a:solidFill>
                <a:effectLst/>
                <a:latin typeface="noto"/>
              </a:rPr>
              <a:t>Vibration direction</a:t>
            </a:r>
            <a:endParaRPr lang="ko-KR" altLang="en-US" b="1"/>
          </a:p>
        </p:txBody>
      </p:sp>
      <p:sp>
        <p:nvSpPr>
          <p:cNvPr id="51" name="TextBox 50">
            <a:extLst>
              <a:ext uri="{FF2B5EF4-FFF2-40B4-BE49-F238E27FC236}">
                <a16:creationId xmlns:a16="http://schemas.microsoft.com/office/drawing/2014/main" id="{91F8D14C-05C3-634F-4BDB-A452F1DE7838}"/>
              </a:ext>
            </a:extLst>
          </p:cNvPr>
          <p:cNvSpPr txBox="1"/>
          <p:nvPr/>
        </p:nvSpPr>
        <p:spPr>
          <a:xfrm>
            <a:off x="11946171" y="3553063"/>
            <a:ext cx="2664510" cy="369332"/>
          </a:xfrm>
          <a:prstGeom prst="rect">
            <a:avLst/>
          </a:prstGeom>
          <a:noFill/>
        </p:spPr>
        <p:txBody>
          <a:bodyPr wrap="square" rtlCol="0">
            <a:spAutoFit/>
          </a:bodyPr>
          <a:lstStyle/>
          <a:p>
            <a:pPr algn="ctr"/>
            <a:r>
              <a:rPr lang="en-US" altLang="ko-KR" b="1">
                <a:solidFill>
                  <a:srgbClr val="000000"/>
                </a:solidFill>
                <a:effectLst/>
                <a:latin typeface="noto"/>
              </a:rPr>
              <a:t>Vibration direction</a:t>
            </a:r>
            <a:endParaRPr lang="ko-KR" altLang="en-US" b="1"/>
          </a:p>
        </p:txBody>
      </p:sp>
    </p:spTree>
    <p:extLst>
      <p:ext uri="{BB962C8B-B14F-4D97-AF65-F5344CB8AC3E}">
        <p14:creationId xmlns:p14="http://schemas.microsoft.com/office/powerpoint/2010/main" val="35449188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id="{EBEBECB5-29F3-ABDE-BA20-A69E4A9548CB}"/>
              </a:ext>
            </a:extLst>
          </p:cNvPr>
          <p:cNvGrpSpPr>
            <a:grpSpLocks noChangeAspect="1"/>
          </p:cNvGrpSpPr>
          <p:nvPr/>
        </p:nvGrpSpPr>
        <p:grpSpPr>
          <a:xfrm>
            <a:off x="1717676" y="676472"/>
            <a:ext cx="8668489" cy="5215250"/>
            <a:chOff x="1717676" y="676472"/>
            <a:chExt cx="8668489" cy="5215250"/>
          </a:xfrm>
        </p:grpSpPr>
        <p:grpSp>
          <p:nvGrpSpPr>
            <p:cNvPr id="4" name="그룹 3">
              <a:extLst>
                <a:ext uri="{FF2B5EF4-FFF2-40B4-BE49-F238E27FC236}">
                  <a16:creationId xmlns:a16="http://schemas.microsoft.com/office/drawing/2014/main" id="{D5FFA011-4197-1A73-290B-4D5A4EBC751D}"/>
                </a:ext>
              </a:extLst>
            </p:cNvPr>
            <p:cNvGrpSpPr>
              <a:grpSpLocks noChangeAspect="1"/>
            </p:cNvGrpSpPr>
            <p:nvPr/>
          </p:nvGrpSpPr>
          <p:grpSpPr>
            <a:xfrm>
              <a:off x="1717676" y="676472"/>
              <a:ext cx="8668489" cy="5215250"/>
              <a:chOff x="1717676" y="676472"/>
              <a:chExt cx="8668489" cy="521525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509A111-0EC6-CE92-10CC-A82048C48280}"/>
                      </a:ext>
                    </a:extLst>
                  </p:cNvPr>
                  <p:cNvSpPr txBox="1"/>
                  <p:nvPr/>
                </p:nvSpPr>
                <p:spPr>
                  <a:xfrm>
                    <a:off x="8171076" y="5262339"/>
                    <a:ext cx="629919"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2800" b="1" i="1" dirty="0" smtClean="0">
                              <a:latin typeface="Cambria Math" panose="02040503050406030204" pitchFamily="18" charset="0"/>
                            </a:rPr>
                            <m:t>𝒚</m:t>
                          </m:r>
                        </m:oMath>
                      </m:oMathPara>
                    </a14:m>
                    <a:endParaRPr lang="ko-KR" altLang="en-US" sz="2800" b="1"/>
                  </a:p>
                </p:txBody>
              </p:sp>
            </mc:Choice>
            <mc:Fallback xmlns="">
              <p:sp>
                <p:nvSpPr>
                  <p:cNvPr id="5" name="TextBox 4">
                    <a:extLst>
                      <a:ext uri="{FF2B5EF4-FFF2-40B4-BE49-F238E27FC236}">
                        <a16:creationId xmlns:a16="http://schemas.microsoft.com/office/drawing/2014/main" id="{4509A111-0EC6-CE92-10CC-A82048C48280}"/>
                      </a:ext>
                    </a:extLst>
                  </p:cNvPr>
                  <p:cNvSpPr txBox="1">
                    <a:spLocks noRot="1" noChangeAspect="1" noMove="1" noResize="1" noEditPoints="1" noAdjustHandles="1" noChangeArrowheads="1" noChangeShapeType="1" noTextEdit="1"/>
                  </p:cNvSpPr>
                  <p:nvPr/>
                </p:nvSpPr>
                <p:spPr>
                  <a:xfrm>
                    <a:off x="8171076" y="5262339"/>
                    <a:ext cx="629919" cy="523220"/>
                  </a:xfrm>
                  <a:prstGeom prst="rect">
                    <a:avLst/>
                  </a:prstGeom>
                  <a:blipFill>
                    <a:blip r:embed="rId2"/>
                    <a:stretch>
                      <a:fillRect/>
                    </a:stretch>
                  </a:blipFill>
                </p:spPr>
                <p:txBody>
                  <a:bodyPr/>
                  <a:lstStyle/>
                  <a:p>
                    <a:r>
                      <a:rPr lang="en-US">
                        <a:noFill/>
                      </a:rPr>
                      <a:t> </a:t>
                    </a:r>
                  </a:p>
                </p:txBody>
              </p:sp>
            </mc:Fallback>
          </mc:AlternateContent>
          <p:sp>
            <p:nvSpPr>
              <p:cNvPr id="6" name="직사각형 5">
                <a:extLst>
                  <a:ext uri="{FF2B5EF4-FFF2-40B4-BE49-F238E27FC236}">
                    <a16:creationId xmlns:a16="http://schemas.microsoft.com/office/drawing/2014/main" id="{9DA60C10-15D9-AC8B-B565-ED9B63B3A912}"/>
                  </a:ext>
                </a:extLst>
              </p:cNvPr>
              <p:cNvSpPr/>
              <p:nvPr/>
            </p:nvSpPr>
            <p:spPr>
              <a:xfrm>
                <a:off x="1717676" y="5149850"/>
                <a:ext cx="5970057" cy="697230"/>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화살표: 오각형 6">
                <a:extLst>
                  <a:ext uri="{FF2B5EF4-FFF2-40B4-BE49-F238E27FC236}">
                    <a16:creationId xmlns:a16="http://schemas.microsoft.com/office/drawing/2014/main" id="{AA4DA0A1-E2F9-4A81-254A-2612A238492D}"/>
                  </a:ext>
                </a:extLst>
              </p:cNvPr>
              <p:cNvSpPr/>
              <p:nvPr/>
            </p:nvSpPr>
            <p:spPr>
              <a:xfrm rot="16200000">
                <a:off x="3515997" y="3060911"/>
                <a:ext cx="2620010" cy="1557868"/>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화살표: 오각형 7">
                <a:extLst>
                  <a:ext uri="{FF2B5EF4-FFF2-40B4-BE49-F238E27FC236}">
                    <a16:creationId xmlns:a16="http://schemas.microsoft.com/office/drawing/2014/main" id="{F63137BF-E62D-2229-A2E5-5B245A7FE746}"/>
                  </a:ext>
                </a:extLst>
              </p:cNvPr>
              <p:cNvSpPr/>
              <p:nvPr/>
            </p:nvSpPr>
            <p:spPr>
              <a:xfrm rot="16200000">
                <a:off x="3586694" y="3238766"/>
                <a:ext cx="2478616" cy="1343552"/>
              </a:xfrm>
              <a:prstGeom prst="homePlat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화살표: 오각형 8">
                <a:extLst>
                  <a:ext uri="{FF2B5EF4-FFF2-40B4-BE49-F238E27FC236}">
                    <a16:creationId xmlns:a16="http://schemas.microsoft.com/office/drawing/2014/main" id="{3243485C-E92A-4729-6785-D4970FC0F208}"/>
                  </a:ext>
                </a:extLst>
              </p:cNvPr>
              <p:cNvSpPr/>
              <p:nvPr/>
            </p:nvSpPr>
            <p:spPr>
              <a:xfrm rot="16200000">
                <a:off x="3643368" y="3375244"/>
                <a:ext cx="2365268" cy="1183943"/>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0193429C-54B6-8957-5536-ECAEE098392A}"/>
                  </a:ext>
                </a:extLst>
              </p:cNvPr>
              <p:cNvSpPr txBox="1"/>
              <p:nvPr/>
            </p:nvSpPr>
            <p:spPr>
              <a:xfrm>
                <a:off x="2109117" y="4113088"/>
                <a:ext cx="1737573" cy="646331"/>
              </a:xfrm>
              <a:prstGeom prst="rect">
                <a:avLst/>
              </a:prstGeom>
              <a:noFill/>
            </p:spPr>
            <p:txBody>
              <a:bodyPr wrap="square" rtlCol="0">
                <a:spAutoFit/>
              </a:bodyPr>
              <a:lstStyle/>
              <a:p>
                <a:pPr algn="ctr"/>
                <a:r>
                  <a:rPr lang="en-US" altLang="ko-KR" sz="3600" b="1"/>
                  <a:t>n-</a:t>
                </a:r>
                <a:r>
                  <a:rPr lang="en-US" altLang="ko-KR" sz="3600" b="1" err="1"/>
                  <a:t>GaN</a:t>
                </a:r>
                <a:endParaRPr lang="ko-KR" altLang="en-US" sz="3600" b="1"/>
              </a:p>
            </p:txBody>
          </p:sp>
          <p:cxnSp>
            <p:nvCxnSpPr>
              <p:cNvPr id="13" name="직선 화살표 연결선 12">
                <a:extLst>
                  <a:ext uri="{FF2B5EF4-FFF2-40B4-BE49-F238E27FC236}">
                    <a16:creationId xmlns:a16="http://schemas.microsoft.com/office/drawing/2014/main" id="{B2D03B87-13E2-6970-305D-9432D5BBCCB0}"/>
                  </a:ext>
                </a:extLst>
              </p:cNvPr>
              <p:cNvCxnSpPr>
                <a:cxnSpLocks/>
              </p:cNvCxnSpPr>
              <p:nvPr/>
            </p:nvCxnSpPr>
            <p:spPr>
              <a:xfrm flipH="1">
                <a:off x="5465724" y="3708883"/>
                <a:ext cx="37310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D6C7C616-98F1-5C80-5D88-9EC9A5491475}"/>
                  </a:ext>
                </a:extLst>
              </p:cNvPr>
              <p:cNvCxnSpPr>
                <a:cxnSpLocks/>
              </p:cNvCxnSpPr>
              <p:nvPr/>
            </p:nvCxnSpPr>
            <p:spPr>
              <a:xfrm flipH="1">
                <a:off x="5235564" y="2942657"/>
                <a:ext cx="3505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B4CFF7C-FC18-AF9C-BC03-B95F7831907A}"/>
                  </a:ext>
                </a:extLst>
              </p:cNvPr>
              <p:cNvSpPr txBox="1"/>
              <p:nvPr/>
            </p:nvSpPr>
            <p:spPr>
              <a:xfrm>
                <a:off x="5775550" y="3328021"/>
                <a:ext cx="1557868" cy="1077218"/>
              </a:xfrm>
              <a:prstGeom prst="rect">
                <a:avLst/>
              </a:prstGeom>
              <a:noFill/>
            </p:spPr>
            <p:txBody>
              <a:bodyPr wrap="square" rtlCol="0">
                <a:spAutoFit/>
              </a:bodyPr>
              <a:lstStyle/>
              <a:p>
                <a:r>
                  <a:rPr lang="en-US" altLang="ko-KR" sz="3600" b="1"/>
                  <a:t>MQW </a:t>
                </a:r>
                <a:r>
                  <a:rPr lang="en-US" altLang="ko-KR" sz="2800" b="1"/>
                  <a:t>(</a:t>
                </a:r>
                <a:r>
                  <a:rPr lang="en-US" altLang="ko-KR" sz="2800" b="1" err="1"/>
                  <a:t>InGaN</a:t>
                </a:r>
                <a:r>
                  <a:rPr lang="en-US" altLang="ko-KR" sz="2800" b="1"/>
                  <a:t>)</a:t>
                </a:r>
                <a:endParaRPr lang="ko-KR" altLang="en-US" sz="3600" b="1"/>
              </a:p>
            </p:txBody>
          </p:sp>
          <p:sp>
            <p:nvSpPr>
              <p:cNvPr id="16" name="TextBox 15">
                <a:extLst>
                  <a:ext uri="{FF2B5EF4-FFF2-40B4-BE49-F238E27FC236}">
                    <a16:creationId xmlns:a16="http://schemas.microsoft.com/office/drawing/2014/main" id="{D77A6475-FBBB-2964-0029-79F0D9DA18CB}"/>
                  </a:ext>
                </a:extLst>
              </p:cNvPr>
              <p:cNvSpPr txBox="1"/>
              <p:nvPr/>
            </p:nvSpPr>
            <p:spPr>
              <a:xfrm>
                <a:off x="5534747" y="2535562"/>
                <a:ext cx="1799134" cy="646331"/>
              </a:xfrm>
              <a:prstGeom prst="rect">
                <a:avLst/>
              </a:prstGeom>
              <a:noFill/>
            </p:spPr>
            <p:txBody>
              <a:bodyPr wrap="square" rtlCol="0">
                <a:spAutoFit/>
              </a:bodyPr>
              <a:lstStyle/>
              <a:p>
                <a:r>
                  <a:rPr lang="en-US" altLang="ko-KR" sz="3600" b="1"/>
                  <a:t>p-</a:t>
                </a:r>
                <a:r>
                  <a:rPr lang="en-US" altLang="ko-KR" sz="3600" b="1" err="1"/>
                  <a:t>GaN</a:t>
                </a:r>
                <a:endParaRPr lang="ko-KR" altLang="en-US" sz="3600" b="1"/>
              </a:p>
            </p:txBody>
          </p:sp>
          <p:cxnSp>
            <p:nvCxnSpPr>
              <p:cNvPr id="17" name="직선 연결선 16">
                <a:extLst>
                  <a:ext uri="{FF2B5EF4-FFF2-40B4-BE49-F238E27FC236}">
                    <a16:creationId xmlns:a16="http://schemas.microsoft.com/office/drawing/2014/main" id="{F3E5D05B-EB19-DBA0-1FAC-A4298B1A2FDE}"/>
                  </a:ext>
                </a:extLst>
              </p:cNvPr>
              <p:cNvCxnSpPr>
                <a:cxnSpLocks/>
              </p:cNvCxnSpPr>
              <p:nvPr/>
            </p:nvCxnSpPr>
            <p:spPr>
              <a:xfrm flipH="1">
                <a:off x="3736477" y="2529840"/>
                <a:ext cx="111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412B2F0E-101A-F2A9-D2ED-4A42A85599FF}"/>
                  </a:ext>
                </a:extLst>
              </p:cNvPr>
              <p:cNvCxnSpPr/>
              <p:nvPr/>
            </p:nvCxnSpPr>
            <p:spPr>
              <a:xfrm>
                <a:off x="3757642" y="2529839"/>
                <a:ext cx="0" cy="262001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8C1106A-5CBC-0FC7-FD9B-A89B4EB04EF2}"/>
                  </a:ext>
                </a:extLst>
              </p:cNvPr>
              <p:cNvSpPr txBox="1"/>
              <p:nvPr/>
            </p:nvSpPr>
            <p:spPr>
              <a:xfrm>
                <a:off x="4047068" y="5368502"/>
                <a:ext cx="1600200" cy="523220"/>
              </a:xfrm>
              <a:prstGeom prst="rect">
                <a:avLst/>
              </a:prstGeom>
              <a:noFill/>
            </p:spPr>
            <p:txBody>
              <a:bodyPr wrap="square" rtlCol="0">
                <a:spAutoFit/>
              </a:bodyPr>
              <a:lstStyle/>
              <a:p>
                <a:pPr algn="ctr"/>
                <a:r>
                  <a:rPr lang="en-US" altLang="ko-KR" sz="2800" b="1"/>
                  <a:t>n-</a:t>
                </a:r>
                <a:r>
                  <a:rPr lang="en-US" altLang="ko-KR" sz="2800" b="1" err="1"/>
                  <a:t>GaN</a:t>
                </a:r>
                <a:endParaRPr lang="ko-KR" altLang="en-US" sz="2800" b="1"/>
              </a:p>
            </p:txBody>
          </p:sp>
          <p:sp>
            <p:nvSpPr>
              <p:cNvPr id="21" name="TextBox 20">
                <a:extLst>
                  <a:ext uri="{FF2B5EF4-FFF2-40B4-BE49-F238E27FC236}">
                    <a16:creationId xmlns:a16="http://schemas.microsoft.com/office/drawing/2014/main" id="{108FBD59-45FA-4194-332E-76D5F5E4119F}"/>
                  </a:ext>
                </a:extLst>
              </p:cNvPr>
              <p:cNvSpPr txBox="1"/>
              <p:nvPr/>
            </p:nvSpPr>
            <p:spPr>
              <a:xfrm>
                <a:off x="3789530" y="676472"/>
                <a:ext cx="3985454" cy="646331"/>
              </a:xfrm>
              <a:prstGeom prst="rect">
                <a:avLst/>
              </a:prstGeom>
              <a:noFill/>
            </p:spPr>
            <p:txBody>
              <a:bodyPr wrap="square" rtlCol="0">
                <a:spAutoFit/>
              </a:bodyPr>
              <a:lstStyle/>
              <a:p>
                <a:r>
                  <a:rPr lang="en-US" altLang="ko-KR" sz="3600" b="1"/>
                  <a:t>Detection plane</a:t>
                </a:r>
                <a:endParaRPr lang="ko-KR" altLang="en-US" sz="3600" b="1"/>
              </a:p>
            </p:txBody>
          </p:sp>
          <p:sp>
            <p:nvSpPr>
              <p:cNvPr id="22" name="TextBox 21">
                <a:extLst>
                  <a:ext uri="{FF2B5EF4-FFF2-40B4-BE49-F238E27FC236}">
                    <a16:creationId xmlns:a16="http://schemas.microsoft.com/office/drawing/2014/main" id="{9B9F9F81-A2C0-7C24-CD6C-FB4A75DEF91F}"/>
                  </a:ext>
                </a:extLst>
              </p:cNvPr>
              <p:cNvSpPr txBox="1"/>
              <p:nvPr/>
            </p:nvSpPr>
            <p:spPr>
              <a:xfrm>
                <a:off x="3144488" y="3033007"/>
                <a:ext cx="605950" cy="646331"/>
              </a:xfrm>
              <a:prstGeom prst="rect">
                <a:avLst/>
              </a:prstGeom>
              <a:noFill/>
            </p:spPr>
            <p:txBody>
              <a:bodyPr wrap="square" rtlCol="0">
                <a:spAutoFit/>
              </a:bodyPr>
              <a:lstStyle/>
              <a:p>
                <a:pPr algn="ctr"/>
                <a:r>
                  <a:rPr lang="en-US" altLang="ko-KR" sz="3600" b="1"/>
                  <a:t>h</a:t>
                </a:r>
                <a:endParaRPr lang="ko-KR" altLang="en-US" sz="3600" b="1"/>
              </a:p>
            </p:txBody>
          </p:sp>
          <p:sp>
            <p:nvSpPr>
              <p:cNvPr id="24" name="TextBox 23">
                <a:extLst>
                  <a:ext uri="{FF2B5EF4-FFF2-40B4-BE49-F238E27FC236}">
                    <a16:creationId xmlns:a16="http://schemas.microsoft.com/office/drawing/2014/main" id="{2F77A9AB-37E1-558E-3A4A-800385C6F1C0}"/>
                  </a:ext>
                </a:extLst>
              </p:cNvPr>
              <p:cNvSpPr txBox="1"/>
              <p:nvPr/>
            </p:nvSpPr>
            <p:spPr>
              <a:xfrm>
                <a:off x="8125462" y="1726114"/>
                <a:ext cx="1763256" cy="646331"/>
              </a:xfrm>
              <a:prstGeom prst="rect">
                <a:avLst/>
              </a:prstGeom>
              <a:noFill/>
            </p:spPr>
            <p:txBody>
              <a:bodyPr wrap="square" rtlCol="0">
                <a:spAutoFit/>
              </a:bodyPr>
              <a:lstStyle/>
              <a:p>
                <a:r>
                  <a:rPr lang="en-US" altLang="ko-KR" sz="3600" b="1"/>
                  <a:t>PML</a:t>
                </a:r>
                <a:endParaRPr lang="ko-KR" altLang="en-US" sz="3600" b="1"/>
              </a:p>
            </p:txBody>
          </p:sp>
          <p:grpSp>
            <p:nvGrpSpPr>
              <p:cNvPr id="25" name="그룹 24">
                <a:extLst>
                  <a:ext uri="{FF2B5EF4-FFF2-40B4-BE49-F238E27FC236}">
                    <a16:creationId xmlns:a16="http://schemas.microsoft.com/office/drawing/2014/main" id="{77FF9590-9E4C-002C-A90A-9BFB997DAE71}"/>
                  </a:ext>
                </a:extLst>
              </p:cNvPr>
              <p:cNvGrpSpPr/>
              <p:nvPr/>
            </p:nvGrpSpPr>
            <p:grpSpPr>
              <a:xfrm>
                <a:off x="8578313" y="4122515"/>
                <a:ext cx="1454687" cy="1396999"/>
                <a:chOff x="8546563" y="4121150"/>
                <a:chExt cx="1454687" cy="1396999"/>
              </a:xfrm>
            </p:grpSpPr>
            <p:sp>
              <p:nvSpPr>
                <p:cNvPr id="28" name="타원 27">
                  <a:extLst>
                    <a:ext uri="{FF2B5EF4-FFF2-40B4-BE49-F238E27FC236}">
                      <a16:creationId xmlns:a16="http://schemas.microsoft.com/office/drawing/2014/main" id="{E607D74C-0D3F-A925-F324-C7C1525B4E57}"/>
                    </a:ext>
                  </a:extLst>
                </p:cNvPr>
                <p:cNvSpPr/>
                <p:nvPr/>
              </p:nvSpPr>
              <p:spPr>
                <a:xfrm>
                  <a:off x="8546563" y="5260974"/>
                  <a:ext cx="260888" cy="257175"/>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9" name="직선 연결선 28">
                  <a:extLst>
                    <a:ext uri="{FF2B5EF4-FFF2-40B4-BE49-F238E27FC236}">
                      <a16:creationId xmlns:a16="http://schemas.microsoft.com/office/drawing/2014/main" id="{115BEAA8-986E-C458-7ACD-CAFD9544D0DB}"/>
                    </a:ext>
                  </a:extLst>
                </p:cNvPr>
                <p:cNvCxnSpPr>
                  <a:cxnSpLocks/>
                  <a:stCxn id="28" idx="1"/>
                  <a:endCxn id="28" idx="5"/>
                </p:cNvCxnSpPr>
                <p:nvPr/>
              </p:nvCxnSpPr>
              <p:spPr>
                <a:xfrm>
                  <a:off x="8584769" y="5298636"/>
                  <a:ext cx="184476" cy="1818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id="{109C928E-EF49-1324-0C60-F2555EDE67DF}"/>
                    </a:ext>
                  </a:extLst>
                </p:cNvPr>
                <p:cNvCxnSpPr>
                  <a:cxnSpLocks/>
                  <a:stCxn id="28" idx="7"/>
                  <a:endCxn id="28" idx="3"/>
                </p:cNvCxnSpPr>
                <p:nvPr/>
              </p:nvCxnSpPr>
              <p:spPr>
                <a:xfrm flipH="1">
                  <a:off x="8584769" y="5298636"/>
                  <a:ext cx="184476" cy="1818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B622BDC5-C0FA-151F-142A-75D4FE9C2BFB}"/>
                    </a:ext>
                  </a:extLst>
                </p:cNvPr>
                <p:cNvCxnSpPr>
                  <a:cxnSpLocks/>
                  <a:stCxn id="28" idx="0"/>
                </p:cNvCxnSpPr>
                <p:nvPr/>
              </p:nvCxnSpPr>
              <p:spPr>
                <a:xfrm flipV="1">
                  <a:off x="8677007" y="4121150"/>
                  <a:ext cx="0" cy="11398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1DCC45B6-A9FC-9BD7-CC64-46B5278E6137}"/>
                    </a:ext>
                  </a:extLst>
                </p:cNvPr>
                <p:cNvCxnSpPr>
                  <a:cxnSpLocks/>
                  <a:stCxn id="28" idx="6"/>
                </p:cNvCxnSpPr>
                <p:nvPr/>
              </p:nvCxnSpPr>
              <p:spPr>
                <a:xfrm>
                  <a:off x="8807451" y="5389562"/>
                  <a:ext cx="119379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0387E4C-C12E-F67F-BF0C-4A7F8E1FCC87}"/>
                      </a:ext>
                    </a:extLst>
                  </p:cNvPr>
                  <p:cNvSpPr txBox="1"/>
                  <p:nvPr/>
                </p:nvSpPr>
                <p:spPr>
                  <a:xfrm>
                    <a:off x="9756246" y="5323860"/>
                    <a:ext cx="629919"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2800" b="1" i="1" dirty="0" smtClean="0">
                              <a:latin typeface="Cambria Math" panose="02040503050406030204" pitchFamily="18" charset="0"/>
                            </a:rPr>
                            <m:t>𝒙</m:t>
                          </m:r>
                        </m:oMath>
                      </m:oMathPara>
                    </a14:m>
                    <a:endParaRPr lang="ko-KR" altLang="en-US" sz="2800" b="1"/>
                  </a:p>
                </p:txBody>
              </p:sp>
            </mc:Choice>
            <mc:Fallback xmlns="">
              <p:sp>
                <p:nvSpPr>
                  <p:cNvPr id="26" name="TextBox 25">
                    <a:extLst>
                      <a:ext uri="{FF2B5EF4-FFF2-40B4-BE49-F238E27FC236}">
                        <a16:creationId xmlns:a16="http://schemas.microsoft.com/office/drawing/2014/main" id="{50387E4C-C12E-F67F-BF0C-4A7F8E1FCC87}"/>
                      </a:ext>
                    </a:extLst>
                  </p:cNvPr>
                  <p:cNvSpPr txBox="1">
                    <a:spLocks noRot="1" noChangeAspect="1" noMove="1" noResize="1" noEditPoints="1" noAdjustHandles="1" noChangeArrowheads="1" noChangeShapeType="1" noTextEdit="1"/>
                  </p:cNvSpPr>
                  <p:nvPr/>
                </p:nvSpPr>
                <p:spPr>
                  <a:xfrm>
                    <a:off x="9756246" y="5323860"/>
                    <a:ext cx="629919"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1E9ECFE-66D8-F819-AD43-050B3709801F}"/>
                      </a:ext>
                    </a:extLst>
                  </p:cNvPr>
                  <p:cNvSpPr txBox="1"/>
                  <p:nvPr/>
                </p:nvSpPr>
                <p:spPr>
                  <a:xfrm>
                    <a:off x="8176995" y="3916788"/>
                    <a:ext cx="629919"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2800" b="1" i="1" dirty="0" smtClean="0">
                              <a:latin typeface="Cambria Math" panose="02040503050406030204" pitchFamily="18" charset="0"/>
                            </a:rPr>
                            <m:t>𝒛</m:t>
                          </m:r>
                        </m:oMath>
                      </m:oMathPara>
                    </a14:m>
                    <a:endParaRPr lang="ko-KR" altLang="en-US" sz="2800" b="1"/>
                  </a:p>
                </p:txBody>
              </p:sp>
            </mc:Choice>
            <mc:Fallback xmlns="">
              <p:sp>
                <p:nvSpPr>
                  <p:cNvPr id="27" name="TextBox 26">
                    <a:extLst>
                      <a:ext uri="{FF2B5EF4-FFF2-40B4-BE49-F238E27FC236}">
                        <a16:creationId xmlns:a16="http://schemas.microsoft.com/office/drawing/2014/main" id="{11E9ECFE-66D8-F819-AD43-050B3709801F}"/>
                      </a:ext>
                    </a:extLst>
                  </p:cNvPr>
                  <p:cNvSpPr txBox="1">
                    <a:spLocks noRot="1" noChangeAspect="1" noMove="1" noResize="1" noEditPoints="1" noAdjustHandles="1" noChangeArrowheads="1" noChangeShapeType="1" noTextEdit="1"/>
                  </p:cNvSpPr>
                  <p:nvPr/>
                </p:nvSpPr>
                <p:spPr>
                  <a:xfrm>
                    <a:off x="8176995" y="3916788"/>
                    <a:ext cx="629919" cy="523220"/>
                  </a:xfrm>
                  <a:prstGeom prst="rect">
                    <a:avLst/>
                  </a:prstGeom>
                  <a:blipFill>
                    <a:blip r:embed="rId4"/>
                    <a:stretch>
                      <a:fillRect/>
                    </a:stretch>
                  </a:blipFill>
                </p:spPr>
                <p:txBody>
                  <a:bodyPr/>
                  <a:lstStyle/>
                  <a:p>
                    <a:r>
                      <a:rPr lang="en-US">
                        <a:noFill/>
                      </a:rPr>
                      <a:t> </a:t>
                    </a:r>
                  </a:p>
                </p:txBody>
              </p:sp>
            </mc:Fallback>
          </mc:AlternateContent>
          <p:sp>
            <p:nvSpPr>
              <p:cNvPr id="10" name="직사각형 9">
                <a:extLst>
                  <a:ext uri="{FF2B5EF4-FFF2-40B4-BE49-F238E27FC236}">
                    <a16:creationId xmlns:a16="http://schemas.microsoft.com/office/drawing/2014/main" id="{0533BE3D-5502-E00F-79E4-F2631BAC3407}"/>
                  </a:ext>
                </a:extLst>
              </p:cNvPr>
              <p:cNvSpPr/>
              <p:nvPr/>
            </p:nvSpPr>
            <p:spPr>
              <a:xfrm>
                <a:off x="2126873" y="1820332"/>
                <a:ext cx="5144914" cy="3442005"/>
              </a:xfrm>
              <a:prstGeom prst="rect">
                <a:avLst/>
              </a:prstGeom>
              <a:noFill/>
              <a:ln w="635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958A444C-A7E3-0E02-5D33-EB483A194E1B}"/>
                  </a:ext>
                </a:extLst>
              </p:cNvPr>
              <p:cNvSpPr/>
              <p:nvPr/>
            </p:nvSpPr>
            <p:spPr>
              <a:xfrm>
                <a:off x="1874521" y="1569721"/>
                <a:ext cx="5659120" cy="3732530"/>
              </a:xfrm>
              <a:prstGeom prst="rect">
                <a:avLst/>
              </a:prstGeom>
              <a:noFill/>
              <a:ln w="3175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 name="직선 화살표 연결선 19">
                <a:extLst>
                  <a:ext uri="{FF2B5EF4-FFF2-40B4-BE49-F238E27FC236}">
                    <a16:creationId xmlns:a16="http://schemas.microsoft.com/office/drawing/2014/main" id="{5F47D7C3-D721-B1D7-C768-1D3560CBE594}"/>
                  </a:ext>
                </a:extLst>
              </p:cNvPr>
              <p:cNvCxnSpPr>
                <a:cxnSpLocks/>
              </p:cNvCxnSpPr>
              <p:nvPr/>
            </p:nvCxnSpPr>
            <p:spPr>
              <a:xfrm flipH="1">
                <a:off x="3031365" y="1283971"/>
                <a:ext cx="758165" cy="5001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812DE4EC-DFD5-77C2-18B8-A26C5E723088}"/>
                  </a:ext>
                </a:extLst>
              </p:cNvPr>
              <p:cNvCxnSpPr>
                <a:cxnSpLocks/>
              </p:cNvCxnSpPr>
              <p:nvPr/>
            </p:nvCxnSpPr>
            <p:spPr>
              <a:xfrm flipH="1">
                <a:off x="7533641" y="2033331"/>
                <a:ext cx="5918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7" name="직선 화살표 연결선 36">
              <a:extLst>
                <a:ext uri="{FF2B5EF4-FFF2-40B4-BE49-F238E27FC236}">
                  <a16:creationId xmlns:a16="http://schemas.microsoft.com/office/drawing/2014/main" id="{89B25E58-257F-DB33-FD1D-FC5E2A44AE78}"/>
                </a:ext>
              </a:extLst>
            </p:cNvPr>
            <p:cNvCxnSpPr>
              <a:cxnSpLocks/>
            </p:cNvCxnSpPr>
            <p:nvPr/>
          </p:nvCxnSpPr>
          <p:spPr>
            <a:xfrm>
              <a:off x="3948853" y="4449418"/>
              <a:ext cx="66069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37919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id="{EBEBECB5-29F3-ABDE-BA20-A69E4A9548CB}"/>
              </a:ext>
            </a:extLst>
          </p:cNvPr>
          <p:cNvGrpSpPr>
            <a:grpSpLocks noChangeAspect="1"/>
          </p:cNvGrpSpPr>
          <p:nvPr/>
        </p:nvGrpSpPr>
        <p:grpSpPr>
          <a:xfrm>
            <a:off x="1805834" y="676472"/>
            <a:ext cx="8580331" cy="5170609"/>
            <a:chOff x="1805834" y="676472"/>
            <a:chExt cx="8580331" cy="5170609"/>
          </a:xfrm>
        </p:grpSpPr>
        <p:grpSp>
          <p:nvGrpSpPr>
            <p:cNvPr id="4" name="그룹 3">
              <a:extLst>
                <a:ext uri="{FF2B5EF4-FFF2-40B4-BE49-F238E27FC236}">
                  <a16:creationId xmlns:a16="http://schemas.microsoft.com/office/drawing/2014/main" id="{D5FFA011-4197-1A73-290B-4D5A4EBC751D}"/>
                </a:ext>
              </a:extLst>
            </p:cNvPr>
            <p:cNvGrpSpPr>
              <a:grpSpLocks noChangeAspect="1"/>
            </p:cNvGrpSpPr>
            <p:nvPr/>
          </p:nvGrpSpPr>
          <p:grpSpPr>
            <a:xfrm>
              <a:off x="1805834" y="676472"/>
              <a:ext cx="8580331" cy="5170609"/>
              <a:chOff x="1805834" y="676472"/>
              <a:chExt cx="8580331" cy="5170609"/>
            </a:xfrm>
          </p:grpSpPr>
          <p:sp>
            <p:nvSpPr>
              <p:cNvPr id="10" name="직사각형 9">
                <a:extLst>
                  <a:ext uri="{FF2B5EF4-FFF2-40B4-BE49-F238E27FC236}">
                    <a16:creationId xmlns:a16="http://schemas.microsoft.com/office/drawing/2014/main" id="{0533BE3D-5502-E00F-79E4-F2631BAC3407}"/>
                  </a:ext>
                </a:extLst>
              </p:cNvPr>
              <p:cNvSpPr/>
              <p:nvPr/>
            </p:nvSpPr>
            <p:spPr>
              <a:xfrm>
                <a:off x="2126873" y="1820332"/>
                <a:ext cx="5144914" cy="3442005"/>
              </a:xfrm>
              <a:prstGeom prst="rect">
                <a:avLst/>
              </a:prstGeom>
              <a:noFill/>
              <a:ln w="635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509A111-0EC6-CE92-10CC-A82048C48280}"/>
                      </a:ext>
                    </a:extLst>
                  </p:cNvPr>
                  <p:cNvSpPr txBox="1"/>
                  <p:nvPr/>
                </p:nvSpPr>
                <p:spPr>
                  <a:xfrm>
                    <a:off x="8171076" y="5262339"/>
                    <a:ext cx="629919"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2800" b="1" i="1" dirty="0" smtClean="0">
                              <a:latin typeface="Cambria Math" panose="02040503050406030204" pitchFamily="18" charset="0"/>
                            </a:rPr>
                            <m:t>𝒚</m:t>
                          </m:r>
                        </m:oMath>
                      </m:oMathPara>
                    </a14:m>
                    <a:endParaRPr lang="ko-KR" altLang="en-US" sz="2800" b="1"/>
                  </a:p>
                </p:txBody>
              </p:sp>
            </mc:Choice>
            <mc:Fallback xmlns="">
              <p:sp>
                <p:nvSpPr>
                  <p:cNvPr id="5" name="TextBox 4">
                    <a:extLst>
                      <a:ext uri="{FF2B5EF4-FFF2-40B4-BE49-F238E27FC236}">
                        <a16:creationId xmlns:a16="http://schemas.microsoft.com/office/drawing/2014/main" id="{4509A111-0EC6-CE92-10CC-A82048C48280}"/>
                      </a:ext>
                    </a:extLst>
                  </p:cNvPr>
                  <p:cNvSpPr txBox="1">
                    <a:spLocks noRot="1" noChangeAspect="1" noMove="1" noResize="1" noEditPoints="1" noAdjustHandles="1" noChangeArrowheads="1" noChangeShapeType="1" noTextEdit="1"/>
                  </p:cNvSpPr>
                  <p:nvPr/>
                </p:nvSpPr>
                <p:spPr>
                  <a:xfrm>
                    <a:off x="8171076" y="5262339"/>
                    <a:ext cx="629919" cy="523220"/>
                  </a:xfrm>
                  <a:prstGeom prst="rect">
                    <a:avLst/>
                  </a:prstGeom>
                  <a:blipFill>
                    <a:blip r:embed="rId2"/>
                    <a:stretch>
                      <a:fillRect/>
                    </a:stretch>
                  </a:blipFill>
                </p:spPr>
                <p:txBody>
                  <a:bodyPr/>
                  <a:lstStyle/>
                  <a:p>
                    <a:r>
                      <a:rPr lang="en-US">
                        <a:noFill/>
                      </a:rPr>
                      <a:t> </a:t>
                    </a:r>
                  </a:p>
                </p:txBody>
              </p:sp>
            </mc:Fallback>
          </mc:AlternateContent>
          <p:sp>
            <p:nvSpPr>
              <p:cNvPr id="6" name="직사각형 5">
                <a:extLst>
                  <a:ext uri="{FF2B5EF4-FFF2-40B4-BE49-F238E27FC236}">
                    <a16:creationId xmlns:a16="http://schemas.microsoft.com/office/drawing/2014/main" id="{9DA60C10-15D9-AC8B-B565-ED9B63B3A912}"/>
                  </a:ext>
                </a:extLst>
              </p:cNvPr>
              <p:cNvSpPr/>
              <p:nvPr/>
            </p:nvSpPr>
            <p:spPr>
              <a:xfrm>
                <a:off x="1805834" y="5149850"/>
                <a:ext cx="5727807" cy="697230"/>
              </a:xfrm>
              <a:prstGeom prst="rect">
                <a:avLst/>
              </a:prstGeom>
              <a:solidFill>
                <a:srgbClr val="FFD96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화살표: 오각형 6">
                <a:extLst>
                  <a:ext uri="{FF2B5EF4-FFF2-40B4-BE49-F238E27FC236}">
                    <a16:creationId xmlns:a16="http://schemas.microsoft.com/office/drawing/2014/main" id="{AA4DA0A1-E2F9-4A81-254A-2612A238492D}"/>
                  </a:ext>
                </a:extLst>
              </p:cNvPr>
              <p:cNvSpPr/>
              <p:nvPr/>
            </p:nvSpPr>
            <p:spPr>
              <a:xfrm rot="16200000">
                <a:off x="3515997" y="3060911"/>
                <a:ext cx="2620010" cy="1557868"/>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화살표: 오각형 7">
                <a:extLst>
                  <a:ext uri="{FF2B5EF4-FFF2-40B4-BE49-F238E27FC236}">
                    <a16:creationId xmlns:a16="http://schemas.microsoft.com/office/drawing/2014/main" id="{F63137BF-E62D-2229-A2E5-5B245A7FE746}"/>
                  </a:ext>
                </a:extLst>
              </p:cNvPr>
              <p:cNvSpPr/>
              <p:nvPr/>
            </p:nvSpPr>
            <p:spPr>
              <a:xfrm rot="16200000">
                <a:off x="3586694" y="3238766"/>
                <a:ext cx="2478616" cy="1343552"/>
              </a:xfrm>
              <a:prstGeom prst="homePlat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화살표: 오각형 8">
                <a:extLst>
                  <a:ext uri="{FF2B5EF4-FFF2-40B4-BE49-F238E27FC236}">
                    <a16:creationId xmlns:a16="http://schemas.microsoft.com/office/drawing/2014/main" id="{3243485C-E92A-4729-6785-D4970FC0F208}"/>
                  </a:ext>
                </a:extLst>
              </p:cNvPr>
              <p:cNvSpPr/>
              <p:nvPr/>
            </p:nvSpPr>
            <p:spPr>
              <a:xfrm rot="16200000">
                <a:off x="3643368" y="3375244"/>
                <a:ext cx="2365268" cy="1183943"/>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0193429C-54B6-8957-5536-ECAEE098392A}"/>
                  </a:ext>
                </a:extLst>
              </p:cNvPr>
              <p:cNvSpPr txBox="1"/>
              <p:nvPr/>
            </p:nvSpPr>
            <p:spPr>
              <a:xfrm>
                <a:off x="2109117" y="4113088"/>
                <a:ext cx="1737573" cy="646331"/>
              </a:xfrm>
              <a:prstGeom prst="rect">
                <a:avLst/>
              </a:prstGeom>
              <a:noFill/>
            </p:spPr>
            <p:txBody>
              <a:bodyPr wrap="square" rtlCol="0">
                <a:spAutoFit/>
              </a:bodyPr>
              <a:lstStyle/>
              <a:p>
                <a:pPr algn="ctr"/>
                <a:r>
                  <a:rPr lang="en-US" altLang="ko-KR" sz="3600" b="1"/>
                  <a:t>n-</a:t>
                </a:r>
                <a:r>
                  <a:rPr lang="en-US" altLang="ko-KR" sz="3600" b="1" err="1"/>
                  <a:t>GaN</a:t>
                </a:r>
                <a:endParaRPr lang="ko-KR" altLang="en-US" sz="3600" b="1"/>
              </a:p>
            </p:txBody>
          </p:sp>
          <p:cxnSp>
            <p:nvCxnSpPr>
              <p:cNvPr id="13" name="직선 화살표 연결선 12">
                <a:extLst>
                  <a:ext uri="{FF2B5EF4-FFF2-40B4-BE49-F238E27FC236}">
                    <a16:creationId xmlns:a16="http://schemas.microsoft.com/office/drawing/2014/main" id="{B2D03B87-13E2-6970-305D-9432D5BBCCB0}"/>
                  </a:ext>
                </a:extLst>
              </p:cNvPr>
              <p:cNvCxnSpPr>
                <a:cxnSpLocks/>
              </p:cNvCxnSpPr>
              <p:nvPr/>
            </p:nvCxnSpPr>
            <p:spPr>
              <a:xfrm flipH="1">
                <a:off x="5465724" y="3708883"/>
                <a:ext cx="37310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D6C7C616-98F1-5C80-5D88-9EC9A5491475}"/>
                  </a:ext>
                </a:extLst>
              </p:cNvPr>
              <p:cNvCxnSpPr>
                <a:cxnSpLocks/>
              </p:cNvCxnSpPr>
              <p:nvPr/>
            </p:nvCxnSpPr>
            <p:spPr>
              <a:xfrm flipH="1">
                <a:off x="5235564" y="2942657"/>
                <a:ext cx="3505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B4CFF7C-FC18-AF9C-BC03-B95F7831907A}"/>
                  </a:ext>
                </a:extLst>
              </p:cNvPr>
              <p:cNvSpPr txBox="1"/>
              <p:nvPr/>
            </p:nvSpPr>
            <p:spPr>
              <a:xfrm>
                <a:off x="5775550" y="3328021"/>
                <a:ext cx="1557868" cy="1077218"/>
              </a:xfrm>
              <a:prstGeom prst="rect">
                <a:avLst/>
              </a:prstGeom>
              <a:noFill/>
            </p:spPr>
            <p:txBody>
              <a:bodyPr wrap="square" rtlCol="0">
                <a:spAutoFit/>
              </a:bodyPr>
              <a:lstStyle/>
              <a:p>
                <a:r>
                  <a:rPr lang="en-US" altLang="ko-KR" sz="3600" b="1"/>
                  <a:t>MQW </a:t>
                </a:r>
                <a:r>
                  <a:rPr lang="en-US" altLang="ko-KR" sz="2800" b="1"/>
                  <a:t>(</a:t>
                </a:r>
                <a:r>
                  <a:rPr lang="en-US" altLang="ko-KR" sz="2800" b="1" err="1"/>
                  <a:t>InGaN</a:t>
                </a:r>
                <a:r>
                  <a:rPr lang="en-US" altLang="ko-KR" sz="2800" b="1"/>
                  <a:t>)</a:t>
                </a:r>
                <a:endParaRPr lang="ko-KR" altLang="en-US" sz="3600" b="1"/>
              </a:p>
            </p:txBody>
          </p:sp>
          <p:sp>
            <p:nvSpPr>
              <p:cNvPr id="16" name="TextBox 15">
                <a:extLst>
                  <a:ext uri="{FF2B5EF4-FFF2-40B4-BE49-F238E27FC236}">
                    <a16:creationId xmlns:a16="http://schemas.microsoft.com/office/drawing/2014/main" id="{D77A6475-FBBB-2964-0029-79F0D9DA18CB}"/>
                  </a:ext>
                </a:extLst>
              </p:cNvPr>
              <p:cNvSpPr txBox="1"/>
              <p:nvPr/>
            </p:nvSpPr>
            <p:spPr>
              <a:xfrm>
                <a:off x="5534747" y="2535562"/>
                <a:ext cx="1799134" cy="646331"/>
              </a:xfrm>
              <a:prstGeom prst="rect">
                <a:avLst/>
              </a:prstGeom>
              <a:noFill/>
            </p:spPr>
            <p:txBody>
              <a:bodyPr wrap="square" rtlCol="0">
                <a:spAutoFit/>
              </a:bodyPr>
              <a:lstStyle/>
              <a:p>
                <a:r>
                  <a:rPr lang="en-US" altLang="ko-KR" sz="3600" b="1"/>
                  <a:t>p-</a:t>
                </a:r>
                <a:r>
                  <a:rPr lang="en-US" altLang="ko-KR" sz="3600" b="1" err="1"/>
                  <a:t>GaN</a:t>
                </a:r>
                <a:endParaRPr lang="ko-KR" altLang="en-US" sz="3600" b="1"/>
              </a:p>
            </p:txBody>
          </p:sp>
          <p:cxnSp>
            <p:nvCxnSpPr>
              <p:cNvPr id="17" name="직선 연결선 16">
                <a:extLst>
                  <a:ext uri="{FF2B5EF4-FFF2-40B4-BE49-F238E27FC236}">
                    <a16:creationId xmlns:a16="http://schemas.microsoft.com/office/drawing/2014/main" id="{F3E5D05B-EB19-DBA0-1FAC-A4298B1A2FDE}"/>
                  </a:ext>
                </a:extLst>
              </p:cNvPr>
              <p:cNvCxnSpPr>
                <a:cxnSpLocks/>
              </p:cNvCxnSpPr>
              <p:nvPr/>
            </p:nvCxnSpPr>
            <p:spPr>
              <a:xfrm flipH="1">
                <a:off x="3736477" y="2529840"/>
                <a:ext cx="111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412B2F0E-101A-F2A9-D2ED-4A42A85599FF}"/>
                  </a:ext>
                </a:extLst>
              </p:cNvPr>
              <p:cNvCxnSpPr/>
              <p:nvPr/>
            </p:nvCxnSpPr>
            <p:spPr>
              <a:xfrm>
                <a:off x="3757642" y="2529839"/>
                <a:ext cx="0" cy="262001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8C1106A-5CBC-0FC7-FD9B-A89B4EB04EF2}"/>
                  </a:ext>
                </a:extLst>
              </p:cNvPr>
              <p:cNvSpPr txBox="1"/>
              <p:nvPr/>
            </p:nvSpPr>
            <p:spPr>
              <a:xfrm>
                <a:off x="4047068" y="5160369"/>
                <a:ext cx="1600200" cy="523220"/>
              </a:xfrm>
              <a:prstGeom prst="rect">
                <a:avLst/>
              </a:prstGeom>
              <a:noFill/>
            </p:spPr>
            <p:txBody>
              <a:bodyPr wrap="square" rtlCol="0">
                <a:spAutoFit/>
              </a:bodyPr>
              <a:lstStyle/>
              <a:p>
                <a:pPr algn="ctr"/>
                <a:r>
                  <a:rPr lang="en-US" altLang="ko-KR" sz="2800" b="1"/>
                  <a:t>n-</a:t>
                </a:r>
                <a:r>
                  <a:rPr lang="en-US" altLang="ko-KR" sz="2800" b="1" err="1"/>
                  <a:t>GaN</a:t>
                </a:r>
                <a:endParaRPr lang="ko-KR" altLang="en-US" sz="2800" b="1"/>
              </a:p>
            </p:txBody>
          </p:sp>
          <p:sp>
            <p:nvSpPr>
              <p:cNvPr id="21" name="TextBox 20">
                <a:extLst>
                  <a:ext uri="{FF2B5EF4-FFF2-40B4-BE49-F238E27FC236}">
                    <a16:creationId xmlns:a16="http://schemas.microsoft.com/office/drawing/2014/main" id="{108FBD59-45FA-4194-332E-76D5F5E4119F}"/>
                  </a:ext>
                </a:extLst>
              </p:cNvPr>
              <p:cNvSpPr txBox="1"/>
              <p:nvPr/>
            </p:nvSpPr>
            <p:spPr>
              <a:xfrm>
                <a:off x="3789530" y="676472"/>
                <a:ext cx="3985454" cy="646331"/>
              </a:xfrm>
              <a:prstGeom prst="rect">
                <a:avLst/>
              </a:prstGeom>
              <a:noFill/>
            </p:spPr>
            <p:txBody>
              <a:bodyPr wrap="square" rtlCol="0">
                <a:spAutoFit/>
              </a:bodyPr>
              <a:lstStyle/>
              <a:p>
                <a:r>
                  <a:rPr lang="en-US" altLang="ko-KR" sz="3600" b="1"/>
                  <a:t>Detection plane</a:t>
                </a:r>
                <a:endParaRPr lang="ko-KR" altLang="en-US" sz="3600" b="1"/>
              </a:p>
            </p:txBody>
          </p:sp>
          <p:sp>
            <p:nvSpPr>
              <p:cNvPr id="22" name="TextBox 21">
                <a:extLst>
                  <a:ext uri="{FF2B5EF4-FFF2-40B4-BE49-F238E27FC236}">
                    <a16:creationId xmlns:a16="http://schemas.microsoft.com/office/drawing/2014/main" id="{9B9F9F81-A2C0-7C24-CD6C-FB4A75DEF91F}"/>
                  </a:ext>
                </a:extLst>
              </p:cNvPr>
              <p:cNvSpPr txBox="1"/>
              <p:nvPr/>
            </p:nvSpPr>
            <p:spPr>
              <a:xfrm>
                <a:off x="3144488" y="3033007"/>
                <a:ext cx="605950" cy="646331"/>
              </a:xfrm>
              <a:prstGeom prst="rect">
                <a:avLst/>
              </a:prstGeom>
              <a:noFill/>
            </p:spPr>
            <p:txBody>
              <a:bodyPr wrap="square" rtlCol="0">
                <a:spAutoFit/>
              </a:bodyPr>
              <a:lstStyle/>
              <a:p>
                <a:pPr algn="ctr"/>
                <a:r>
                  <a:rPr lang="en-US" altLang="ko-KR" sz="3600" b="1"/>
                  <a:t>h</a:t>
                </a:r>
                <a:endParaRPr lang="ko-KR" altLang="en-US" sz="3600" b="1"/>
              </a:p>
            </p:txBody>
          </p:sp>
          <p:sp>
            <p:nvSpPr>
              <p:cNvPr id="24" name="TextBox 23">
                <a:extLst>
                  <a:ext uri="{FF2B5EF4-FFF2-40B4-BE49-F238E27FC236}">
                    <a16:creationId xmlns:a16="http://schemas.microsoft.com/office/drawing/2014/main" id="{2F77A9AB-37E1-558E-3A4A-800385C6F1C0}"/>
                  </a:ext>
                </a:extLst>
              </p:cNvPr>
              <p:cNvSpPr txBox="1"/>
              <p:nvPr/>
            </p:nvSpPr>
            <p:spPr>
              <a:xfrm>
                <a:off x="8125462" y="1726114"/>
                <a:ext cx="1763256" cy="646331"/>
              </a:xfrm>
              <a:prstGeom prst="rect">
                <a:avLst/>
              </a:prstGeom>
              <a:noFill/>
            </p:spPr>
            <p:txBody>
              <a:bodyPr wrap="square" rtlCol="0">
                <a:spAutoFit/>
              </a:bodyPr>
              <a:lstStyle/>
              <a:p>
                <a:r>
                  <a:rPr lang="en-US" altLang="ko-KR" sz="3600" b="1"/>
                  <a:t>PML</a:t>
                </a:r>
                <a:endParaRPr lang="ko-KR" altLang="en-US" sz="3600" b="1"/>
              </a:p>
            </p:txBody>
          </p:sp>
          <p:grpSp>
            <p:nvGrpSpPr>
              <p:cNvPr id="25" name="그룹 24">
                <a:extLst>
                  <a:ext uri="{FF2B5EF4-FFF2-40B4-BE49-F238E27FC236}">
                    <a16:creationId xmlns:a16="http://schemas.microsoft.com/office/drawing/2014/main" id="{77FF9590-9E4C-002C-A90A-9BFB997DAE71}"/>
                  </a:ext>
                </a:extLst>
              </p:cNvPr>
              <p:cNvGrpSpPr/>
              <p:nvPr/>
            </p:nvGrpSpPr>
            <p:grpSpPr>
              <a:xfrm>
                <a:off x="8578313" y="4122515"/>
                <a:ext cx="1454687" cy="1396999"/>
                <a:chOff x="8546563" y="4121150"/>
                <a:chExt cx="1454687" cy="1396999"/>
              </a:xfrm>
            </p:grpSpPr>
            <p:sp>
              <p:nvSpPr>
                <p:cNvPr id="28" name="타원 27">
                  <a:extLst>
                    <a:ext uri="{FF2B5EF4-FFF2-40B4-BE49-F238E27FC236}">
                      <a16:creationId xmlns:a16="http://schemas.microsoft.com/office/drawing/2014/main" id="{E607D74C-0D3F-A925-F324-C7C1525B4E57}"/>
                    </a:ext>
                  </a:extLst>
                </p:cNvPr>
                <p:cNvSpPr/>
                <p:nvPr/>
              </p:nvSpPr>
              <p:spPr>
                <a:xfrm>
                  <a:off x="8546563" y="5260974"/>
                  <a:ext cx="260888" cy="257175"/>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9" name="직선 연결선 28">
                  <a:extLst>
                    <a:ext uri="{FF2B5EF4-FFF2-40B4-BE49-F238E27FC236}">
                      <a16:creationId xmlns:a16="http://schemas.microsoft.com/office/drawing/2014/main" id="{115BEAA8-986E-C458-7ACD-CAFD9544D0DB}"/>
                    </a:ext>
                  </a:extLst>
                </p:cNvPr>
                <p:cNvCxnSpPr>
                  <a:cxnSpLocks/>
                  <a:stCxn id="28" idx="1"/>
                  <a:endCxn id="28" idx="5"/>
                </p:cNvCxnSpPr>
                <p:nvPr/>
              </p:nvCxnSpPr>
              <p:spPr>
                <a:xfrm>
                  <a:off x="8584769" y="5298636"/>
                  <a:ext cx="184476" cy="1818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id="{109C928E-EF49-1324-0C60-F2555EDE67DF}"/>
                    </a:ext>
                  </a:extLst>
                </p:cNvPr>
                <p:cNvCxnSpPr>
                  <a:cxnSpLocks/>
                  <a:stCxn id="28" idx="7"/>
                  <a:endCxn id="28" idx="3"/>
                </p:cNvCxnSpPr>
                <p:nvPr/>
              </p:nvCxnSpPr>
              <p:spPr>
                <a:xfrm flipH="1">
                  <a:off x="8584769" y="5298636"/>
                  <a:ext cx="184476" cy="1818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B622BDC5-C0FA-151F-142A-75D4FE9C2BFB}"/>
                    </a:ext>
                  </a:extLst>
                </p:cNvPr>
                <p:cNvCxnSpPr>
                  <a:cxnSpLocks/>
                  <a:stCxn id="28" idx="0"/>
                </p:cNvCxnSpPr>
                <p:nvPr/>
              </p:nvCxnSpPr>
              <p:spPr>
                <a:xfrm flipV="1">
                  <a:off x="8677007" y="4121150"/>
                  <a:ext cx="0" cy="11398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1DCC45B6-A9FC-9BD7-CC64-46B5278E6137}"/>
                    </a:ext>
                  </a:extLst>
                </p:cNvPr>
                <p:cNvCxnSpPr>
                  <a:cxnSpLocks/>
                  <a:stCxn id="28" idx="6"/>
                </p:cNvCxnSpPr>
                <p:nvPr/>
              </p:nvCxnSpPr>
              <p:spPr>
                <a:xfrm>
                  <a:off x="8807451" y="5389562"/>
                  <a:ext cx="119379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0387E4C-C12E-F67F-BF0C-4A7F8E1FCC87}"/>
                      </a:ext>
                    </a:extLst>
                  </p:cNvPr>
                  <p:cNvSpPr txBox="1"/>
                  <p:nvPr/>
                </p:nvSpPr>
                <p:spPr>
                  <a:xfrm>
                    <a:off x="9756246" y="5323860"/>
                    <a:ext cx="629919"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2800" b="1" i="1" dirty="0" smtClean="0">
                              <a:latin typeface="Cambria Math" panose="02040503050406030204" pitchFamily="18" charset="0"/>
                            </a:rPr>
                            <m:t>𝒙</m:t>
                          </m:r>
                        </m:oMath>
                      </m:oMathPara>
                    </a14:m>
                    <a:endParaRPr lang="ko-KR" altLang="en-US" sz="2800" b="1"/>
                  </a:p>
                </p:txBody>
              </p:sp>
            </mc:Choice>
            <mc:Fallback xmlns="">
              <p:sp>
                <p:nvSpPr>
                  <p:cNvPr id="26" name="TextBox 25">
                    <a:extLst>
                      <a:ext uri="{FF2B5EF4-FFF2-40B4-BE49-F238E27FC236}">
                        <a16:creationId xmlns:a16="http://schemas.microsoft.com/office/drawing/2014/main" id="{50387E4C-C12E-F67F-BF0C-4A7F8E1FCC87}"/>
                      </a:ext>
                    </a:extLst>
                  </p:cNvPr>
                  <p:cNvSpPr txBox="1">
                    <a:spLocks noRot="1" noChangeAspect="1" noMove="1" noResize="1" noEditPoints="1" noAdjustHandles="1" noChangeArrowheads="1" noChangeShapeType="1" noTextEdit="1"/>
                  </p:cNvSpPr>
                  <p:nvPr/>
                </p:nvSpPr>
                <p:spPr>
                  <a:xfrm>
                    <a:off x="9756246" y="5323860"/>
                    <a:ext cx="629919"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1E9ECFE-66D8-F819-AD43-050B3709801F}"/>
                      </a:ext>
                    </a:extLst>
                  </p:cNvPr>
                  <p:cNvSpPr txBox="1"/>
                  <p:nvPr/>
                </p:nvSpPr>
                <p:spPr>
                  <a:xfrm>
                    <a:off x="8176995" y="3916788"/>
                    <a:ext cx="629919"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2800" b="1" i="1" dirty="0" smtClean="0">
                              <a:latin typeface="Cambria Math" panose="02040503050406030204" pitchFamily="18" charset="0"/>
                            </a:rPr>
                            <m:t>𝒛</m:t>
                          </m:r>
                        </m:oMath>
                      </m:oMathPara>
                    </a14:m>
                    <a:endParaRPr lang="ko-KR" altLang="en-US" sz="2800" b="1"/>
                  </a:p>
                </p:txBody>
              </p:sp>
            </mc:Choice>
            <mc:Fallback xmlns="">
              <p:sp>
                <p:nvSpPr>
                  <p:cNvPr id="27" name="TextBox 26">
                    <a:extLst>
                      <a:ext uri="{FF2B5EF4-FFF2-40B4-BE49-F238E27FC236}">
                        <a16:creationId xmlns:a16="http://schemas.microsoft.com/office/drawing/2014/main" id="{11E9ECFE-66D8-F819-AD43-050B3709801F}"/>
                      </a:ext>
                    </a:extLst>
                  </p:cNvPr>
                  <p:cNvSpPr txBox="1">
                    <a:spLocks noRot="1" noChangeAspect="1" noMove="1" noResize="1" noEditPoints="1" noAdjustHandles="1" noChangeArrowheads="1" noChangeShapeType="1" noTextEdit="1"/>
                  </p:cNvSpPr>
                  <p:nvPr/>
                </p:nvSpPr>
                <p:spPr>
                  <a:xfrm>
                    <a:off x="8176995" y="3916788"/>
                    <a:ext cx="629919" cy="523220"/>
                  </a:xfrm>
                  <a:prstGeom prst="rect">
                    <a:avLst/>
                  </a:prstGeom>
                  <a:blipFill>
                    <a:blip r:embed="rId4"/>
                    <a:stretch>
                      <a:fillRect/>
                    </a:stretch>
                  </a:blipFill>
                </p:spPr>
                <p:txBody>
                  <a:bodyPr/>
                  <a:lstStyle/>
                  <a:p>
                    <a:r>
                      <a:rPr lang="en-US">
                        <a:noFill/>
                      </a:rPr>
                      <a:t> </a:t>
                    </a:r>
                  </a:p>
                </p:txBody>
              </p:sp>
            </mc:Fallback>
          </mc:AlternateContent>
          <p:sp>
            <p:nvSpPr>
              <p:cNvPr id="11" name="직사각형 10">
                <a:extLst>
                  <a:ext uri="{FF2B5EF4-FFF2-40B4-BE49-F238E27FC236}">
                    <a16:creationId xmlns:a16="http://schemas.microsoft.com/office/drawing/2014/main" id="{958A444C-A7E3-0E02-5D33-EB483A194E1B}"/>
                  </a:ext>
                </a:extLst>
              </p:cNvPr>
              <p:cNvSpPr/>
              <p:nvPr/>
            </p:nvSpPr>
            <p:spPr>
              <a:xfrm>
                <a:off x="1874521" y="1569721"/>
                <a:ext cx="5659120" cy="4277360"/>
              </a:xfrm>
              <a:prstGeom prst="rect">
                <a:avLst/>
              </a:prstGeom>
              <a:noFill/>
              <a:ln w="3175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 name="직선 화살표 연결선 19">
                <a:extLst>
                  <a:ext uri="{FF2B5EF4-FFF2-40B4-BE49-F238E27FC236}">
                    <a16:creationId xmlns:a16="http://schemas.microsoft.com/office/drawing/2014/main" id="{5F47D7C3-D721-B1D7-C768-1D3560CBE594}"/>
                  </a:ext>
                </a:extLst>
              </p:cNvPr>
              <p:cNvCxnSpPr>
                <a:cxnSpLocks/>
              </p:cNvCxnSpPr>
              <p:nvPr/>
            </p:nvCxnSpPr>
            <p:spPr>
              <a:xfrm flipH="1">
                <a:off x="3031365" y="1283971"/>
                <a:ext cx="758165" cy="5001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812DE4EC-DFD5-77C2-18B8-A26C5E723088}"/>
                  </a:ext>
                </a:extLst>
              </p:cNvPr>
              <p:cNvCxnSpPr>
                <a:cxnSpLocks/>
              </p:cNvCxnSpPr>
              <p:nvPr/>
            </p:nvCxnSpPr>
            <p:spPr>
              <a:xfrm flipH="1">
                <a:off x="7533641" y="2033331"/>
                <a:ext cx="5918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7" name="직선 화살표 연결선 36">
              <a:extLst>
                <a:ext uri="{FF2B5EF4-FFF2-40B4-BE49-F238E27FC236}">
                  <a16:creationId xmlns:a16="http://schemas.microsoft.com/office/drawing/2014/main" id="{89B25E58-257F-DB33-FD1D-FC5E2A44AE78}"/>
                </a:ext>
              </a:extLst>
            </p:cNvPr>
            <p:cNvCxnSpPr>
              <a:cxnSpLocks/>
            </p:cNvCxnSpPr>
            <p:nvPr/>
          </p:nvCxnSpPr>
          <p:spPr>
            <a:xfrm>
              <a:off x="3948853" y="4449418"/>
              <a:ext cx="66069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84848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그룹 51">
            <a:extLst>
              <a:ext uri="{FF2B5EF4-FFF2-40B4-BE49-F238E27FC236}">
                <a16:creationId xmlns:a16="http://schemas.microsoft.com/office/drawing/2014/main" id="{FE359CEE-5B43-9CE8-D05D-2E4FF88E8536}"/>
              </a:ext>
            </a:extLst>
          </p:cNvPr>
          <p:cNvGrpSpPr/>
          <p:nvPr/>
        </p:nvGrpSpPr>
        <p:grpSpPr>
          <a:xfrm>
            <a:off x="6284018" y="1672706"/>
            <a:ext cx="3758097" cy="3919446"/>
            <a:chOff x="402982" y="2045157"/>
            <a:chExt cx="3758097" cy="3919446"/>
          </a:xfrm>
        </p:grpSpPr>
        <p:pic>
          <p:nvPicPr>
            <p:cNvPr id="53" name="그림 52">
              <a:extLst>
                <a:ext uri="{FF2B5EF4-FFF2-40B4-BE49-F238E27FC236}">
                  <a16:creationId xmlns:a16="http://schemas.microsoft.com/office/drawing/2014/main" id="{3D219A74-F680-EB8D-4258-BC16BFFE2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82" y="2045157"/>
              <a:ext cx="3758097" cy="3919446"/>
            </a:xfrm>
            <a:prstGeom prst="rect">
              <a:avLst/>
            </a:prstGeom>
          </p:spPr>
        </p:pic>
        <p:sp>
          <p:nvSpPr>
            <p:cNvPr id="54" name="화살표: 위쪽 53">
              <a:extLst>
                <a:ext uri="{FF2B5EF4-FFF2-40B4-BE49-F238E27FC236}">
                  <a16:creationId xmlns:a16="http://schemas.microsoft.com/office/drawing/2014/main" id="{35F74B17-8651-E070-E490-514C2AE558BA}"/>
                </a:ext>
              </a:extLst>
            </p:cNvPr>
            <p:cNvSpPr/>
            <p:nvPr/>
          </p:nvSpPr>
          <p:spPr>
            <a:xfrm>
              <a:off x="1300480" y="2666999"/>
              <a:ext cx="1955800" cy="2673351"/>
            </a:xfrm>
            <a:prstGeom prst="upArrow">
              <a:avLst>
                <a:gd name="adj1" fmla="val 100000"/>
                <a:gd name="adj2" fmla="val 14156"/>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5" name="그룹 54">
            <a:extLst>
              <a:ext uri="{FF2B5EF4-FFF2-40B4-BE49-F238E27FC236}">
                <a16:creationId xmlns:a16="http://schemas.microsoft.com/office/drawing/2014/main" id="{071A8518-1972-A6ED-03BC-FC6A2EA2DD2C}"/>
              </a:ext>
            </a:extLst>
          </p:cNvPr>
          <p:cNvGrpSpPr/>
          <p:nvPr/>
        </p:nvGrpSpPr>
        <p:grpSpPr>
          <a:xfrm>
            <a:off x="2863443" y="1725202"/>
            <a:ext cx="2445100" cy="3919812"/>
            <a:chOff x="8128462" y="2119838"/>
            <a:chExt cx="2445100" cy="3919812"/>
          </a:xfrm>
        </p:grpSpPr>
        <p:pic>
          <p:nvPicPr>
            <p:cNvPr id="56" name="그림 55">
              <a:extLst>
                <a:ext uri="{FF2B5EF4-FFF2-40B4-BE49-F238E27FC236}">
                  <a16:creationId xmlns:a16="http://schemas.microsoft.com/office/drawing/2014/main" id="{27BEAE5A-8BC2-409B-C8DF-CFABD90DE990}"/>
                </a:ext>
              </a:extLst>
            </p:cNvPr>
            <p:cNvPicPr>
              <a:picLocks noChangeAspect="1"/>
            </p:cNvPicPr>
            <p:nvPr/>
          </p:nvPicPr>
          <p:blipFill rotWithShape="1">
            <a:blip r:embed="rId3">
              <a:extLst>
                <a:ext uri="{28A0092B-C50C-407E-A947-70E740481C1C}">
                  <a14:useLocalDpi xmlns:a14="http://schemas.microsoft.com/office/drawing/2010/main" val="0"/>
                </a:ext>
              </a:extLst>
            </a:blip>
            <a:srcRect l="18873" t="16381" r="18754" b="16249"/>
            <a:stretch/>
          </p:blipFill>
          <p:spPr>
            <a:xfrm>
              <a:off x="8128462" y="2487842"/>
              <a:ext cx="1668036" cy="1539223"/>
            </a:xfrm>
            <a:prstGeom prst="rect">
              <a:avLst/>
            </a:prstGeom>
          </p:spPr>
        </p:pic>
        <p:pic>
          <p:nvPicPr>
            <p:cNvPr id="57" name="그림 56">
              <a:extLst>
                <a:ext uri="{FF2B5EF4-FFF2-40B4-BE49-F238E27FC236}">
                  <a16:creationId xmlns:a16="http://schemas.microsoft.com/office/drawing/2014/main" id="{17E7BB3D-BCD0-4F3E-7C92-51C76CDA17F4}"/>
                </a:ext>
              </a:extLst>
            </p:cNvPr>
            <p:cNvPicPr>
              <a:picLocks noChangeAspect="1"/>
            </p:cNvPicPr>
            <p:nvPr/>
          </p:nvPicPr>
          <p:blipFill rotWithShape="1">
            <a:blip r:embed="rId4">
              <a:extLst>
                <a:ext uri="{28A0092B-C50C-407E-A947-70E740481C1C}">
                  <a14:useLocalDpi xmlns:a14="http://schemas.microsoft.com/office/drawing/2010/main" val="0"/>
                </a:ext>
              </a:extLst>
            </a:blip>
            <a:srcRect l="18800" t="16154" r="19090" b="16424"/>
            <a:stretch/>
          </p:blipFill>
          <p:spPr>
            <a:xfrm>
              <a:off x="8135479" y="4375743"/>
              <a:ext cx="1661019" cy="1540427"/>
            </a:xfrm>
            <a:prstGeom prst="rect">
              <a:avLst/>
            </a:prstGeom>
          </p:spPr>
        </p:pic>
        <p:pic>
          <p:nvPicPr>
            <p:cNvPr id="58" name="그림 57">
              <a:extLst>
                <a:ext uri="{FF2B5EF4-FFF2-40B4-BE49-F238E27FC236}">
                  <a16:creationId xmlns:a16="http://schemas.microsoft.com/office/drawing/2014/main" id="{19B5FCA9-D082-33C9-2C6D-0B3EE936280F}"/>
                </a:ext>
              </a:extLst>
            </p:cNvPr>
            <p:cNvPicPr>
              <a:picLocks noChangeAspect="1"/>
            </p:cNvPicPr>
            <p:nvPr/>
          </p:nvPicPr>
          <p:blipFill rotWithShape="1">
            <a:blip r:embed="rId5"/>
            <a:srcRect l="91474"/>
            <a:stretch/>
          </p:blipFill>
          <p:spPr>
            <a:xfrm>
              <a:off x="9901005" y="2119838"/>
              <a:ext cx="672557" cy="3919812"/>
            </a:xfrm>
            <a:prstGeom prst="rect">
              <a:avLst/>
            </a:prstGeom>
          </p:spPr>
        </p:pic>
      </p:grpSp>
      <p:sp>
        <p:nvSpPr>
          <p:cNvPr id="59" name="육각형 58">
            <a:extLst>
              <a:ext uri="{FF2B5EF4-FFF2-40B4-BE49-F238E27FC236}">
                <a16:creationId xmlns:a16="http://schemas.microsoft.com/office/drawing/2014/main" id="{D727052E-60BF-BF91-F6DA-89FA9FDA1E54}"/>
              </a:ext>
            </a:extLst>
          </p:cNvPr>
          <p:cNvSpPr/>
          <p:nvPr/>
        </p:nvSpPr>
        <p:spPr>
          <a:xfrm>
            <a:off x="3104281" y="2391313"/>
            <a:ext cx="1177925" cy="932657"/>
          </a:xfrm>
          <a:prstGeom prst="hexagon">
            <a:avLst>
              <a:gd name="adj" fmla="val 29813"/>
              <a:gd name="vf" fmla="val 11547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육각형 59">
            <a:extLst>
              <a:ext uri="{FF2B5EF4-FFF2-40B4-BE49-F238E27FC236}">
                <a16:creationId xmlns:a16="http://schemas.microsoft.com/office/drawing/2014/main" id="{362E0715-9136-52B2-8AE2-92ECB65EC073}"/>
              </a:ext>
            </a:extLst>
          </p:cNvPr>
          <p:cNvSpPr/>
          <p:nvPr/>
        </p:nvSpPr>
        <p:spPr>
          <a:xfrm>
            <a:off x="3125447" y="4268522"/>
            <a:ext cx="1176867" cy="932657"/>
          </a:xfrm>
          <a:prstGeom prst="hexagon">
            <a:avLst>
              <a:gd name="adj" fmla="val 26296"/>
              <a:gd name="vf" fmla="val 11547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2" name="그룹 11">
            <a:extLst>
              <a:ext uri="{FF2B5EF4-FFF2-40B4-BE49-F238E27FC236}">
                <a16:creationId xmlns:a16="http://schemas.microsoft.com/office/drawing/2014/main" id="{8D8ADD6A-9CC8-39E7-F793-DC9DBD3071E3}"/>
              </a:ext>
            </a:extLst>
          </p:cNvPr>
          <p:cNvGrpSpPr/>
          <p:nvPr/>
        </p:nvGrpSpPr>
        <p:grpSpPr>
          <a:xfrm>
            <a:off x="3471804" y="77733"/>
            <a:ext cx="4277838" cy="1750594"/>
            <a:chOff x="3471804" y="77733"/>
            <a:chExt cx="4277838" cy="1750594"/>
          </a:xfrm>
        </p:grpSpPr>
        <p:grpSp>
          <p:nvGrpSpPr>
            <p:cNvPr id="8" name="그룹 7">
              <a:extLst>
                <a:ext uri="{FF2B5EF4-FFF2-40B4-BE49-F238E27FC236}">
                  <a16:creationId xmlns:a16="http://schemas.microsoft.com/office/drawing/2014/main" id="{FC62C171-CEA2-67CF-5D61-4D0F06B616BF}"/>
                </a:ext>
              </a:extLst>
            </p:cNvPr>
            <p:cNvGrpSpPr/>
            <p:nvPr/>
          </p:nvGrpSpPr>
          <p:grpSpPr>
            <a:xfrm>
              <a:off x="3471804" y="204101"/>
              <a:ext cx="1661019" cy="1540427"/>
              <a:chOff x="721703" y="3981107"/>
              <a:chExt cx="1661019" cy="1540427"/>
            </a:xfrm>
          </p:grpSpPr>
          <p:pic>
            <p:nvPicPr>
              <p:cNvPr id="1028" name="Picture 4">
                <a:extLst>
                  <a:ext uri="{FF2B5EF4-FFF2-40B4-BE49-F238E27FC236}">
                    <a16:creationId xmlns:a16="http://schemas.microsoft.com/office/drawing/2014/main" id="{B6395001-D4B8-DDCA-0145-616768B6D5D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9972" t="24737" r="31160" b="24084"/>
              <a:stretch/>
            </p:blipFill>
            <p:spPr bwMode="auto">
              <a:xfrm>
                <a:off x="721703" y="3981107"/>
                <a:ext cx="1661019" cy="1540427"/>
              </a:xfrm>
              <a:prstGeom prst="rect">
                <a:avLst/>
              </a:prstGeom>
              <a:noFill/>
              <a:extLst>
                <a:ext uri="{909E8E84-426E-40DD-AFC4-6F175D3DCCD1}">
                  <a14:hiddenFill xmlns:a14="http://schemas.microsoft.com/office/drawing/2010/main">
                    <a:solidFill>
                      <a:srgbClr val="FFFFFF"/>
                    </a:solidFill>
                  </a14:hiddenFill>
                </a:ext>
              </a:extLst>
            </p:spPr>
          </p:pic>
          <p:sp>
            <p:nvSpPr>
              <p:cNvPr id="2" name="육각형 1">
                <a:extLst>
                  <a:ext uri="{FF2B5EF4-FFF2-40B4-BE49-F238E27FC236}">
                    <a16:creationId xmlns:a16="http://schemas.microsoft.com/office/drawing/2014/main" id="{D9908C91-91B7-7B49-A3C7-E13E6B053351}"/>
                  </a:ext>
                </a:extLst>
              </p:cNvPr>
              <p:cNvSpPr/>
              <p:nvPr/>
            </p:nvSpPr>
            <p:spPr>
              <a:xfrm>
                <a:off x="973018" y="4268521"/>
                <a:ext cx="1176867" cy="932657"/>
              </a:xfrm>
              <a:prstGeom prst="hexagon">
                <a:avLst>
                  <a:gd name="adj" fmla="val 26296"/>
                  <a:gd name="vf" fmla="val 11547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7" name="그림 6">
              <a:extLst>
                <a:ext uri="{FF2B5EF4-FFF2-40B4-BE49-F238E27FC236}">
                  <a16:creationId xmlns:a16="http://schemas.microsoft.com/office/drawing/2014/main" id="{37D30907-20AF-04AA-2B88-17A8146CA7FD}"/>
                </a:ext>
              </a:extLst>
            </p:cNvPr>
            <p:cNvPicPr>
              <a:picLocks noChangeAspect="1"/>
            </p:cNvPicPr>
            <p:nvPr/>
          </p:nvPicPr>
          <p:blipFill>
            <a:blip r:embed="rId7"/>
            <a:stretch>
              <a:fillRect/>
            </a:stretch>
          </p:blipFill>
          <p:spPr>
            <a:xfrm>
              <a:off x="7015522" y="77733"/>
              <a:ext cx="734120" cy="1750594"/>
            </a:xfrm>
            <a:prstGeom prst="rect">
              <a:avLst/>
            </a:prstGeom>
          </p:spPr>
        </p:pic>
        <p:grpSp>
          <p:nvGrpSpPr>
            <p:cNvPr id="9" name="그룹 8">
              <a:extLst>
                <a:ext uri="{FF2B5EF4-FFF2-40B4-BE49-F238E27FC236}">
                  <a16:creationId xmlns:a16="http://schemas.microsoft.com/office/drawing/2014/main" id="{2C03356B-93A7-EF07-699A-7381D17AD271}"/>
                </a:ext>
              </a:extLst>
            </p:cNvPr>
            <p:cNvGrpSpPr/>
            <p:nvPr/>
          </p:nvGrpSpPr>
          <p:grpSpPr>
            <a:xfrm>
              <a:off x="5243663" y="204101"/>
              <a:ext cx="1661019" cy="1540427"/>
              <a:chOff x="721703" y="3981107"/>
              <a:chExt cx="1661019" cy="1540427"/>
            </a:xfrm>
          </p:grpSpPr>
          <p:pic>
            <p:nvPicPr>
              <p:cNvPr id="10" name="Picture 4">
                <a:extLst>
                  <a:ext uri="{FF2B5EF4-FFF2-40B4-BE49-F238E27FC236}">
                    <a16:creationId xmlns:a16="http://schemas.microsoft.com/office/drawing/2014/main" id="{51932F5F-F50B-3FF7-5BC1-B73F139F019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9972" t="24737" r="31160" b="24084"/>
              <a:stretch/>
            </p:blipFill>
            <p:spPr bwMode="auto">
              <a:xfrm>
                <a:off x="721703" y="3981107"/>
                <a:ext cx="1661019" cy="1540427"/>
              </a:xfrm>
              <a:prstGeom prst="rect">
                <a:avLst/>
              </a:prstGeom>
              <a:noFill/>
              <a:extLst>
                <a:ext uri="{909E8E84-426E-40DD-AFC4-6F175D3DCCD1}">
                  <a14:hiddenFill xmlns:a14="http://schemas.microsoft.com/office/drawing/2010/main">
                    <a:solidFill>
                      <a:srgbClr val="FFFFFF"/>
                    </a:solidFill>
                  </a14:hiddenFill>
                </a:ext>
              </a:extLst>
            </p:spPr>
          </p:pic>
          <p:sp>
            <p:nvSpPr>
              <p:cNvPr id="11" name="육각형 10">
                <a:extLst>
                  <a:ext uri="{FF2B5EF4-FFF2-40B4-BE49-F238E27FC236}">
                    <a16:creationId xmlns:a16="http://schemas.microsoft.com/office/drawing/2014/main" id="{66CC1CE2-4CF0-ACFE-4E5E-A0092E2DC473}"/>
                  </a:ext>
                </a:extLst>
              </p:cNvPr>
              <p:cNvSpPr/>
              <p:nvPr/>
            </p:nvSpPr>
            <p:spPr>
              <a:xfrm>
                <a:off x="973018" y="4268521"/>
                <a:ext cx="1176867" cy="932657"/>
              </a:xfrm>
              <a:prstGeom prst="hexagon">
                <a:avLst>
                  <a:gd name="adj" fmla="val 26296"/>
                  <a:gd name="vf" fmla="val 11547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33495597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그림 23">
            <a:extLst>
              <a:ext uri="{FF2B5EF4-FFF2-40B4-BE49-F238E27FC236}">
                <a16:creationId xmlns:a16="http://schemas.microsoft.com/office/drawing/2014/main" id="{0040C8AC-CB3A-0410-FC42-03E222C5555E}"/>
              </a:ext>
            </a:extLst>
          </p:cNvPr>
          <p:cNvPicPr>
            <a:picLocks noChangeAspect="1"/>
          </p:cNvPicPr>
          <p:nvPr/>
        </p:nvPicPr>
        <p:blipFill rotWithShape="1">
          <a:blip r:embed="rId2"/>
          <a:srcRect l="14933" t="6299" r="1725" b="9963"/>
          <a:stretch/>
        </p:blipFill>
        <p:spPr>
          <a:xfrm>
            <a:off x="508798" y="2944530"/>
            <a:ext cx="2768281" cy="2464232"/>
          </a:xfrm>
          <a:prstGeom prst="rect">
            <a:avLst/>
          </a:prstGeom>
        </p:spPr>
      </p:pic>
      <p:pic>
        <p:nvPicPr>
          <p:cNvPr id="29" name="그림 28">
            <a:extLst>
              <a:ext uri="{FF2B5EF4-FFF2-40B4-BE49-F238E27FC236}">
                <a16:creationId xmlns:a16="http://schemas.microsoft.com/office/drawing/2014/main" id="{0C89E4FE-4CF9-EE10-84A8-09210CFD8745}"/>
              </a:ext>
            </a:extLst>
          </p:cNvPr>
          <p:cNvPicPr>
            <a:picLocks noChangeAspect="1"/>
          </p:cNvPicPr>
          <p:nvPr/>
        </p:nvPicPr>
        <p:blipFill rotWithShape="1">
          <a:blip r:embed="rId3"/>
          <a:srcRect l="13653" t="6372" r="1902" b="9921"/>
          <a:stretch/>
        </p:blipFill>
        <p:spPr>
          <a:xfrm>
            <a:off x="4442945" y="2944530"/>
            <a:ext cx="2725411" cy="2464232"/>
          </a:xfrm>
          <a:prstGeom prst="rect">
            <a:avLst/>
          </a:prstGeom>
        </p:spPr>
      </p:pic>
      <p:pic>
        <p:nvPicPr>
          <p:cNvPr id="48" name="그림 47">
            <a:extLst>
              <a:ext uri="{FF2B5EF4-FFF2-40B4-BE49-F238E27FC236}">
                <a16:creationId xmlns:a16="http://schemas.microsoft.com/office/drawing/2014/main" id="{FD57CFC1-4654-8687-2834-866C81147C9D}"/>
              </a:ext>
            </a:extLst>
          </p:cNvPr>
          <p:cNvPicPr>
            <a:picLocks noChangeAspect="1"/>
          </p:cNvPicPr>
          <p:nvPr/>
        </p:nvPicPr>
        <p:blipFill rotWithShape="1">
          <a:blip r:embed="rId4"/>
          <a:srcRect l="14319" t="5632" r="2559" b="9659"/>
          <a:stretch/>
        </p:blipFill>
        <p:spPr>
          <a:xfrm>
            <a:off x="8217561" y="2948916"/>
            <a:ext cx="2730758" cy="2459845"/>
          </a:xfrm>
          <a:prstGeom prst="rect">
            <a:avLst/>
          </a:prstGeom>
        </p:spPr>
      </p:pic>
      <p:grpSp>
        <p:nvGrpSpPr>
          <p:cNvPr id="26" name="그룹 25">
            <a:extLst>
              <a:ext uri="{FF2B5EF4-FFF2-40B4-BE49-F238E27FC236}">
                <a16:creationId xmlns:a16="http://schemas.microsoft.com/office/drawing/2014/main" id="{E15F3370-CC5E-79BC-A1DB-40F0B47793B3}"/>
              </a:ext>
            </a:extLst>
          </p:cNvPr>
          <p:cNvGrpSpPr>
            <a:grpSpLocks noChangeAspect="1"/>
          </p:cNvGrpSpPr>
          <p:nvPr/>
        </p:nvGrpSpPr>
        <p:grpSpPr>
          <a:xfrm>
            <a:off x="508798" y="167840"/>
            <a:ext cx="2760663" cy="2692079"/>
            <a:chOff x="740569" y="323851"/>
            <a:chExt cx="2536511" cy="2473496"/>
          </a:xfrm>
        </p:grpSpPr>
        <p:pic>
          <p:nvPicPr>
            <p:cNvPr id="5" name="그림 4">
              <a:extLst>
                <a:ext uri="{FF2B5EF4-FFF2-40B4-BE49-F238E27FC236}">
                  <a16:creationId xmlns:a16="http://schemas.microsoft.com/office/drawing/2014/main" id="{BC1058B2-827A-33DA-9EAD-31478F77F5ED}"/>
                </a:ext>
              </a:extLst>
            </p:cNvPr>
            <p:cNvPicPr>
              <a:picLocks noChangeAspect="1"/>
            </p:cNvPicPr>
            <p:nvPr/>
          </p:nvPicPr>
          <p:blipFill rotWithShape="1">
            <a:blip r:embed="rId5"/>
            <a:srcRect l="14649" t="6416" r="2474" b="9644"/>
            <a:stretch/>
          </p:blipFill>
          <p:spPr>
            <a:xfrm>
              <a:off x="740569" y="323851"/>
              <a:ext cx="2536511" cy="2473496"/>
            </a:xfrm>
            <a:prstGeom prst="rect">
              <a:avLst/>
            </a:prstGeom>
          </p:spPr>
        </p:pic>
        <p:sp>
          <p:nvSpPr>
            <p:cNvPr id="20" name="직사각형 19">
              <a:extLst>
                <a:ext uri="{FF2B5EF4-FFF2-40B4-BE49-F238E27FC236}">
                  <a16:creationId xmlns:a16="http://schemas.microsoft.com/office/drawing/2014/main" id="{F383E849-C54A-FC94-F922-3B51554CC00E}"/>
                </a:ext>
              </a:extLst>
            </p:cNvPr>
            <p:cNvSpPr/>
            <p:nvPr/>
          </p:nvSpPr>
          <p:spPr>
            <a:xfrm>
              <a:off x="806038" y="2499034"/>
              <a:ext cx="26846" cy="1672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7F9C052A-7CB7-736C-D3EB-3142BB2D5FFA}"/>
                </a:ext>
              </a:extLst>
            </p:cNvPr>
            <p:cNvSpPr/>
            <p:nvPr/>
          </p:nvSpPr>
          <p:spPr>
            <a:xfrm rot="1528651">
              <a:off x="1243389" y="485814"/>
              <a:ext cx="126492" cy="22636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사다리꼴 42">
              <a:extLst>
                <a:ext uri="{FF2B5EF4-FFF2-40B4-BE49-F238E27FC236}">
                  <a16:creationId xmlns:a16="http://schemas.microsoft.com/office/drawing/2014/main" id="{D0333917-33A0-EBA2-2C90-3DD3112D9637}"/>
                </a:ext>
              </a:extLst>
            </p:cNvPr>
            <p:cNvSpPr/>
            <p:nvPr/>
          </p:nvSpPr>
          <p:spPr>
            <a:xfrm rot="6895741">
              <a:off x="712196" y="2623668"/>
              <a:ext cx="253367" cy="74423"/>
            </a:xfrm>
            <a:prstGeom prst="trapezoi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296709D8-E71F-3849-C447-BBA2C5EE6591}"/>
                </a:ext>
              </a:extLst>
            </p:cNvPr>
            <p:cNvSpPr/>
            <p:nvPr/>
          </p:nvSpPr>
          <p:spPr>
            <a:xfrm rot="9252747">
              <a:off x="2636366" y="473576"/>
              <a:ext cx="126492" cy="22636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사다리꼴 46">
              <a:extLst>
                <a:ext uri="{FF2B5EF4-FFF2-40B4-BE49-F238E27FC236}">
                  <a16:creationId xmlns:a16="http://schemas.microsoft.com/office/drawing/2014/main" id="{F6A1B06A-5C60-853C-BE23-772446CDC542}"/>
                </a:ext>
              </a:extLst>
            </p:cNvPr>
            <p:cNvSpPr/>
            <p:nvPr/>
          </p:nvSpPr>
          <p:spPr>
            <a:xfrm rot="14581133">
              <a:off x="3047395" y="2645097"/>
              <a:ext cx="253367" cy="50998"/>
            </a:xfrm>
            <a:prstGeom prst="trapezoi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8" name="그룹 27">
            <a:extLst>
              <a:ext uri="{FF2B5EF4-FFF2-40B4-BE49-F238E27FC236}">
                <a16:creationId xmlns:a16="http://schemas.microsoft.com/office/drawing/2014/main" id="{6B0622B7-6422-7692-40C7-192DEBCCDC82}"/>
              </a:ext>
            </a:extLst>
          </p:cNvPr>
          <p:cNvGrpSpPr>
            <a:grpSpLocks noChangeAspect="1"/>
          </p:cNvGrpSpPr>
          <p:nvPr/>
        </p:nvGrpSpPr>
        <p:grpSpPr>
          <a:xfrm>
            <a:off x="4442944" y="167808"/>
            <a:ext cx="2725411" cy="2669559"/>
            <a:chOff x="4676774" y="355600"/>
            <a:chExt cx="2478881" cy="2428081"/>
          </a:xfrm>
        </p:grpSpPr>
        <p:grpSp>
          <p:nvGrpSpPr>
            <p:cNvPr id="45" name="그룹 44">
              <a:extLst>
                <a:ext uri="{FF2B5EF4-FFF2-40B4-BE49-F238E27FC236}">
                  <a16:creationId xmlns:a16="http://schemas.microsoft.com/office/drawing/2014/main" id="{886A9957-F9C9-83ED-AD12-C09A5D2C892E}"/>
                </a:ext>
              </a:extLst>
            </p:cNvPr>
            <p:cNvGrpSpPr>
              <a:grpSpLocks noChangeAspect="1"/>
            </p:cNvGrpSpPr>
            <p:nvPr/>
          </p:nvGrpSpPr>
          <p:grpSpPr>
            <a:xfrm>
              <a:off x="4676774" y="355600"/>
              <a:ext cx="2478881" cy="2428081"/>
              <a:chOff x="3448640" y="720700"/>
              <a:chExt cx="4127211" cy="3760353"/>
            </a:xfrm>
          </p:grpSpPr>
          <p:pic>
            <p:nvPicPr>
              <p:cNvPr id="31" name="그림 30">
                <a:extLst>
                  <a:ext uri="{FF2B5EF4-FFF2-40B4-BE49-F238E27FC236}">
                    <a16:creationId xmlns:a16="http://schemas.microsoft.com/office/drawing/2014/main" id="{12D21150-7883-1565-41A5-3BAD7C8D98CA}"/>
                  </a:ext>
                </a:extLst>
              </p:cNvPr>
              <p:cNvPicPr>
                <a:picLocks noChangeAspect="1"/>
              </p:cNvPicPr>
              <p:nvPr/>
            </p:nvPicPr>
            <p:blipFill rotWithShape="1">
              <a:blip r:embed="rId6"/>
              <a:srcRect l="13570" t="6675" r="2386" b="10095"/>
              <a:stretch/>
            </p:blipFill>
            <p:spPr>
              <a:xfrm>
                <a:off x="3448640" y="720700"/>
                <a:ext cx="4127211" cy="3760353"/>
              </a:xfrm>
              <a:prstGeom prst="rect">
                <a:avLst/>
              </a:prstGeom>
            </p:spPr>
          </p:pic>
          <p:cxnSp>
            <p:nvCxnSpPr>
              <p:cNvPr id="36" name="직선 연결선 35">
                <a:extLst>
                  <a:ext uri="{FF2B5EF4-FFF2-40B4-BE49-F238E27FC236}">
                    <a16:creationId xmlns:a16="http://schemas.microsoft.com/office/drawing/2014/main" id="{570E42FB-2CDA-0407-1411-A7B7B97961CE}"/>
                  </a:ext>
                </a:extLst>
              </p:cNvPr>
              <p:cNvCxnSpPr>
                <a:cxnSpLocks/>
              </p:cNvCxnSpPr>
              <p:nvPr/>
            </p:nvCxnSpPr>
            <p:spPr>
              <a:xfrm>
                <a:off x="5993344" y="1232133"/>
                <a:ext cx="1493624" cy="321067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70EDD47A-632C-D022-E3AD-51708EA7D94C}"/>
                  </a:ext>
                </a:extLst>
              </p:cNvPr>
              <p:cNvCxnSpPr>
                <a:cxnSpLocks/>
              </p:cNvCxnSpPr>
              <p:nvPr/>
            </p:nvCxnSpPr>
            <p:spPr>
              <a:xfrm flipH="1">
                <a:off x="3525534" y="1088103"/>
                <a:ext cx="1697152" cy="3320053"/>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1502A2DB-F011-475D-A6A1-CE19145DE377}"/>
                  </a:ext>
                </a:extLst>
              </p:cNvPr>
              <p:cNvCxnSpPr>
                <a:cxnSpLocks/>
              </p:cNvCxnSpPr>
              <p:nvPr/>
            </p:nvCxnSpPr>
            <p:spPr>
              <a:xfrm flipH="1">
                <a:off x="3540504" y="1079902"/>
                <a:ext cx="1585852" cy="3164667"/>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7A11EA0A-A64F-A26A-F3B8-69A402078C52}"/>
                  </a:ext>
                </a:extLst>
              </p:cNvPr>
              <p:cNvCxnSpPr>
                <a:cxnSpLocks/>
              </p:cNvCxnSpPr>
              <p:nvPr/>
            </p:nvCxnSpPr>
            <p:spPr>
              <a:xfrm>
                <a:off x="5859708" y="1232133"/>
                <a:ext cx="1609550" cy="3192879"/>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1" name="직사각형 20">
              <a:extLst>
                <a:ext uri="{FF2B5EF4-FFF2-40B4-BE49-F238E27FC236}">
                  <a16:creationId xmlns:a16="http://schemas.microsoft.com/office/drawing/2014/main" id="{34E29214-E4A9-3C32-73D6-095B01A998EC}"/>
                </a:ext>
              </a:extLst>
            </p:cNvPr>
            <p:cNvSpPr/>
            <p:nvPr/>
          </p:nvSpPr>
          <p:spPr>
            <a:xfrm>
              <a:off x="4699511" y="2385210"/>
              <a:ext cx="60811" cy="3630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B4EB6605-05EE-641E-A61B-E2EC579321FD}"/>
                </a:ext>
              </a:extLst>
            </p:cNvPr>
            <p:cNvSpPr/>
            <p:nvPr/>
          </p:nvSpPr>
          <p:spPr>
            <a:xfrm>
              <a:off x="7081326" y="2428502"/>
              <a:ext cx="45719" cy="3408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 name="그림 5">
            <a:extLst>
              <a:ext uri="{FF2B5EF4-FFF2-40B4-BE49-F238E27FC236}">
                <a16:creationId xmlns:a16="http://schemas.microsoft.com/office/drawing/2014/main" id="{D5F590F3-4425-7E32-6554-3DB3CD4D8BAA}"/>
              </a:ext>
            </a:extLst>
          </p:cNvPr>
          <p:cNvPicPr>
            <a:picLocks noChangeAspect="1"/>
          </p:cNvPicPr>
          <p:nvPr/>
        </p:nvPicPr>
        <p:blipFill>
          <a:blip r:embed="rId7"/>
          <a:stretch>
            <a:fillRect/>
          </a:stretch>
        </p:blipFill>
        <p:spPr>
          <a:xfrm>
            <a:off x="3408976" y="901305"/>
            <a:ext cx="709272" cy="3982056"/>
          </a:xfrm>
          <a:prstGeom prst="rect">
            <a:avLst/>
          </a:prstGeom>
        </p:spPr>
      </p:pic>
      <p:pic>
        <p:nvPicPr>
          <p:cNvPr id="9" name="그림 8">
            <a:extLst>
              <a:ext uri="{FF2B5EF4-FFF2-40B4-BE49-F238E27FC236}">
                <a16:creationId xmlns:a16="http://schemas.microsoft.com/office/drawing/2014/main" id="{E38D9D5D-250E-04EA-DF79-36D9BBDA1E82}"/>
              </a:ext>
            </a:extLst>
          </p:cNvPr>
          <p:cNvPicPr>
            <a:picLocks noChangeAspect="1"/>
          </p:cNvPicPr>
          <p:nvPr/>
        </p:nvPicPr>
        <p:blipFill>
          <a:blip r:embed="rId8"/>
          <a:stretch>
            <a:fillRect/>
          </a:stretch>
        </p:blipFill>
        <p:spPr>
          <a:xfrm>
            <a:off x="7312413" y="901305"/>
            <a:ext cx="721903" cy="4001702"/>
          </a:xfrm>
          <a:prstGeom prst="rect">
            <a:avLst/>
          </a:prstGeom>
        </p:spPr>
      </p:pic>
      <p:pic>
        <p:nvPicPr>
          <p:cNvPr id="8" name="그림 7">
            <a:extLst>
              <a:ext uri="{FF2B5EF4-FFF2-40B4-BE49-F238E27FC236}">
                <a16:creationId xmlns:a16="http://schemas.microsoft.com/office/drawing/2014/main" id="{B514984C-DFCB-76E9-833A-20CF077CF24A}"/>
              </a:ext>
            </a:extLst>
          </p:cNvPr>
          <p:cNvPicPr>
            <a:picLocks noChangeAspect="1"/>
          </p:cNvPicPr>
          <p:nvPr/>
        </p:nvPicPr>
        <p:blipFill>
          <a:blip r:embed="rId9"/>
          <a:stretch>
            <a:fillRect/>
          </a:stretch>
        </p:blipFill>
        <p:spPr>
          <a:xfrm>
            <a:off x="11156924" y="882255"/>
            <a:ext cx="880168" cy="4072564"/>
          </a:xfrm>
          <a:prstGeom prst="rect">
            <a:avLst/>
          </a:prstGeom>
        </p:spPr>
      </p:pic>
      <p:sp>
        <p:nvSpPr>
          <p:cNvPr id="30" name="사다리꼴 29">
            <a:extLst>
              <a:ext uri="{FF2B5EF4-FFF2-40B4-BE49-F238E27FC236}">
                <a16:creationId xmlns:a16="http://schemas.microsoft.com/office/drawing/2014/main" id="{7FF983B7-7540-163F-519D-D595D0B7B449}"/>
              </a:ext>
            </a:extLst>
          </p:cNvPr>
          <p:cNvSpPr/>
          <p:nvPr/>
        </p:nvSpPr>
        <p:spPr>
          <a:xfrm rot="16200000">
            <a:off x="3073720" y="2618364"/>
            <a:ext cx="263909" cy="72457"/>
          </a:xfrm>
          <a:prstGeom prst="trapezoi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8" name="그룹 37">
            <a:extLst>
              <a:ext uri="{FF2B5EF4-FFF2-40B4-BE49-F238E27FC236}">
                <a16:creationId xmlns:a16="http://schemas.microsoft.com/office/drawing/2014/main" id="{145DDCCE-23E2-8A8E-DA4E-AA5D48AF0654}"/>
              </a:ext>
            </a:extLst>
          </p:cNvPr>
          <p:cNvGrpSpPr>
            <a:grpSpLocks noChangeAspect="1"/>
          </p:cNvGrpSpPr>
          <p:nvPr/>
        </p:nvGrpSpPr>
        <p:grpSpPr>
          <a:xfrm>
            <a:off x="8217562" y="193756"/>
            <a:ext cx="2774226" cy="2684810"/>
            <a:chOff x="8423274" y="303732"/>
            <a:chExt cx="2568513" cy="2485728"/>
          </a:xfrm>
        </p:grpSpPr>
        <p:grpSp>
          <p:nvGrpSpPr>
            <p:cNvPr id="16" name="그룹 15">
              <a:extLst>
                <a:ext uri="{FF2B5EF4-FFF2-40B4-BE49-F238E27FC236}">
                  <a16:creationId xmlns:a16="http://schemas.microsoft.com/office/drawing/2014/main" id="{951A05FA-63A9-430C-CCD5-92CA713D645C}"/>
                </a:ext>
              </a:extLst>
            </p:cNvPr>
            <p:cNvGrpSpPr>
              <a:grpSpLocks noChangeAspect="1"/>
            </p:cNvGrpSpPr>
            <p:nvPr/>
          </p:nvGrpSpPr>
          <p:grpSpPr>
            <a:xfrm>
              <a:off x="8423274" y="303732"/>
              <a:ext cx="2568513" cy="2485728"/>
              <a:chOff x="8437033" y="329133"/>
              <a:chExt cx="2568513" cy="2485728"/>
            </a:xfrm>
          </p:grpSpPr>
          <p:pic>
            <p:nvPicPr>
              <p:cNvPr id="50" name="그림 49">
                <a:extLst>
                  <a:ext uri="{FF2B5EF4-FFF2-40B4-BE49-F238E27FC236}">
                    <a16:creationId xmlns:a16="http://schemas.microsoft.com/office/drawing/2014/main" id="{1FF85122-771F-6CDD-9BF3-55C34D50CC34}"/>
                  </a:ext>
                </a:extLst>
              </p:cNvPr>
              <p:cNvPicPr>
                <a:picLocks noChangeAspect="1"/>
              </p:cNvPicPr>
              <p:nvPr/>
            </p:nvPicPr>
            <p:blipFill rotWithShape="1">
              <a:blip r:embed="rId10"/>
              <a:srcRect l="13743" t="6276" r="1382" b="10117"/>
              <a:stretch/>
            </p:blipFill>
            <p:spPr>
              <a:xfrm>
                <a:off x="8437033" y="329133"/>
                <a:ext cx="2568513" cy="2468043"/>
              </a:xfrm>
              <a:prstGeom prst="rect">
                <a:avLst/>
              </a:prstGeom>
            </p:spPr>
          </p:pic>
          <p:grpSp>
            <p:nvGrpSpPr>
              <p:cNvPr id="15" name="그룹 14">
                <a:extLst>
                  <a:ext uri="{FF2B5EF4-FFF2-40B4-BE49-F238E27FC236}">
                    <a16:creationId xmlns:a16="http://schemas.microsoft.com/office/drawing/2014/main" id="{A6409F6C-B61F-1140-980B-47E21250BDBD}"/>
                  </a:ext>
                </a:extLst>
              </p:cNvPr>
              <p:cNvGrpSpPr/>
              <p:nvPr/>
            </p:nvGrpSpPr>
            <p:grpSpPr>
              <a:xfrm>
                <a:off x="8453105" y="447258"/>
                <a:ext cx="2506195" cy="2367603"/>
                <a:chOff x="8461572" y="438791"/>
                <a:chExt cx="2506195" cy="2367603"/>
              </a:xfrm>
            </p:grpSpPr>
            <p:sp>
              <p:nvSpPr>
                <p:cNvPr id="11" name="사각형: 둥근 모서리 10">
                  <a:extLst>
                    <a:ext uri="{FF2B5EF4-FFF2-40B4-BE49-F238E27FC236}">
                      <a16:creationId xmlns:a16="http://schemas.microsoft.com/office/drawing/2014/main" id="{D96D7535-22A5-E3B9-5799-0231D0593440}"/>
                    </a:ext>
                  </a:extLst>
                </p:cNvPr>
                <p:cNvSpPr/>
                <p:nvPr/>
              </p:nvSpPr>
              <p:spPr>
                <a:xfrm rot="17718265">
                  <a:off x="7854149" y="1520694"/>
                  <a:ext cx="2343503" cy="179698"/>
                </a:xfrm>
                <a:prstGeom prst="roundRect">
                  <a:avLst>
                    <a:gd name="adj" fmla="val 1808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사각형: 둥근 모서리 11">
                  <a:extLst>
                    <a:ext uri="{FF2B5EF4-FFF2-40B4-BE49-F238E27FC236}">
                      <a16:creationId xmlns:a16="http://schemas.microsoft.com/office/drawing/2014/main" id="{3A5110C2-4521-5401-E564-714850A7051A}"/>
                    </a:ext>
                  </a:extLst>
                </p:cNvPr>
                <p:cNvSpPr/>
                <p:nvPr/>
              </p:nvSpPr>
              <p:spPr>
                <a:xfrm rot="14742936">
                  <a:off x="9291274" y="1614511"/>
                  <a:ext cx="2249796" cy="133970"/>
                </a:xfrm>
                <a:prstGeom prst="roundRect">
                  <a:avLst>
                    <a:gd name="adj" fmla="val 1808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CB8A9833-F1C3-1AAB-6753-6FAFB0153417}"/>
                    </a:ext>
                  </a:extLst>
                </p:cNvPr>
                <p:cNvSpPr/>
                <p:nvPr/>
              </p:nvSpPr>
              <p:spPr>
                <a:xfrm>
                  <a:off x="10859712" y="2640983"/>
                  <a:ext cx="108055" cy="129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0FBFFC74-42D6-8FB3-7F03-3B67345F4AFC}"/>
                    </a:ext>
                  </a:extLst>
                </p:cNvPr>
                <p:cNvSpPr/>
                <p:nvPr/>
              </p:nvSpPr>
              <p:spPr>
                <a:xfrm>
                  <a:off x="8461572" y="2699738"/>
                  <a:ext cx="101162" cy="761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7E0CA21D-3821-727D-2FB3-60604098849C}"/>
                    </a:ext>
                  </a:extLst>
                </p:cNvPr>
                <p:cNvSpPr/>
                <p:nvPr/>
              </p:nvSpPr>
              <p:spPr>
                <a:xfrm rot="20300207">
                  <a:off x="10836852" y="2649390"/>
                  <a:ext cx="45719" cy="129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직사각형 1">
              <a:extLst>
                <a:ext uri="{FF2B5EF4-FFF2-40B4-BE49-F238E27FC236}">
                  <a16:creationId xmlns:a16="http://schemas.microsoft.com/office/drawing/2014/main" id="{2B8AC88E-7EF9-C81F-AA47-25E729571589}"/>
                </a:ext>
              </a:extLst>
            </p:cNvPr>
            <p:cNvSpPr>
              <a:spLocks noChangeAspect="1"/>
            </p:cNvSpPr>
            <p:nvPr/>
          </p:nvSpPr>
          <p:spPr>
            <a:xfrm rot="20062031">
              <a:off x="10224243" y="611326"/>
              <a:ext cx="85725" cy="11820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CCB2AC61-A08B-4AE0-2DCA-0D1CA79515F7}"/>
                </a:ext>
              </a:extLst>
            </p:cNvPr>
            <p:cNvSpPr>
              <a:spLocks noChangeAspect="1"/>
            </p:cNvSpPr>
            <p:nvPr/>
          </p:nvSpPr>
          <p:spPr>
            <a:xfrm rot="1656215">
              <a:off x="9186079" y="490344"/>
              <a:ext cx="85725" cy="11820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6D3B07BB-7AE1-6A4E-0962-BC48072A370B}"/>
                </a:ext>
              </a:extLst>
            </p:cNvPr>
            <p:cNvSpPr/>
            <p:nvPr/>
          </p:nvSpPr>
          <p:spPr>
            <a:xfrm rot="1381907">
              <a:off x="8516491" y="2522793"/>
              <a:ext cx="76971" cy="234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22DDD2E5-EC42-C009-E395-1549DD8F494E}"/>
                </a:ext>
              </a:extLst>
            </p:cNvPr>
            <p:cNvSpPr/>
            <p:nvPr/>
          </p:nvSpPr>
          <p:spPr>
            <a:xfrm rot="1381907">
              <a:off x="8482075" y="2522793"/>
              <a:ext cx="76971" cy="234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570641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8B595C-2423-2C86-C11C-B24465289C63}"/>
              </a:ext>
            </a:extLst>
          </p:cNvPr>
          <p:cNvSpPr txBox="1"/>
          <p:nvPr/>
        </p:nvSpPr>
        <p:spPr>
          <a:xfrm>
            <a:off x="375557" y="718457"/>
            <a:ext cx="11217729" cy="3139321"/>
          </a:xfrm>
          <a:prstGeom prst="rect">
            <a:avLst/>
          </a:prstGeom>
          <a:noFill/>
        </p:spPr>
        <p:txBody>
          <a:bodyPr wrap="square" rtlCol="0">
            <a:spAutoFit/>
          </a:bodyPr>
          <a:lstStyle/>
          <a:p>
            <a:r>
              <a:rPr lang="en-US" altLang="ko-KR"/>
              <a:t>Franz-</a:t>
            </a:r>
            <a:r>
              <a:rPr lang="en-US" altLang="ko-KR" err="1"/>
              <a:t>Keldysh</a:t>
            </a:r>
            <a:r>
              <a:rPr lang="en-US" altLang="ko-KR"/>
              <a:t> effect </a:t>
            </a:r>
          </a:p>
          <a:p>
            <a:endParaRPr lang="en-US" altLang="ko-KR"/>
          </a:p>
          <a:p>
            <a:r>
              <a:rPr lang="ko-KR" altLang="en-US"/>
              <a:t>이 효과는 반도체에서 전기장이 가해질 때 광 흡수의 변화를 의미한다</a:t>
            </a:r>
            <a:r>
              <a:rPr lang="en-US" altLang="ko-KR"/>
              <a:t>. </a:t>
            </a:r>
            <a:r>
              <a:rPr lang="ko-KR" altLang="en-US"/>
              <a:t>양자 우물이 있는 </a:t>
            </a:r>
            <a:r>
              <a:rPr lang="en-US" altLang="ko-KR"/>
              <a:t>QCSE</a:t>
            </a:r>
            <a:r>
              <a:rPr lang="ko-KR" altLang="en-US"/>
              <a:t>와 달리 주로 균일한 </a:t>
            </a:r>
            <a:r>
              <a:rPr lang="ko-KR" altLang="en-US" err="1"/>
              <a:t>벌크영역에서</a:t>
            </a:r>
            <a:r>
              <a:rPr lang="ko-KR" altLang="en-US"/>
              <a:t> 일어난다</a:t>
            </a:r>
            <a:r>
              <a:rPr lang="en-US" altLang="ko-KR"/>
              <a:t>.</a:t>
            </a:r>
          </a:p>
          <a:p>
            <a:endParaRPr lang="en-US" altLang="ko-KR"/>
          </a:p>
          <a:p>
            <a:r>
              <a:rPr lang="ko-KR" altLang="en-US"/>
              <a:t>자세히 알아보면</a:t>
            </a:r>
            <a:r>
              <a:rPr lang="en-US" altLang="ko-KR"/>
              <a:t>, </a:t>
            </a:r>
            <a:r>
              <a:rPr lang="ko-KR" altLang="en-US" err="1"/>
              <a:t>밴드갭으로</a:t>
            </a:r>
            <a:r>
              <a:rPr lang="ko-KR" altLang="en-US"/>
              <a:t> </a:t>
            </a:r>
            <a:r>
              <a:rPr lang="ko-KR" altLang="en-US" err="1"/>
              <a:t>새어나가는</a:t>
            </a:r>
            <a:r>
              <a:rPr lang="ko-KR" altLang="en-US"/>
              <a:t> 파동함수의 결과라고 볼 수 있다</a:t>
            </a:r>
            <a:r>
              <a:rPr lang="en-US" altLang="ko-KR"/>
              <a:t>. </a:t>
            </a:r>
            <a:r>
              <a:rPr lang="ko-KR" altLang="en-US"/>
              <a:t>전기장이 가해질 때</a:t>
            </a:r>
            <a:r>
              <a:rPr lang="en-US" altLang="ko-KR"/>
              <a:t>, </a:t>
            </a:r>
            <a:r>
              <a:rPr lang="ko-KR" altLang="en-US"/>
              <a:t>전자와 홀의 파동함수는 평면파보단 </a:t>
            </a:r>
            <a:r>
              <a:rPr lang="ko-KR" altLang="en-US" err="1"/>
              <a:t>에어리</a:t>
            </a:r>
            <a:r>
              <a:rPr lang="ko-KR" altLang="en-US"/>
              <a:t> 함수가 된다</a:t>
            </a:r>
            <a:r>
              <a:rPr lang="en-US" altLang="ko-KR"/>
              <a:t>. </a:t>
            </a:r>
            <a:r>
              <a:rPr lang="ko-KR" altLang="en-US" err="1"/>
              <a:t>에어리함수는</a:t>
            </a:r>
            <a:r>
              <a:rPr lang="ko-KR" altLang="en-US"/>
              <a:t> 꼬리를 가지고 있는데</a:t>
            </a:r>
            <a:r>
              <a:rPr lang="en-US" altLang="ko-KR"/>
              <a:t>, </a:t>
            </a:r>
            <a:r>
              <a:rPr lang="ko-KR" altLang="en-US"/>
              <a:t>이것은 </a:t>
            </a:r>
            <a:r>
              <a:rPr lang="ko-KR" altLang="en-US" err="1"/>
              <a:t>금지대</a:t>
            </a:r>
            <a:r>
              <a:rPr lang="ko-KR" altLang="en-US"/>
              <a:t> 영역으로 </a:t>
            </a:r>
            <a:r>
              <a:rPr lang="ko-KR" altLang="en-US" err="1"/>
              <a:t>흘러나간다</a:t>
            </a:r>
            <a:r>
              <a:rPr lang="en-US" altLang="ko-KR"/>
              <a:t>. </a:t>
            </a:r>
            <a:r>
              <a:rPr lang="ko-KR" altLang="en-US" err="1"/>
              <a:t>페르미</a:t>
            </a:r>
            <a:r>
              <a:rPr lang="ko-KR" altLang="en-US"/>
              <a:t> </a:t>
            </a:r>
            <a:r>
              <a:rPr lang="ko-KR" altLang="en-US" err="1"/>
              <a:t>골든룰에</a:t>
            </a:r>
            <a:r>
              <a:rPr lang="ko-KR" altLang="en-US"/>
              <a:t> 의해 전자 파동함수와 홀 파동함수 사이 더 많은 중첩이 일어나면</a:t>
            </a:r>
            <a:r>
              <a:rPr lang="en-US" altLang="ko-KR"/>
              <a:t>, </a:t>
            </a:r>
            <a:r>
              <a:rPr lang="ko-KR" altLang="en-US"/>
              <a:t>광흡수는 더 강해진다</a:t>
            </a:r>
            <a:r>
              <a:rPr lang="en-US" altLang="ko-KR"/>
              <a:t>. </a:t>
            </a:r>
          </a:p>
          <a:p>
            <a:r>
              <a:rPr lang="ko-KR" altLang="en-US"/>
              <a:t>전자와 홀이 </a:t>
            </a:r>
            <a:r>
              <a:rPr lang="en-US" altLang="ko-KR"/>
              <a:t>field</a:t>
            </a:r>
            <a:r>
              <a:rPr lang="ko-KR" altLang="en-US"/>
              <a:t>를 따라 조금 다른 물리적 위치해 있더라도 </a:t>
            </a:r>
            <a:r>
              <a:rPr lang="ko-KR" altLang="en-US" err="1"/>
              <a:t>에어리</a:t>
            </a:r>
            <a:r>
              <a:rPr lang="ko-KR" altLang="en-US"/>
              <a:t> 꼬리는 조금이라도 중첩된다</a:t>
            </a:r>
            <a:r>
              <a:rPr lang="en-US" altLang="ko-KR"/>
              <a:t>. </a:t>
            </a:r>
            <a:r>
              <a:rPr lang="ko-KR" altLang="en-US" err="1"/>
              <a:t>흠수</a:t>
            </a:r>
            <a:r>
              <a:rPr lang="ko-KR" altLang="en-US"/>
              <a:t> 스펙트럼은 </a:t>
            </a:r>
            <a:r>
              <a:rPr lang="ko-KR" altLang="en-US" err="1"/>
              <a:t>밴드갭</a:t>
            </a:r>
            <a:r>
              <a:rPr lang="ko-KR" altLang="en-US"/>
              <a:t> 아래 에너지에서 꼬리와</a:t>
            </a:r>
            <a:r>
              <a:rPr lang="en-US" altLang="ko-KR"/>
              <a:t>,</a:t>
            </a:r>
            <a:r>
              <a:rPr lang="ko-KR" altLang="en-US"/>
              <a:t> 그 위 일부 진동을 포함한다</a:t>
            </a:r>
            <a:r>
              <a:rPr lang="en-US" altLang="ko-KR"/>
              <a:t>. </a:t>
            </a:r>
            <a:endParaRPr lang="ko-KR" altLang="en-US"/>
          </a:p>
        </p:txBody>
      </p:sp>
      <p:pic>
        <p:nvPicPr>
          <p:cNvPr id="1026" name="Picture 2">
            <a:extLst>
              <a:ext uri="{FF2B5EF4-FFF2-40B4-BE49-F238E27FC236}">
                <a16:creationId xmlns:a16="http://schemas.microsoft.com/office/drawing/2014/main" id="{3963B501-7593-4200-D848-1623D5876F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1481" y="4102705"/>
            <a:ext cx="3479163" cy="2281765"/>
          </a:xfrm>
          <a:prstGeom prst="rect">
            <a:avLst/>
          </a:prstGeom>
          <a:noFill/>
          <a:extLst>
            <a:ext uri="{909E8E84-426E-40DD-AFC4-6F175D3DCCD1}">
              <a14:hiddenFill xmlns:a14="http://schemas.microsoft.com/office/drawing/2010/main">
                <a:solidFill>
                  <a:srgbClr val="FFFFFF"/>
                </a:solidFill>
              </a14:hiddenFill>
            </a:ext>
          </a:extLst>
        </p:spPr>
      </p:pic>
      <p:pic>
        <p:nvPicPr>
          <p:cNvPr id="7" name="그림 6">
            <a:extLst>
              <a:ext uri="{FF2B5EF4-FFF2-40B4-BE49-F238E27FC236}">
                <a16:creationId xmlns:a16="http://schemas.microsoft.com/office/drawing/2014/main" id="{25EDAB24-533A-3186-668A-38BC9FFEE5DD}"/>
              </a:ext>
            </a:extLst>
          </p:cNvPr>
          <p:cNvPicPr>
            <a:picLocks noChangeAspect="1"/>
          </p:cNvPicPr>
          <p:nvPr/>
        </p:nvPicPr>
        <p:blipFill>
          <a:blip r:embed="rId4"/>
          <a:stretch>
            <a:fillRect/>
          </a:stretch>
        </p:blipFill>
        <p:spPr>
          <a:xfrm>
            <a:off x="8077132" y="3666219"/>
            <a:ext cx="2075535" cy="2967071"/>
          </a:xfrm>
          <a:prstGeom prst="rect">
            <a:avLst/>
          </a:prstGeom>
        </p:spPr>
      </p:pic>
    </p:spTree>
    <p:extLst>
      <p:ext uri="{BB962C8B-B14F-4D97-AF65-F5344CB8AC3E}">
        <p14:creationId xmlns:p14="http://schemas.microsoft.com/office/powerpoint/2010/main" val="38861611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4407C19F-B9DD-FF52-08CB-28A13B9038FB}"/>
              </a:ext>
            </a:extLst>
          </p:cNvPr>
          <p:cNvPicPr>
            <a:picLocks noChangeAspect="1"/>
          </p:cNvPicPr>
          <p:nvPr/>
        </p:nvPicPr>
        <p:blipFill rotWithShape="1">
          <a:blip r:embed="rId3"/>
          <a:srcRect t="7415" b="-1797"/>
          <a:stretch/>
        </p:blipFill>
        <p:spPr>
          <a:xfrm>
            <a:off x="442323" y="2068496"/>
            <a:ext cx="4140966" cy="3375995"/>
          </a:xfrm>
          <a:prstGeom prst="rect">
            <a:avLst/>
          </a:prstGeom>
        </p:spPr>
      </p:pic>
      <p:grpSp>
        <p:nvGrpSpPr>
          <p:cNvPr id="11" name="그룹 10">
            <a:extLst>
              <a:ext uri="{FF2B5EF4-FFF2-40B4-BE49-F238E27FC236}">
                <a16:creationId xmlns:a16="http://schemas.microsoft.com/office/drawing/2014/main" id="{D472F0A7-666D-8A4D-2F44-C45BCA756BF4}"/>
              </a:ext>
            </a:extLst>
          </p:cNvPr>
          <p:cNvGrpSpPr/>
          <p:nvPr/>
        </p:nvGrpSpPr>
        <p:grpSpPr>
          <a:xfrm>
            <a:off x="5763818" y="1696667"/>
            <a:ext cx="5091316" cy="3747825"/>
            <a:chOff x="3650932" y="1816533"/>
            <a:chExt cx="5091316" cy="3747825"/>
          </a:xfrm>
        </p:grpSpPr>
        <p:pic>
          <p:nvPicPr>
            <p:cNvPr id="9" name="그림 8">
              <a:extLst>
                <a:ext uri="{FF2B5EF4-FFF2-40B4-BE49-F238E27FC236}">
                  <a16:creationId xmlns:a16="http://schemas.microsoft.com/office/drawing/2014/main" id="{FBBDBA73-9B79-3E06-8355-8D54BDAB4065}"/>
                </a:ext>
              </a:extLst>
            </p:cNvPr>
            <p:cNvPicPr>
              <a:picLocks noChangeAspect="1"/>
            </p:cNvPicPr>
            <p:nvPr/>
          </p:nvPicPr>
          <p:blipFill>
            <a:blip r:embed="rId4"/>
            <a:stretch>
              <a:fillRect/>
            </a:stretch>
          </p:blipFill>
          <p:spPr>
            <a:xfrm>
              <a:off x="7957505" y="1816533"/>
              <a:ext cx="784743" cy="3453414"/>
            </a:xfrm>
            <a:prstGeom prst="rect">
              <a:avLst/>
            </a:prstGeom>
          </p:spPr>
        </p:pic>
        <p:pic>
          <p:nvPicPr>
            <p:cNvPr id="10" name="그림 9">
              <a:extLst>
                <a:ext uri="{FF2B5EF4-FFF2-40B4-BE49-F238E27FC236}">
                  <a16:creationId xmlns:a16="http://schemas.microsoft.com/office/drawing/2014/main" id="{05C23C48-8706-37B4-5875-8984956C9921}"/>
                </a:ext>
              </a:extLst>
            </p:cNvPr>
            <p:cNvPicPr>
              <a:picLocks noChangeAspect="1"/>
            </p:cNvPicPr>
            <p:nvPr/>
          </p:nvPicPr>
          <p:blipFill rotWithShape="1">
            <a:blip r:embed="rId5"/>
            <a:srcRect t="5904"/>
            <a:stretch/>
          </p:blipFill>
          <p:spPr>
            <a:xfrm>
              <a:off x="3650932" y="1828800"/>
              <a:ext cx="4338269" cy="3735558"/>
            </a:xfrm>
            <a:prstGeom prst="rect">
              <a:avLst/>
            </a:prstGeom>
          </p:spPr>
        </p:pic>
      </p:grpSp>
    </p:spTree>
    <p:extLst>
      <p:ext uri="{BB962C8B-B14F-4D97-AF65-F5344CB8AC3E}">
        <p14:creationId xmlns:p14="http://schemas.microsoft.com/office/powerpoint/2010/main" val="166352826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 name="그룹 5">
            <a:extLst>
              <a:ext uri="{FF2B5EF4-FFF2-40B4-BE49-F238E27FC236}">
                <a16:creationId xmlns:a16="http://schemas.microsoft.com/office/drawing/2014/main" id="{DF08980F-9840-C64C-09F4-27B1DA1AC8F6}"/>
              </a:ext>
            </a:extLst>
          </p:cNvPr>
          <p:cNvGrpSpPr/>
          <p:nvPr/>
        </p:nvGrpSpPr>
        <p:grpSpPr>
          <a:xfrm>
            <a:off x="813178" y="2801353"/>
            <a:ext cx="9448954" cy="2078202"/>
            <a:chOff x="813178" y="2801353"/>
            <a:chExt cx="9448954" cy="2078202"/>
          </a:xfrm>
        </p:grpSpPr>
        <p:pic>
          <p:nvPicPr>
            <p:cNvPr id="5" name="그림 4">
              <a:extLst>
                <a:ext uri="{FF2B5EF4-FFF2-40B4-BE49-F238E27FC236}">
                  <a16:creationId xmlns:a16="http://schemas.microsoft.com/office/drawing/2014/main" id="{C2C4A698-C615-CD4A-1715-2C82A69A023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5989" y="2801353"/>
              <a:ext cx="3319725" cy="2078202"/>
            </a:xfrm>
            <a:prstGeom prst="rect">
              <a:avLst/>
            </a:prstGeom>
            <a:noFill/>
          </p:spPr>
        </p:pic>
        <p:grpSp>
          <p:nvGrpSpPr>
            <p:cNvPr id="4" name="그룹 3">
              <a:extLst>
                <a:ext uri="{FF2B5EF4-FFF2-40B4-BE49-F238E27FC236}">
                  <a16:creationId xmlns:a16="http://schemas.microsoft.com/office/drawing/2014/main" id="{BD557E6E-1BA4-3856-0AE7-A4E2885037CF}"/>
                </a:ext>
              </a:extLst>
            </p:cNvPr>
            <p:cNvGrpSpPr>
              <a:grpSpLocks noChangeAspect="1"/>
            </p:cNvGrpSpPr>
            <p:nvPr/>
          </p:nvGrpSpPr>
          <p:grpSpPr>
            <a:xfrm>
              <a:off x="813178" y="2858503"/>
              <a:ext cx="9448954" cy="2009811"/>
              <a:chOff x="98616" y="2903111"/>
              <a:chExt cx="9675728" cy="2058044"/>
            </a:xfrm>
          </p:grpSpPr>
          <p:pic>
            <p:nvPicPr>
              <p:cNvPr id="7" name="그림 6">
                <a:extLst>
                  <a:ext uri="{FF2B5EF4-FFF2-40B4-BE49-F238E27FC236}">
                    <a16:creationId xmlns:a16="http://schemas.microsoft.com/office/drawing/2014/main" id="{04CFEEDE-CB91-41C3-BADE-647E059F5B2D}"/>
                  </a:ext>
                </a:extLst>
              </p:cNvPr>
              <p:cNvPicPr>
                <a:picLocks noChangeAspect="1"/>
              </p:cNvPicPr>
              <p:nvPr/>
            </p:nvPicPr>
            <p:blipFill>
              <a:blip r:embed="rId4"/>
              <a:stretch>
                <a:fillRect/>
              </a:stretch>
            </p:blipFill>
            <p:spPr>
              <a:xfrm>
                <a:off x="98616" y="2903111"/>
                <a:ext cx="3435863" cy="2058044"/>
              </a:xfrm>
              <a:prstGeom prst="rect">
                <a:avLst/>
              </a:prstGeom>
            </p:spPr>
          </p:pic>
          <p:pic>
            <p:nvPicPr>
              <p:cNvPr id="8" name="그림 7">
                <a:extLst>
                  <a:ext uri="{FF2B5EF4-FFF2-40B4-BE49-F238E27FC236}">
                    <a16:creationId xmlns:a16="http://schemas.microsoft.com/office/drawing/2014/main" id="{E27918CF-FC47-DADA-4FC0-A986895253FA}"/>
                  </a:ext>
                </a:extLst>
              </p:cNvPr>
              <p:cNvPicPr>
                <a:picLocks noChangeAspect="1"/>
              </p:cNvPicPr>
              <p:nvPr/>
            </p:nvPicPr>
            <p:blipFill rotWithShape="1">
              <a:blip r:embed="rId5"/>
              <a:srcRect l="8181" t="11489" r="9396" b="7880"/>
              <a:stretch/>
            </p:blipFill>
            <p:spPr>
              <a:xfrm>
                <a:off x="7783739" y="3274587"/>
                <a:ext cx="1990605" cy="1686567"/>
              </a:xfrm>
              <a:prstGeom prst="rect">
                <a:avLst/>
              </a:prstGeom>
            </p:spPr>
          </p:pic>
        </p:grpSp>
      </p:grpSp>
      <p:sp>
        <p:nvSpPr>
          <p:cNvPr id="12" name="TextBox 11">
            <a:extLst>
              <a:ext uri="{FF2B5EF4-FFF2-40B4-BE49-F238E27FC236}">
                <a16:creationId xmlns:a16="http://schemas.microsoft.com/office/drawing/2014/main" id="{52BD0510-33EF-EF2B-5552-F495F7B8D65E}"/>
              </a:ext>
            </a:extLst>
          </p:cNvPr>
          <p:cNvSpPr txBox="1"/>
          <p:nvPr/>
        </p:nvSpPr>
        <p:spPr>
          <a:xfrm>
            <a:off x="208673" y="142196"/>
            <a:ext cx="2432037" cy="523220"/>
          </a:xfrm>
          <a:prstGeom prst="rect">
            <a:avLst/>
          </a:prstGeom>
          <a:noFill/>
        </p:spPr>
        <p:txBody>
          <a:bodyPr wrap="square" rtlCol="0">
            <a:spAutoFit/>
          </a:bodyPr>
          <a:lstStyle/>
          <a:p>
            <a:r>
              <a:rPr lang="en-US" altLang="ko-KR" sz="2800" b="1"/>
              <a:t>Fig.1</a:t>
            </a:r>
            <a:endParaRPr lang="ko-KR" altLang="en-US" sz="2800" b="1"/>
          </a:p>
        </p:txBody>
      </p:sp>
    </p:spTree>
    <p:extLst>
      <p:ext uri="{BB962C8B-B14F-4D97-AF65-F5344CB8AC3E}">
        <p14:creationId xmlns:p14="http://schemas.microsoft.com/office/powerpoint/2010/main" val="422101817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2BD0510-33EF-EF2B-5552-F495F7B8D65E}"/>
              </a:ext>
            </a:extLst>
          </p:cNvPr>
          <p:cNvSpPr txBox="1"/>
          <p:nvPr/>
        </p:nvSpPr>
        <p:spPr>
          <a:xfrm>
            <a:off x="208673" y="142196"/>
            <a:ext cx="2432037" cy="523220"/>
          </a:xfrm>
          <a:prstGeom prst="rect">
            <a:avLst/>
          </a:prstGeom>
          <a:noFill/>
        </p:spPr>
        <p:txBody>
          <a:bodyPr wrap="square" rtlCol="0">
            <a:spAutoFit/>
          </a:bodyPr>
          <a:lstStyle/>
          <a:p>
            <a:r>
              <a:rPr lang="en-US" altLang="ko-KR" sz="2800" b="1"/>
              <a:t>Fig.2</a:t>
            </a:r>
            <a:endParaRPr lang="ko-KR" altLang="en-US" sz="2800" b="1"/>
          </a:p>
        </p:txBody>
      </p:sp>
      <p:grpSp>
        <p:nvGrpSpPr>
          <p:cNvPr id="2" name="그룹 1">
            <a:extLst>
              <a:ext uri="{FF2B5EF4-FFF2-40B4-BE49-F238E27FC236}">
                <a16:creationId xmlns:a16="http://schemas.microsoft.com/office/drawing/2014/main" id="{C2503DC7-1178-0CE6-3D8E-547F466F8DB6}"/>
              </a:ext>
            </a:extLst>
          </p:cNvPr>
          <p:cNvGrpSpPr/>
          <p:nvPr/>
        </p:nvGrpSpPr>
        <p:grpSpPr>
          <a:xfrm>
            <a:off x="1424691" y="142196"/>
            <a:ext cx="10163348" cy="6410945"/>
            <a:chOff x="1104449" y="0"/>
            <a:chExt cx="10163348" cy="6410945"/>
          </a:xfrm>
        </p:grpSpPr>
        <p:grpSp>
          <p:nvGrpSpPr>
            <p:cNvPr id="3" name="그룹 2">
              <a:extLst>
                <a:ext uri="{FF2B5EF4-FFF2-40B4-BE49-F238E27FC236}">
                  <a16:creationId xmlns:a16="http://schemas.microsoft.com/office/drawing/2014/main" id="{123D8034-E296-475F-4A7E-219029A2F66E}"/>
                </a:ext>
              </a:extLst>
            </p:cNvPr>
            <p:cNvGrpSpPr/>
            <p:nvPr/>
          </p:nvGrpSpPr>
          <p:grpSpPr>
            <a:xfrm>
              <a:off x="4036869" y="2950"/>
              <a:ext cx="7226166" cy="5741118"/>
              <a:chOff x="4036869" y="2950"/>
              <a:chExt cx="7226166" cy="5741118"/>
            </a:xfrm>
          </p:grpSpPr>
          <p:grpSp>
            <p:nvGrpSpPr>
              <p:cNvPr id="22" name="그룹 21">
                <a:extLst>
                  <a:ext uri="{FF2B5EF4-FFF2-40B4-BE49-F238E27FC236}">
                    <a16:creationId xmlns:a16="http://schemas.microsoft.com/office/drawing/2014/main" id="{25C4CFD2-A61C-50E8-987C-BB68661BE3AC}"/>
                  </a:ext>
                </a:extLst>
              </p:cNvPr>
              <p:cNvGrpSpPr/>
              <p:nvPr/>
            </p:nvGrpSpPr>
            <p:grpSpPr>
              <a:xfrm>
                <a:off x="4036869" y="2950"/>
                <a:ext cx="7226166" cy="3291360"/>
                <a:chOff x="3945732" y="2950"/>
                <a:chExt cx="7226166" cy="3291360"/>
              </a:xfrm>
            </p:grpSpPr>
            <p:grpSp>
              <p:nvGrpSpPr>
                <p:cNvPr id="24" name="그룹 23">
                  <a:extLst>
                    <a:ext uri="{FF2B5EF4-FFF2-40B4-BE49-F238E27FC236}">
                      <a16:creationId xmlns:a16="http://schemas.microsoft.com/office/drawing/2014/main" id="{50E7F5A4-F555-599D-5502-48EC3414B060}"/>
                    </a:ext>
                  </a:extLst>
                </p:cNvPr>
                <p:cNvGrpSpPr/>
                <p:nvPr/>
              </p:nvGrpSpPr>
              <p:grpSpPr>
                <a:xfrm>
                  <a:off x="3945732" y="2950"/>
                  <a:ext cx="7226166" cy="3291360"/>
                  <a:chOff x="3549566" y="2950"/>
                  <a:chExt cx="7226166" cy="3291360"/>
                </a:xfrm>
              </p:grpSpPr>
              <p:pic>
                <p:nvPicPr>
                  <p:cNvPr id="27" name="그림 26">
                    <a:extLst>
                      <a:ext uri="{FF2B5EF4-FFF2-40B4-BE49-F238E27FC236}">
                        <a16:creationId xmlns:a16="http://schemas.microsoft.com/office/drawing/2014/main" id="{C12EBEA0-7564-8E28-3FFC-CF2A0FB0E634}"/>
                      </a:ext>
                    </a:extLst>
                  </p:cNvPr>
                  <p:cNvPicPr>
                    <a:picLocks noChangeAspect="1"/>
                  </p:cNvPicPr>
                  <p:nvPr/>
                </p:nvPicPr>
                <p:blipFill>
                  <a:blip r:embed="rId3"/>
                  <a:stretch>
                    <a:fillRect/>
                  </a:stretch>
                </p:blipFill>
                <p:spPr>
                  <a:xfrm>
                    <a:off x="3549566" y="5010"/>
                    <a:ext cx="4305300" cy="3289300"/>
                  </a:xfrm>
                  <a:prstGeom prst="rect">
                    <a:avLst/>
                  </a:prstGeom>
                </p:spPr>
              </p:pic>
              <p:pic>
                <p:nvPicPr>
                  <p:cNvPr id="28" name="그림 27">
                    <a:extLst>
                      <a:ext uri="{FF2B5EF4-FFF2-40B4-BE49-F238E27FC236}">
                        <a16:creationId xmlns:a16="http://schemas.microsoft.com/office/drawing/2014/main" id="{51942683-AFA0-8F8F-6872-7E4A6C89C2F0}"/>
                      </a:ext>
                    </a:extLst>
                  </p:cNvPr>
                  <p:cNvPicPr>
                    <a:picLocks noChangeAspect="1"/>
                  </p:cNvPicPr>
                  <p:nvPr/>
                </p:nvPicPr>
                <p:blipFill>
                  <a:blip r:embed="rId4"/>
                  <a:stretch>
                    <a:fillRect/>
                  </a:stretch>
                </p:blipFill>
                <p:spPr>
                  <a:xfrm>
                    <a:off x="6470432" y="2950"/>
                    <a:ext cx="4305300" cy="3289300"/>
                  </a:xfrm>
                  <a:prstGeom prst="rect">
                    <a:avLst/>
                  </a:prstGeom>
                </p:spPr>
              </p:pic>
            </p:grpSp>
            <p:pic>
              <p:nvPicPr>
                <p:cNvPr id="25" name="그림 24">
                  <a:extLst>
                    <a:ext uri="{FF2B5EF4-FFF2-40B4-BE49-F238E27FC236}">
                      <a16:creationId xmlns:a16="http://schemas.microsoft.com/office/drawing/2014/main" id="{0C65FD38-DE82-C3BC-32F5-38C4F3071830}"/>
                    </a:ext>
                  </a:extLst>
                </p:cNvPr>
                <p:cNvPicPr>
                  <a:picLocks noChangeAspect="1"/>
                </p:cNvPicPr>
                <p:nvPr/>
              </p:nvPicPr>
              <p:blipFill>
                <a:blip r:embed="rId5"/>
                <a:stretch>
                  <a:fillRect/>
                </a:stretch>
              </p:blipFill>
              <p:spPr>
                <a:xfrm>
                  <a:off x="4809158" y="1264286"/>
                  <a:ext cx="748400" cy="1352346"/>
                </a:xfrm>
                <a:prstGeom prst="rect">
                  <a:avLst/>
                </a:prstGeom>
              </p:spPr>
            </p:pic>
            <p:pic>
              <p:nvPicPr>
                <p:cNvPr id="26" name="그림 25">
                  <a:extLst>
                    <a:ext uri="{FF2B5EF4-FFF2-40B4-BE49-F238E27FC236}">
                      <a16:creationId xmlns:a16="http://schemas.microsoft.com/office/drawing/2014/main" id="{C9382CE2-CDF5-0844-156F-5DFE0BAC905A}"/>
                    </a:ext>
                  </a:extLst>
                </p:cNvPr>
                <p:cNvPicPr>
                  <a:picLocks noChangeAspect="1"/>
                </p:cNvPicPr>
                <p:nvPr/>
              </p:nvPicPr>
              <p:blipFill>
                <a:blip r:embed="rId6"/>
                <a:stretch>
                  <a:fillRect/>
                </a:stretch>
              </p:blipFill>
              <p:spPr>
                <a:xfrm>
                  <a:off x="5594345" y="1748558"/>
                  <a:ext cx="727227" cy="868074"/>
                </a:xfrm>
                <a:prstGeom prst="rect">
                  <a:avLst/>
                </a:prstGeom>
              </p:spPr>
            </p:pic>
          </p:grpSp>
          <p:grpSp>
            <p:nvGrpSpPr>
              <p:cNvPr id="18" name="그룹 17">
                <a:extLst>
                  <a:ext uri="{FF2B5EF4-FFF2-40B4-BE49-F238E27FC236}">
                    <a16:creationId xmlns:a16="http://schemas.microsoft.com/office/drawing/2014/main" id="{B845AF78-26C7-14DD-32F0-AAF80AC81AF4}"/>
                  </a:ext>
                </a:extLst>
              </p:cNvPr>
              <p:cNvGrpSpPr/>
              <p:nvPr/>
            </p:nvGrpSpPr>
            <p:grpSpPr>
              <a:xfrm>
                <a:off x="7808781" y="4716275"/>
                <a:ext cx="1929463" cy="1027793"/>
                <a:chOff x="7721495" y="5231987"/>
                <a:chExt cx="1929463" cy="1027793"/>
              </a:xfrm>
            </p:grpSpPr>
            <p:pic>
              <p:nvPicPr>
                <p:cNvPr id="20" name="그림 19">
                  <a:extLst>
                    <a:ext uri="{FF2B5EF4-FFF2-40B4-BE49-F238E27FC236}">
                      <a16:creationId xmlns:a16="http://schemas.microsoft.com/office/drawing/2014/main" id="{27C80D43-15B1-35E5-A110-147064EBF7CF}"/>
                    </a:ext>
                  </a:extLst>
                </p:cNvPr>
                <p:cNvPicPr>
                  <a:picLocks noChangeAspect="1"/>
                </p:cNvPicPr>
                <p:nvPr/>
              </p:nvPicPr>
              <p:blipFill>
                <a:blip r:embed="rId7"/>
                <a:stretch>
                  <a:fillRect/>
                </a:stretch>
              </p:blipFill>
              <p:spPr>
                <a:xfrm>
                  <a:off x="7721495" y="5231987"/>
                  <a:ext cx="1161750" cy="1021443"/>
                </a:xfrm>
                <a:prstGeom prst="rect">
                  <a:avLst/>
                </a:prstGeom>
              </p:spPr>
            </p:pic>
            <p:pic>
              <p:nvPicPr>
                <p:cNvPr id="21" name="그림 20">
                  <a:extLst>
                    <a:ext uri="{FF2B5EF4-FFF2-40B4-BE49-F238E27FC236}">
                      <a16:creationId xmlns:a16="http://schemas.microsoft.com/office/drawing/2014/main" id="{4C44E7A9-B787-3ED0-CB37-9782D3A0F573}"/>
                    </a:ext>
                  </a:extLst>
                </p:cNvPr>
                <p:cNvPicPr>
                  <a:picLocks noChangeAspect="1"/>
                </p:cNvPicPr>
                <p:nvPr/>
              </p:nvPicPr>
              <p:blipFill>
                <a:blip r:embed="rId6"/>
                <a:stretch>
                  <a:fillRect/>
                </a:stretch>
              </p:blipFill>
              <p:spPr>
                <a:xfrm>
                  <a:off x="8923731" y="5391706"/>
                  <a:ext cx="727227" cy="868074"/>
                </a:xfrm>
                <a:prstGeom prst="rect">
                  <a:avLst/>
                </a:prstGeom>
              </p:spPr>
            </p:pic>
          </p:grpSp>
        </p:grpSp>
        <p:pic>
          <p:nvPicPr>
            <p:cNvPr id="5" name="그림 4">
              <a:extLst>
                <a:ext uri="{FF2B5EF4-FFF2-40B4-BE49-F238E27FC236}">
                  <a16:creationId xmlns:a16="http://schemas.microsoft.com/office/drawing/2014/main" id="{8B1A160B-5DAE-F727-28B1-889B23D6E532}"/>
                </a:ext>
              </a:extLst>
            </p:cNvPr>
            <p:cNvPicPr>
              <a:picLocks noChangeAspect="1"/>
            </p:cNvPicPr>
            <p:nvPr/>
          </p:nvPicPr>
          <p:blipFill>
            <a:blip r:embed="rId8"/>
            <a:stretch>
              <a:fillRect/>
            </a:stretch>
          </p:blipFill>
          <p:spPr>
            <a:xfrm>
              <a:off x="1104449" y="3104966"/>
              <a:ext cx="4305300" cy="3289300"/>
            </a:xfrm>
            <a:prstGeom prst="rect">
              <a:avLst/>
            </a:prstGeom>
          </p:spPr>
        </p:pic>
        <p:pic>
          <p:nvPicPr>
            <p:cNvPr id="13" name="그림 12">
              <a:extLst>
                <a:ext uri="{FF2B5EF4-FFF2-40B4-BE49-F238E27FC236}">
                  <a16:creationId xmlns:a16="http://schemas.microsoft.com/office/drawing/2014/main" id="{67320CE6-905F-C7F9-416B-D5F1795811D8}"/>
                </a:ext>
              </a:extLst>
            </p:cNvPr>
            <p:cNvPicPr>
              <a:picLocks noChangeAspect="1"/>
            </p:cNvPicPr>
            <p:nvPr/>
          </p:nvPicPr>
          <p:blipFill>
            <a:blip r:embed="rId9"/>
            <a:stretch>
              <a:fillRect/>
            </a:stretch>
          </p:blipFill>
          <p:spPr>
            <a:xfrm>
              <a:off x="4034561" y="3121645"/>
              <a:ext cx="4305300" cy="3289300"/>
            </a:xfrm>
            <a:prstGeom prst="rect">
              <a:avLst/>
            </a:prstGeom>
          </p:spPr>
        </p:pic>
        <p:pic>
          <p:nvPicPr>
            <p:cNvPr id="14" name="그림 13">
              <a:extLst>
                <a:ext uri="{FF2B5EF4-FFF2-40B4-BE49-F238E27FC236}">
                  <a16:creationId xmlns:a16="http://schemas.microsoft.com/office/drawing/2014/main" id="{12EEC75F-3E45-9BEA-FFAE-E1D4A71C9D25}"/>
                </a:ext>
              </a:extLst>
            </p:cNvPr>
            <p:cNvPicPr>
              <a:picLocks noChangeAspect="1"/>
            </p:cNvPicPr>
            <p:nvPr/>
          </p:nvPicPr>
          <p:blipFill>
            <a:blip r:embed="rId10"/>
            <a:stretch>
              <a:fillRect/>
            </a:stretch>
          </p:blipFill>
          <p:spPr>
            <a:xfrm>
              <a:off x="6962497" y="3116871"/>
              <a:ext cx="4305300" cy="3289300"/>
            </a:xfrm>
            <a:prstGeom prst="rect">
              <a:avLst/>
            </a:prstGeom>
          </p:spPr>
        </p:pic>
        <p:pic>
          <p:nvPicPr>
            <p:cNvPr id="15" name="그림 14">
              <a:extLst>
                <a:ext uri="{FF2B5EF4-FFF2-40B4-BE49-F238E27FC236}">
                  <a16:creationId xmlns:a16="http://schemas.microsoft.com/office/drawing/2014/main" id="{324E5096-5E8E-C900-5596-18AD6188B6E6}"/>
                </a:ext>
              </a:extLst>
            </p:cNvPr>
            <p:cNvPicPr>
              <a:picLocks noChangeAspect="1"/>
            </p:cNvPicPr>
            <p:nvPr/>
          </p:nvPicPr>
          <p:blipFill>
            <a:blip r:embed="rId11"/>
            <a:stretch>
              <a:fillRect/>
            </a:stretch>
          </p:blipFill>
          <p:spPr>
            <a:xfrm>
              <a:off x="1108735" y="0"/>
              <a:ext cx="4305300" cy="3289300"/>
            </a:xfrm>
            <a:prstGeom prst="rect">
              <a:avLst/>
            </a:prstGeom>
          </p:spPr>
        </p:pic>
      </p:grpSp>
    </p:spTree>
    <p:extLst>
      <p:ext uri="{BB962C8B-B14F-4D97-AF65-F5344CB8AC3E}">
        <p14:creationId xmlns:p14="http://schemas.microsoft.com/office/powerpoint/2010/main" val="2773248177"/>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e39518b3-bfd2-47e9-83fb-b6478c722930">
      <Terms xmlns="http://schemas.microsoft.com/office/infopath/2007/PartnerControls"/>
    </lcf76f155ced4ddcb4097134ff3c332f>
    <TaxCatchAll xmlns="56c543bd-e303-4297-af1f-47c98eb0590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문서" ma:contentTypeID="0x010100DAC13A3B11F6D24F9069593C0A003E2E" ma:contentTypeVersion="16" ma:contentTypeDescription="새 문서를 만듭니다." ma:contentTypeScope="" ma:versionID="fd651e66797d214d8de9754171f0a70c">
  <xsd:schema xmlns:xsd="http://www.w3.org/2001/XMLSchema" xmlns:xs="http://www.w3.org/2001/XMLSchema" xmlns:p="http://schemas.microsoft.com/office/2006/metadata/properties" xmlns:ns2="e39518b3-bfd2-47e9-83fb-b6478c722930" xmlns:ns3="56c543bd-e303-4297-af1f-47c98eb0590f" targetNamespace="http://schemas.microsoft.com/office/2006/metadata/properties" ma:root="true" ma:fieldsID="fb3285e78be960f487cd677da74dadef" ns2:_="" ns3:_="">
    <xsd:import namespace="e39518b3-bfd2-47e9-83fb-b6478c722930"/>
    <xsd:import namespace="56c543bd-e303-4297-af1f-47c98eb0590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9518b3-bfd2-47e9-83fb-b6478c72293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이미지 태그" ma:readOnly="false" ma:fieldId="{5cf76f15-5ced-4ddc-b409-7134ff3c332f}" ma:taxonomyMulti="true" ma:sspId="c0e82600-7307-4946-86cf-b227876299c4"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6c543bd-e303-4297-af1f-47c98eb0590f" elementFormDefault="qualified">
    <xsd:import namespace="http://schemas.microsoft.com/office/2006/documentManagement/types"/>
    <xsd:import namespace="http://schemas.microsoft.com/office/infopath/2007/PartnerControls"/>
    <xsd:element name="SharedWithUsers" ma:index="14" nillable="true" ma:displayName="공유 대상"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세부 정보 공유" ma:internalName="SharedWithDetails" ma:readOnly="true">
      <xsd:simpleType>
        <xsd:restriction base="dms:Note">
          <xsd:maxLength value="255"/>
        </xsd:restriction>
      </xsd:simpleType>
    </xsd:element>
    <xsd:element name="TaxCatchAll" ma:index="23" nillable="true" ma:displayName="Taxonomy Catch All Column" ma:hidden="true" ma:list="{a97420af-b04b-4443-b525-9ee2c8d38ca9}" ma:internalName="TaxCatchAll" ma:showField="CatchAllData" ma:web="56c543bd-e303-4297-af1f-47c98eb0590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8E6CA55-8303-48F6-A3DC-8E9BC373B7EC}">
  <ds:schemaRefs>
    <ds:schemaRef ds:uri="56c543bd-e303-4297-af1f-47c98eb0590f"/>
    <ds:schemaRef ds:uri="e39518b3-bfd2-47e9-83fb-b6478c72293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F33FA96-1681-4C7D-BA40-160E8E809F22}">
  <ds:schemaRefs>
    <ds:schemaRef ds:uri="56c543bd-e303-4297-af1f-47c98eb0590f"/>
    <ds:schemaRef ds:uri="e39518b3-bfd2-47e9-83fb-b6478c72293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94B5590-6860-486E-A019-3EECAD0D22E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TotalTime>
  <Words>12572</Words>
  <Application>Microsoft Office PowerPoint</Application>
  <PresentationFormat>와이드스크린</PresentationFormat>
  <Paragraphs>1122</Paragraphs>
  <Slides>106</Slides>
  <Notes>66</Notes>
  <HiddenSlides>24</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106</vt:i4>
      </vt:variant>
    </vt:vector>
  </HeadingPairs>
  <TitlesOfParts>
    <vt:vector size="116" baseType="lpstr">
      <vt:lpstr>-apple-system</vt:lpstr>
      <vt:lpstr>noto</vt:lpstr>
      <vt:lpstr>맑은 고딕</vt:lpstr>
      <vt:lpstr>새굴림</vt:lpstr>
      <vt:lpstr>Arial</vt:lpstr>
      <vt:lpstr>Calibri</vt:lpstr>
      <vt:lpstr>Cambria Math</vt:lpstr>
      <vt:lpstr>Times New Roman</vt:lpstr>
      <vt:lpstr>Wingdings</vt:lpstr>
      <vt:lpstr>Office 테마</vt:lpstr>
      <vt:lpstr>PowerPoint 프레젠테이션</vt:lpstr>
      <vt:lpstr>PowerPoint 프레젠테이션</vt:lpstr>
      <vt:lpstr>PowerPoint 프레젠테이션</vt:lpstr>
      <vt:lpstr>PowerPoint 프레젠테이션</vt:lpstr>
      <vt:lpstr>수정 제안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Plan</vt:lpstr>
      <vt:lpstr>그래프 결과 분석</vt:lpstr>
      <vt:lpstr>그래프 결과 분석</vt:lpstr>
      <vt:lpstr>그래프 결과 분석</vt:lpstr>
      <vt:lpstr>그래프 결과 분석</vt:lpstr>
      <vt:lpstr>그래프 결과 분석</vt:lpstr>
      <vt:lpstr>그래프 결과 분석</vt:lpstr>
      <vt:lpstr>그래프 결과 분석</vt:lpstr>
      <vt:lpstr>그래프 결과 분석</vt:lpstr>
      <vt:lpstr>결과 원인 분석</vt:lpstr>
      <vt:lpstr>결과 원인 분석</vt:lpstr>
      <vt:lpstr>결과 원인 분석</vt:lpstr>
      <vt:lpstr>결과 원인 분석</vt:lpstr>
      <vt:lpstr>결과 원인 분석</vt:lpstr>
      <vt:lpstr>결과 원인 분석</vt:lpstr>
      <vt:lpstr>결과 원인 분석</vt:lpstr>
      <vt:lpstr>결과 원인 분석</vt:lpstr>
      <vt:lpstr>결과 원인 분석</vt:lpstr>
      <vt:lpstr>결과 원인 분석</vt:lpstr>
      <vt:lpstr>결과 원인 분석</vt:lpstr>
      <vt:lpstr>결과 원인 분석</vt:lpstr>
      <vt:lpstr>결과 원인 분석</vt:lpstr>
      <vt:lpstr>결과 원인 분석</vt:lpstr>
      <vt:lpstr>결과 원인 분석</vt:lpstr>
      <vt:lpstr>결과 원인 분석</vt:lpstr>
      <vt:lpstr>결과 원인 분석</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주기준</dc:creator>
  <cp:keywords>20220720, 김영현 첨삭</cp:keywords>
  <cp:lastModifiedBy>주기준</cp:lastModifiedBy>
  <cp:revision>1</cp:revision>
  <dcterms:created xsi:type="dcterms:W3CDTF">2022-04-28T05:43:54Z</dcterms:created>
  <dcterms:modified xsi:type="dcterms:W3CDTF">2023-06-21T08:08:37Z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0x010100DAC13A3B11F6D24F9069593C0A003E2E</vt:lpwstr>
  </property>
  <property fmtid="{D5CDD505-2E9C-101B-9397-08002B2CF9AE}" pid="3" name="MediaServiceImageTags">
    <vt:lpwstr/>
  </property>
</Properties>
</file>